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59" r:id="rId4"/>
    <p:sldId id="282" r:id="rId5"/>
    <p:sldId id="281" r:id="rId6"/>
    <p:sldId id="285" r:id="rId7"/>
    <p:sldId id="286" r:id="rId8"/>
    <p:sldId id="276" r:id="rId9"/>
    <p:sldId id="287" r:id="rId10"/>
    <p:sldId id="288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1D"/>
    <a:srgbClr val="94B41E"/>
    <a:srgbClr val="32A929"/>
    <a:srgbClr val="288721"/>
    <a:srgbClr val="639729"/>
    <a:srgbClr val="99CC00"/>
    <a:srgbClr val="76B531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62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A5C29D-C66A-4D17-8665-1EA9894949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2B8A12-EEDF-4B47-9D05-F40BC2CAFD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7404B5-34D6-455F-B971-11FD98715A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543A3C-4977-497F-A598-3B308CEC9BC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BDFE2D-8074-42E9-A2A3-9849D9D88229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ACA951-312E-48B7-843A-34D31743E200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BDE979-C02C-4C82-B267-224BAC4F1685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C4799A-451D-4F00-8B69-95D9174562BF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4DB7E0-416C-4301-AD2B-145EB15571BE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FECFEF-BABA-46E9-8438-8F847FBA3355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A2195E-8355-48B7-8F53-9C568B13192C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BE57D7C-9214-44FC-8A82-FD2C690EEFDC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BCA6F4-E76D-4C26-B115-1554174F8668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453B5E-3BF4-44DF-BE58-D62E19CFCB20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2"/>
          <p:cNvCxnSpPr>
            <a:cxnSpLocks noChangeShapeType="1"/>
          </p:cNvCxnSpPr>
          <p:nvPr userDrawn="1"/>
        </p:nvCxnSpPr>
        <p:spPr bwMode="auto">
          <a:xfrm>
            <a:off x="0" y="965200"/>
            <a:ext cx="9144000" cy="0"/>
          </a:xfrm>
          <a:prstGeom prst="line">
            <a:avLst/>
          </a:prstGeom>
          <a:noFill/>
          <a:ln w="22225" algn="ctr">
            <a:solidFill>
              <a:srgbClr val="63972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 userDrawn="1"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8181"/>
            <a:ext cx="9144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/>
          <p:nvPr userDrawn="1"/>
        </p:nvSpPr>
        <p:spPr>
          <a:xfrm>
            <a:off x="356617" y="404664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义务教育教科书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11" descr="xiaopihai124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450" y="2955925"/>
            <a:ext cx="3606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caodi12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49738">
            <a:off x="5754688" y="5551488"/>
            <a:ext cx="527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3413" y="965200"/>
            <a:ext cx="68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F442-D4C8-4F41-AB14-714092A751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1A65-71DD-49C0-BD2B-E9719EA516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3" y="876300"/>
            <a:ext cx="1785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B448-B585-4D6E-B988-F022702597E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3B59-F271-41F7-88CD-B2C6D44CFC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F9D67-06EC-499D-B3CF-D14450168E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47157-830A-43A2-8208-24A21838A3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857250"/>
            <a:ext cx="67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3ACE-932C-4FE7-BEEA-BE66015C38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4B1C-C3DE-476F-8FC3-1EC2BEDF6B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7" name="矩形 6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880D-586D-4852-96A6-A8F8D7C5FA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F028-7439-46F9-9114-92B0C64B5F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F021-52AE-4C67-94F9-CFAB82745A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9033-7FD5-460E-A9B8-C49AD1D8A0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36A8-D633-48BE-B07A-74F560EB4A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8064-0A18-42AD-922E-1C2375A50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3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F5F4-F4CA-42A9-B362-DB996E8F2F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8B2A-1A21-4589-860C-BA4D291046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3613"/>
            <a:ext cx="695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B865-7880-4B2C-81DE-7C02A6C7B6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2392-AFA6-4FFE-BA3A-FA90CFA346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892175"/>
            <a:ext cx="701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F993-03ED-4C45-9767-3784E88E3F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412A-3C15-48FB-9783-8A89739566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428F9D67-06EC-499D-B3CF-D14450168E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B8C47157-830A-43A2-8208-24A21838A3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副标题 4"/>
          <p:cNvSpPr>
            <a:spLocks noGrp="1"/>
          </p:cNvSpPr>
          <p:nvPr>
            <p:ph type="subTitle" idx="4294967295"/>
          </p:nvPr>
        </p:nvSpPr>
        <p:spPr>
          <a:xfrm>
            <a:off x="0" y="2060848"/>
            <a:ext cx="673224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了解生活中的负数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05264"/>
            <a:ext cx="6876256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内容占位符 5"/>
          <p:cNvSpPr>
            <a:spLocks noGrp="1"/>
          </p:cNvSpPr>
          <p:nvPr>
            <p:ph idx="1"/>
          </p:nvPr>
        </p:nvSpPr>
        <p:spPr>
          <a:xfrm>
            <a:off x="1000125" y="3071813"/>
            <a:ext cx="7143750" cy="7143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通过这节课说一说你收获了什么？ </a:t>
            </a:r>
          </a:p>
        </p:txBody>
      </p:sp>
      <p:sp>
        <p:nvSpPr>
          <p:cNvPr id="37890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观察下图，你发现了什么？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000125" y="1876425"/>
            <a:ext cx="7143750" cy="1954213"/>
          </a:xfrm>
          <a:noFill/>
        </p:spPr>
      </p:pic>
      <p:sp>
        <p:nvSpPr>
          <p:cNvPr id="29698" name="文本占位符 1"/>
          <p:cNvSpPr>
            <a:spLocks noGrp="1"/>
          </p:cNvSpPr>
          <p:nvPr>
            <p:ph type="body" idx="13"/>
          </p:nvPr>
        </p:nvSpPr>
        <p:spPr>
          <a:xfrm>
            <a:off x="323528" y="52933"/>
            <a:ext cx="4591050" cy="63976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966788" y="4019550"/>
            <a:ext cx="7210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6"/>
          <p:cNvSpPr>
            <a:spLocks noGrp="1"/>
          </p:cNvSpPr>
          <p:nvPr>
            <p:ph type="body" idx="13"/>
          </p:nvPr>
        </p:nvSpPr>
        <p:spPr>
          <a:xfrm>
            <a:off x="276225" y="0"/>
            <a:ext cx="4591050" cy="639763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624388" y="785813"/>
            <a:ext cx="3590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09763" y="2000250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～ 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000125" y="2944813"/>
            <a:ext cx="1571625" cy="1055687"/>
          </a:xfrm>
          <a:prstGeom prst="wedgeRoundRectCallout">
            <a:avLst>
              <a:gd name="adj1" fmla="val 34949"/>
              <a:gd name="adj2" fmla="val -85194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当地最低气温。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429000" y="2944813"/>
            <a:ext cx="1571625" cy="1055687"/>
          </a:xfrm>
          <a:prstGeom prst="wedgeRoundRectCallout">
            <a:avLst>
              <a:gd name="adj1" fmla="val -32259"/>
              <a:gd name="adj2" fmla="val -85194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当地最高气温。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870075" y="2027238"/>
            <a:ext cx="1000125" cy="484187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487738" y="2016125"/>
            <a:ext cx="1000125" cy="4841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8688" y="4416425"/>
            <a:ext cx="721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气温：是指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空气的温度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28688" y="5208588"/>
            <a:ext cx="72151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温度：表示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冷热的程度，计量单位是摄</a:t>
            </a:r>
            <a:endParaRPr lang="en-US" altLang="zh-CN" sz="32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氏度，用符号“℃”表示。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内容占位符 3"/>
          <p:cNvSpPr>
            <a:spLocks noGrp="1"/>
          </p:cNvSpPr>
          <p:nvPr>
            <p:ph idx="1"/>
          </p:nvPr>
        </p:nvSpPr>
        <p:spPr>
          <a:xfrm>
            <a:off x="755576" y="2420888"/>
            <a:ext cx="7704856" cy="358956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低于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℃的，在数值前添上“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”。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如：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℃表示比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℃低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℃，读作零下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度或负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高于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℃的，在数字前加“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”，一般情况下省略不写。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如：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℃表示比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℃高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℃，读作零上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度或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6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31748" name="矩形 4"/>
          <p:cNvSpPr>
            <a:spLocks noChangeArrowheads="1"/>
          </p:cNvSpPr>
          <p:nvPr/>
        </p:nvSpPr>
        <p:spPr bwMode="auto">
          <a:xfrm>
            <a:off x="2073275" y="84455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比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低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的温度叫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零下温度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/>
          </a:p>
        </p:txBody>
      </p:sp>
      <p:sp>
        <p:nvSpPr>
          <p:cNvPr id="31749" name="矩形 5"/>
          <p:cNvSpPr>
            <a:spLocks noChangeArrowheads="1"/>
          </p:cNvSpPr>
          <p:nvPr/>
        </p:nvSpPr>
        <p:spPr bwMode="auto">
          <a:xfrm>
            <a:off x="2071688" y="1441450"/>
            <a:ext cx="5519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比</a:t>
            </a: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的温度叫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零上温度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标题 2"/>
          <p:cNvSpPr>
            <a:spLocks noGrp="1"/>
          </p:cNvSpPr>
          <p:nvPr>
            <p:ph type="title"/>
          </p:nvPr>
        </p:nvSpPr>
        <p:spPr>
          <a:xfrm>
            <a:off x="1357290" y="749989"/>
            <a:ext cx="7247158" cy="1143000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这天最高气温、最低气温各指的是什么？</a:t>
            </a:r>
          </a:p>
        </p:txBody>
      </p:sp>
      <p:sp>
        <p:nvSpPr>
          <p:cNvPr id="32770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500188" y="1857375"/>
            <a:ext cx="60721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500188" y="3494088"/>
            <a:ext cx="6072187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16521" y="5218113"/>
            <a:ext cx="7143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最高气温是指这天内温度的最高值；最低气温是指这天内温度的最低值。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标题 2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286625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-15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℃和</a:t>
            </a:r>
            <a:r>
              <a:rPr lang="en-US" altLang="zh-CN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摄氏度，哪个温度低，低多少度？</a:t>
            </a: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000125" y="2260600"/>
            <a:ext cx="7143750" cy="1954213"/>
          </a:xfrm>
          <a:noFill/>
        </p:spPr>
      </p:pic>
      <p:sp>
        <p:nvSpPr>
          <p:cNvPr id="33794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000125" y="4422775"/>
            <a:ext cx="7143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-15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℃表示比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℃低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度；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℃表示比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0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℃低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度，所以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-15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℃温度低。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28937" y="5645151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低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标题 2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143750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把北京、哈尔滨、昆明和海口四个城市的最低气温从低到高的顺序排一下。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00125" y="5572125"/>
            <a:ext cx="7143750" cy="71437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-15</a:t>
            </a:r>
            <a:r>
              <a:rPr lang="zh-CN" altLang="en-US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℃＜</a:t>
            </a:r>
            <a:r>
              <a:rPr lang="en-US" altLang="zh-CN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-3</a:t>
            </a:r>
            <a:r>
              <a:rPr lang="zh-CN" altLang="en-US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℃＜</a:t>
            </a:r>
            <a:r>
              <a:rPr lang="en-US" altLang="zh-CN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℃＜</a:t>
            </a:r>
            <a:r>
              <a:rPr lang="en-US" altLang="zh-CN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19</a:t>
            </a:r>
            <a:r>
              <a:rPr lang="zh-CN" altLang="en-US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34818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500188" y="2052638"/>
            <a:ext cx="60721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500187" y="3789040"/>
            <a:ext cx="60721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5"/>
          <p:cNvSpPr>
            <a:spLocks noGrp="1"/>
          </p:cNvSpPr>
          <p:nvPr>
            <p:ph idx="1"/>
          </p:nvPr>
        </p:nvSpPr>
        <p:spPr>
          <a:xfrm>
            <a:off x="1000125" y="2000250"/>
            <a:ext cx="7143750" cy="16430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读出下面的温度。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27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    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-11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95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    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-24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35843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sp>
        <p:nvSpPr>
          <p:cNvPr id="5" name="内容占位符 3"/>
          <p:cNvSpPr txBox="1"/>
          <p:nvPr/>
        </p:nvSpPr>
        <p:spPr bwMode="auto">
          <a:xfrm>
            <a:off x="1000125" y="3786188"/>
            <a:ext cx="7143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27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  读作：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零上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27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</a:p>
        </p:txBody>
      </p:sp>
      <p:sp>
        <p:nvSpPr>
          <p:cNvPr id="6" name="内容占位符 3"/>
          <p:cNvSpPr txBox="1"/>
          <p:nvPr/>
        </p:nvSpPr>
        <p:spPr bwMode="auto">
          <a:xfrm>
            <a:off x="928688" y="4394200"/>
            <a:ext cx="7143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-11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  读作：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零下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</a:p>
        </p:txBody>
      </p:sp>
      <p:sp>
        <p:nvSpPr>
          <p:cNvPr id="7" name="内容占位符 3"/>
          <p:cNvSpPr txBox="1"/>
          <p:nvPr/>
        </p:nvSpPr>
        <p:spPr bwMode="auto">
          <a:xfrm>
            <a:off x="1000125" y="5000625"/>
            <a:ext cx="7143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95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  读作：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零上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95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</a:p>
        </p:txBody>
      </p:sp>
      <p:sp>
        <p:nvSpPr>
          <p:cNvPr id="8" name="内容占位符 3"/>
          <p:cNvSpPr txBox="1"/>
          <p:nvPr/>
        </p:nvSpPr>
        <p:spPr bwMode="auto">
          <a:xfrm>
            <a:off x="928688" y="5608638"/>
            <a:ext cx="7143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-24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℃  读作：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零下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24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写出下面温度。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零上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31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零下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45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零下</a:t>
            </a: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度</a:t>
            </a:r>
          </a:p>
        </p:txBody>
      </p:sp>
      <p:sp>
        <p:nvSpPr>
          <p:cNvPr id="36867" name="文本占位符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sp>
        <p:nvSpPr>
          <p:cNvPr id="5" name="内容占位符 3"/>
          <p:cNvSpPr txBox="1"/>
          <p:nvPr/>
        </p:nvSpPr>
        <p:spPr bwMode="auto">
          <a:xfrm>
            <a:off x="4572000" y="2987675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31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6" name="内容占位符 3"/>
          <p:cNvSpPr txBox="1"/>
          <p:nvPr/>
        </p:nvSpPr>
        <p:spPr bwMode="auto">
          <a:xfrm>
            <a:off x="4572000" y="3976688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-45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  <p:sp>
        <p:nvSpPr>
          <p:cNvPr id="7" name="内容占位符 3"/>
          <p:cNvSpPr txBox="1"/>
          <p:nvPr/>
        </p:nvSpPr>
        <p:spPr bwMode="auto">
          <a:xfrm>
            <a:off x="4572000" y="4929188"/>
            <a:ext cx="3714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写作：</a:t>
            </a:r>
            <a:r>
              <a:rPr lang="en-US" altLang="zh-CN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-12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全屏显示(4:3)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黑体</vt:lpstr>
      <vt:lpstr>宋体</vt:lpstr>
      <vt:lpstr>微软雅黑</vt:lpstr>
      <vt:lpstr>Arial</vt:lpstr>
      <vt:lpstr>Calibri</vt:lpstr>
      <vt:lpstr>WWW.2PPT.COM
</vt:lpstr>
      <vt:lpstr>PowerPoint 演示文稿</vt:lpstr>
      <vt:lpstr>观察下图，你发现了什么？</vt:lpstr>
      <vt:lpstr>PowerPoint 演示文稿</vt:lpstr>
      <vt:lpstr>PowerPoint 演示文稿</vt:lpstr>
      <vt:lpstr>这天最高气温、最低气温各指的是什么？</vt:lpstr>
      <vt:lpstr>-15℃和-3摄氏度，哪个温度低，低多少度？</vt:lpstr>
      <vt:lpstr>把北京、哈尔滨、昆明和海口四个城市的最低气温从低到高的顺序排一下。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2015-02-04T07:45:00Z</dcterms:created>
  <dcterms:modified xsi:type="dcterms:W3CDTF">2023-01-16T23:00:07Z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CA02FF12CC25458AB1A0061703319C5B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