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397" r:id="rId4"/>
    <p:sldId id="260" r:id="rId5"/>
    <p:sldId id="410" r:id="rId6"/>
    <p:sldId id="411" r:id="rId7"/>
    <p:sldId id="412" r:id="rId8"/>
    <p:sldId id="416" r:id="rId9"/>
    <p:sldId id="417" r:id="rId10"/>
    <p:sldId id="398" r:id="rId11"/>
    <p:sldId id="413" r:id="rId12"/>
    <p:sldId id="399" r:id="rId13"/>
    <p:sldId id="414" r:id="rId14"/>
    <p:sldId id="415" r:id="rId15"/>
    <p:sldId id="418" r:id="rId16"/>
    <p:sldId id="409" r:id="rId17"/>
    <p:sldId id="40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2EE7C11C-A6DF-4B8B-9CF7-1C9A90B7148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8E00A45-4861-4D99-8B2A-35867D893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4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4.png"/><Relationship Id="rId5" Type="http://schemas.openxmlformats.org/officeDocument/2006/relationships/tags" Target="../tags/tag41.xml"/><Relationship Id="rId10" Type="http://schemas.openxmlformats.org/officeDocument/2006/relationships/image" Target="../media/image43.png"/><Relationship Id="rId4" Type="http://schemas.openxmlformats.org/officeDocument/2006/relationships/tags" Target="../tags/tag40.xm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png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-图片 10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PA-任意多边形 85"/>
          <p:cNvSpPr/>
          <p:nvPr>
            <p:custDataLst>
              <p:tags r:id="rId2"/>
            </p:custDataLst>
          </p:nvPr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91" name="PA-任意多边形 90"/>
          <p:cNvSpPr/>
          <p:nvPr>
            <p:custDataLst>
              <p:tags r:id="rId3"/>
            </p:custDataLst>
          </p:nvPr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1" name="PA-形状 40"/>
          <p:cNvSpPr/>
          <p:nvPr>
            <p:custDataLst>
              <p:tags r:id="rId4"/>
            </p:custDataLst>
          </p:nvPr>
        </p:nvSpPr>
        <p:spPr>
          <a:xfrm>
            <a:off x="1561718" y="313023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PA-矩形 111"/>
          <p:cNvSpPr/>
          <p:nvPr>
            <p:custDataLst>
              <p:tags r:id="rId5"/>
            </p:custDataLst>
          </p:nvPr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PA-矩形 112"/>
          <p:cNvSpPr/>
          <p:nvPr>
            <p:custDataLst>
              <p:tags r:id="rId6"/>
            </p:custDataLst>
          </p:nvPr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PA-矩形 113"/>
          <p:cNvSpPr/>
          <p:nvPr>
            <p:custDataLst>
              <p:tags r:id="rId7"/>
            </p:custDataLst>
          </p:nvPr>
        </p:nvSpPr>
        <p:spPr>
          <a:xfrm>
            <a:off x="4722878" y="216832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（二次根式性质）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PA-直接连接符 2"/>
          <p:cNvCxnSpPr/>
          <p:nvPr>
            <p:custDataLst>
              <p:tags r:id="rId8"/>
            </p:custDataLst>
          </p:nvPr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91" grpId="0" animBg="1"/>
          <p:bldP spid="111" grpId="0" animBg="1"/>
          <p:bldP spid="112" grpId="0"/>
          <p:bldP spid="113" grpId="0"/>
          <p:bldP spid="1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/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8347091" cy="1137512"/>
            <a:chOff x="611701" y="260323"/>
            <a:chExt cx="8347091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657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探索与提高（区别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(√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𝑎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)^2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和√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𝑎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^2 )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/>
              <p:cNvGraphicFramePr>
                <a:graphicFrameLocks noGrp="1"/>
              </p:cNvGraphicFramePr>
              <p:nvPr/>
            </p:nvGraphicFramePr>
            <p:xfrm>
              <a:off x="2266478" y="2396205"/>
              <a:ext cx="6096000" cy="2556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800" i="1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en-US" sz="180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zh-CN" altLang="en-US" sz="1800" i="1" smtClean="0">
                                                <a:ln w="6350"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zh-CN" altLang="en-US" sz="1800" b="0" i="1" smtClean="0">
                                                <a:ln w="6350"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zh-CN" altLang="en-US" sz="1800" b="0" i="0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800" i="1" smtClean="0">
                                        <a:ln w="6350"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sz="180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0" i="1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sz="1800" b="0" i="0" smtClean="0">
                                            <a:ln w="6350"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从运算顺序看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从取值范围看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从运算结果看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意义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/>
              <p:cNvGraphicFramePr>
                <a:graphicFrameLocks noGrp="1"/>
              </p:cNvGraphicFramePr>
              <p:nvPr/>
            </p:nvGraphicFramePr>
            <p:xfrm>
              <a:off x="2266478" y="2396205"/>
              <a:ext cx="6096000" cy="2556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/>
                    <a:gridCol w="2032000"/>
                    <a:gridCol w="2032000"/>
                  </a:tblGrid>
                  <a:tr h="511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从运算顺序看</a:t>
                          </a:r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从取值范围看</a:t>
                          </a:r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从运算结果看</a:t>
                          </a:r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11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800" dirty="0">
                              <a:solidFill>
                                <a:sysClr val="windowText" lastClr="000000"/>
                              </a:solidFill>
                              <a:latin typeface="思源黑体 CN Bold" panose="020B0800000000000000" pitchFamily="34" charset="-122"/>
                              <a:ea typeface="思源黑体 CN Bold" panose="020B0800000000000000" pitchFamily="34" charset="-122"/>
                            </a:rPr>
                            <a:t>意义</a:t>
                          </a:r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455612" y="2965259"/>
            <a:ext cx="156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800" eaLnBrk="1" hangingPunct="1"/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先开方 </a:t>
            </a:r>
            <a:r>
              <a:rPr lang="en-US" altLang="zh-CN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后平方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628380" y="2965259"/>
            <a:ext cx="156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800" eaLnBrk="1" hangingPunct="1"/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先平方 </a:t>
            </a:r>
            <a:r>
              <a:rPr lang="en-US" altLang="zh-CN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后开方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989216" y="3441596"/>
            <a:ext cx="744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800" eaLnBrk="1" hangingPunct="1"/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≥0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45243" y="3472374"/>
            <a:ext cx="2219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800" eaLnBrk="1" hangingPunct="1"/>
            <a:r>
              <a:rPr lang="en-US" altLang="zh-CN" sz="16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取任何实数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097758" y="3945445"/>
            <a:ext cx="36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800" eaLnBrk="1" hangingPunct="1"/>
            <a:r>
              <a:rPr lang="en-US" altLang="zh-CN" sz="20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451649" y="3952958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zh-CN" sz="20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|a|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29142" y="4413048"/>
            <a:ext cx="182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表示一个非负数</a:t>
            </a:r>
            <a:r>
              <a:rPr lang="en-US" altLang="zh-CN" sz="1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</a:p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的算术平方根的平方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447113" y="4413048"/>
            <a:ext cx="1915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表示一个实数 </a:t>
            </a:r>
            <a:r>
              <a:rPr lang="en-US" altLang="zh-CN" sz="1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  <a:p>
            <a:pPr algn="ctr" defTabSz="685800" eaLnBrk="1" hangingPunct="1"/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的平方的算术平方根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366121" y="1507501"/>
                <a:ext cx="2624444" cy="21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3.14−</m:t>
                                </m:r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21" y="1507501"/>
                <a:ext cx="2624444" cy="2105256"/>
              </a:xfrm>
              <a:prstGeom prst="rect">
                <a:avLst/>
              </a:prstGeom>
              <a:blipFill rotWithShape="1">
                <a:blip r:embed="rId5"/>
                <a:stretch>
                  <a:fillRect l="-9" t="-1" r="9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955411" y="2021753"/>
                <a:ext cx="1160959" cy="511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=4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11" y="2021753"/>
                <a:ext cx="1160959" cy="511102"/>
              </a:xfrm>
              <a:prstGeom prst="rect">
                <a:avLst/>
              </a:prstGeom>
              <a:blipFill rotWithShape="1">
                <a:blip r:embed="rId6"/>
                <a:stretch>
                  <a:fillRect l="-10" t="-107" r="-4295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040576" y="2573194"/>
                <a:ext cx="1160959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=5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76" y="2573194"/>
                <a:ext cx="1160959" cy="509948"/>
              </a:xfrm>
              <a:prstGeom prst="rect">
                <a:avLst/>
              </a:prstGeom>
              <a:blipFill rotWithShape="1">
                <a:blip r:embed="rId7"/>
                <a:stretch>
                  <a:fillRect l="-17" t="-34" r="-4289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697275" y="3163546"/>
                <a:ext cx="27390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|3.14−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=π-3.14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75" y="3163546"/>
                <a:ext cx="273902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" t="-132" r="-1162" b="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44226" y="1102050"/>
                <a:ext cx="7058435" cy="111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的取值范围是（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C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≥2	D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i="1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≤2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102050"/>
                <a:ext cx="7058435" cy="1113125"/>
              </a:xfrm>
              <a:prstGeom prst="rect">
                <a:avLst/>
              </a:prstGeom>
              <a:blipFill rotWithShape="1">
                <a:blip r:embed="rId5"/>
                <a:stretch>
                  <a:fillRect l="-3" t="-29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5365694" y="1816971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79537" y="2118249"/>
                <a:ext cx="4572000" cy="1130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4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=2-ɑ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a-2≤0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，即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a≤2</a:t>
                </a:r>
                <a:r>
                  <a:rPr lang="zh-CN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，故选</a:t>
                </a:r>
                <a:r>
                  <a:rPr lang="en-US" altLang="zh-CN" sz="14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</a:t>
                </a:r>
                <a:endParaRPr lang="zh-CN" altLang="zh-CN" sz="14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37" y="2118249"/>
                <a:ext cx="4572000" cy="1130053"/>
              </a:xfrm>
              <a:prstGeom prst="rect">
                <a:avLst/>
              </a:prstGeom>
              <a:blipFill rotWithShape="1">
                <a:blip r:embed="rId6"/>
                <a:stretch>
                  <a:fillRect l="-7" t="-46" r="7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97091" y="3360804"/>
                <a:ext cx="8107305" cy="105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海口市丰南中学初三期末）化简（﹣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000" kern="100" baseline="30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±3	B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．﹣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D</a:t>
                </a:r>
                <a:r>
                  <a:rPr lang="zh-CN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</a:t>
                </a:r>
                <a:endParaRPr lang="zh-CN" altLang="zh-CN" sz="2000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91" y="3360804"/>
                <a:ext cx="8107305" cy="1059136"/>
              </a:xfrm>
              <a:prstGeom prst="rect">
                <a:avLst/>
              </a:prstGeom>
              <a:blipFill rotWithShape="1">
                <a:blip r:embed="rId7"/>
                <a:stretch>
                  <a:fillRect l="-1" t="-1715" r="4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笑脸 12"/>
          <p:cNvSpPr/>
          <p:nvPr/>
        </p:nvSpPr>
        <p:spPr>
          <a:xfrm>
            <a:off x="4018677" y="3995727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379537" y="4589004"/>
                <a:ext cx="4572000" cy="15505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广东育才三中初二期中）计算：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+(−1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37" y="4589004"/>
                <a:ext cx="4572000" cy="1550553"/>
              </a:xfrm>
              <a:prstGeom prst="rect">
                <a:avLst/>
              </a:prstGeom>
              <a:blipFill rotWithShape="1">
                <a:blip r:embed="rId8"/>
                <a:stretch>
                  <a:fillRect l="-7" t="-32" r="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540158" y="4589004"/>
                <a:ext cx="4572000" cy="1835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6.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）原式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−4+7−3</m:t>
                    </m:r>
                  </m:oMath>
                </a14:m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）原式</a:t>
                </a:r>
                <a:r>
                  <a:rPr lang="en-US" altLang="zh-CN" kern="1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=3+4+1-2=6.</a:t>
                </a:r>
                <a:endParaRPr lang="zh-CN" altLang="zh-CN" kern="1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58" y="4589004"/>
                <a:ext cx="4572000" cy="1835374"/>
              </a:xfrm>
              <a:prstGeom prst="rect">
                <a:avLst/>
              </a:prstGeom>
              <a:blipFill rotWithShape="1">
                <a:blip r:embed="rId9"/>
                <a:stretch>
                  <a:fillRect l="-6" t="-27" r="6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42920" y="1521381"/>
                <a:ext cx="7824917" cy="908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．实数</a:t>
                </a:r>
                <a:r>
                  <a:rPr lang="en-US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在数轴上对应点的位置如图所示，化简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|+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的结果是（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   B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20" y="1521381"/>
                <a:ext cx="7824917" cy="908903"/>
              </a:xfrm>
              <a:prstGeom prst="rect">
                <a:avLst/>
              </a:prstGeom>
              <a:blipFill rotWithShape="1">
                <a:blip r:embed="rId5"/>
                <a:stretch>
                  <a:fillRect l="-2" t="-61" r="8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>
            <a:off x="6375015" y="2654735"/>
            <a:ext cx="313988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887809" y="2526988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直接连接符 11"/>
          <p:cNvCxnSpPr/>
          <p:nvPr/>
        </p:nvCxnSpPr>
        <p:spPr>
          <a:xfrm>
            <a:off x="8571368" y="2531471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>
            <a:off x="6659645" y="2535954"/>
            <a:ext cx="0" cy="147918"/>
          </a:xfrm>
          <a:prstGeom prst="line">
            <a:avLst/>
          </a:prstGeom>
          <a:noFill/>
          <a:ln w="38100" cap="flat" cmpd="sng" algn="ctr">
            <a:solidFill>
              <a:srgbClr val="4B14A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6468028" y="2683872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3342" y="2683872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53710" y="2679035"/>
            <a:ext cx="3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笑脸 16"/>
          <p:cNvSpPr/>
          <p:nvPr/>
        </p:nvSpPr>
        <p:spPr>
          <a:xfrm>
            <a:off x="1642919" y="2124733"/>
            <a:ext cx="389965" cy="39820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803015" y="3123706"/>
                <a:ext cx="4572000" cy="24227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由图可知：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a−b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|+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−a−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a−b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−2a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15" y="3123706"/>
                <a:ext cx="4572000" cy="2422715"/>
              </a:xfrm>
              <a:prstGeom prst="rect">
                <a:avLst/>
              </a:prstGeom>
              <a:blipFill rotWithShape="1">
                <a:blip r:embed="rId6"/>
                <a:stretch>
                  <a:fillRect l="-5" t="-6" r="5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168199" y="2988623"/>
            <a:ext cx="4614385" cy="440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92571" y="1914779"/>
                <a:ext cx="8558060" cy="44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．实数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在数轴上的位置如图所示，请化简：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﹣</a:t>
                </a:r>
                <a:r>
                  <a:rPr lang="zh-CN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71" y="1914779"/>
                <a:ext cx="8558060" cy="440377"/>
              </a:xfrm>
              <a:prstGeom prst="rect">
                <a:avLst/>
              </a:prstGeom>
              <a:blipFill rotWithShape="1">
                <a:blip r:embed="rId6"/>
                <a:stretch>
                  <a:fillRect l="-7" t="-58" r="2" b="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876120" y="2988623"/>
                <a:ext cx="4572000" cy="2818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－</a:t>
                </a:r>
                <a:r>
                  <a:rPr lang="en-US" altLang="zh-CN" sz="20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从数轴可知：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|a|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|b|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|b|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2988623"/>
                <a:ext cx="4572000" cy="2818272"/>
              </a:xfrm>
              <a:prstGeom prst="rect">
                <a:avLst/>
              </a:prstGeom>
              <a:blipFill rotWithShape="1">
                <a:blip r:embed="rId7"/>
                <a:stretch>
                  <a:fillRect l="-7" t="-11" r="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530033" y="1071072"/>
            <a:ext cx="3532576" cy="3718953"/>
            <a:chOff x="1896176" y="1312236"/>
            <a:chExt cx="3532576" cy="371895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96176" y="1312236"/>
              <a:ext cx="3532576" cy="3532576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0070C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9" name="图片 38" descr="图片包含 黑色, 游戏机, 桌子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8" y="3960783"/>
            <a:ext cx="1044810" cy="965079"/>
          </a:xfrm>
          <a:prstGeom prst="rect">
            <a:avLst/>
          </a:prstGeom>
        </p:spPr>
      </p:pic>
      <p:sp>
        <p:nvSpPr>
          <p:cNvPr id="40" name="文本框 38"/>
          <p:cNvSpPr txBox="1"/>
          <p:nvPr>
            <p:custDataLst>
              <p:tags r:id="rId1"/>
            </p:custDataLst>
          </p:nvPr>
        </p:nvSpPr>
        <p:spPr>
          <a:xfrm>
            <a:off x="1718151" y="4218928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125879" y="1289776"/>
            <a:ext cx="6367621" cy="1344152"/>
            <a:chOff x="4865892" y="1070507"/>
            <a:chExt cx="6367621" cy="1344152"/>
          </a:xfrm>
        </p:grpSpPr>
        <p:sp>
          <p:nvSpPr>
            <p:cNvPr id="43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291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理解二次根式性质的探索过程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5125879" y="2741062"/>
            <a:ext cx="5803790" cy="1344152"/>
            <a:chOff x="4865892" y="1070507"/>
            <a:chExt cx="5803790" cy="1344152"/>
          </a:xfrm>
        </p:grpSpPr>
        <p:sp>
          <p:nvSpPr>
            <p:cNvPr id="5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掌握二次根式的性质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0" name="矩形: 圆角 5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125879" y="4213786"/>
            <a:ext cx="5950616" cy="1344152"/>
            <a:chOff x="4865892" y="1070507"/>
            <a:chExt cx="5950616" cy="1344152"/>
          </a:xfrm>
        </p:grpSpPr>
        <p:sp>
          <p:nvSpPr>
            <p:cNvPr id="26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3874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通过二次根式性质进行计算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6" name="任意多边形: 形状 85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1561718" y="313023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532690" y="1175658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1474634" y="177048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722878" y="216832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（二次根式性质）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605260" y="2936537"/>
            <a:ext cx="964331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3357593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50" name="任意多边形: 形状 49"/>
          <p:cNvSpPr/>
          <p:nvPr/>
        </p:nvSpPr>
        <p:spPr>
          <a:xfrm rot="21355321">
            <a:off x="-12798" y="3245673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08270" y="113566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269265" y="2397717"/>
            <a:ext cx="4604938" cy="2820465"/>
            <a:chOff x="4691721" y="811014"/>
            <a:chExt cx="4604938" cy="2820465"/>
          </a:xfrm>
        </p:grpSpPr>
        <p:grpSp>
          <p:nvGrpSpPr>
            <p:cNvPr id="54" name="组合 5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89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4920034" y="2281366"/>
              <a:ext cx="4376625" cy="1350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、理解二次根式性质并利用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(√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)^2=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）进行计算。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、理解二次根式性质并利用 √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^2 )   =|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|={█(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𝑎（𝑎≥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@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－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（𝑎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&lt;0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 </a:t>
              </a: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)┤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进行计算。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25366" y="1417080"/>
            <a:ext cx="3803471" cy="1875381"/>
            <a:chOff x="4665497" y="787949"/>
            <a:chExt cx="3803471" cy="1875381"/>
          </a:xfrm>
        </p:grpSpPr>
        <p:grpSp>
          <p:nvGrpSpPr>
            <p:cNvPr id="92" name="组合 91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98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94" name="矩形 93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理解二次根式的性质。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002818" y="3626407"/>
            <a:ext cx="3922235" cy="1794333"/>
            <a:chOff x="4742949" y="867650"/>
            <a:chExt cx="3922235" cy="1794333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10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104" name="矩形: 圆角 103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103" name="矩形 102"/>
            <p:cNvSpPr/>
            <p:nvPr/>
          </p:nvSpPr>
          <p:spPr>
            <a:xfrm>
              <a:off x="4920034" y="2281366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运用二次根式性质进行计算。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3723862">
            <a:off x="-2439" y="-674282"/>
            <a:ext cx="1405555" cy="2195137"/>
          </a:xfrm>
          <a:custGeom>
            <a:avLst/>
            <a:gdLst>
              <a:gd name="connsiteX0" fmla="*/ 0 w 1405555"/>
              <a:gd name="connsiteY0" fmla="*/ 1519361 h 2195137"/>
              <a:gd name="connsiteX1" fmla="*/ 805670 w 1405555"/>
              <a:gd name="connsiteY1" fmla="*/ 0 h 2195137"/>
              <a:gd name="connsiteX2" fmla="*/ 824572 w 1405555"/>
              <a:gd name="connsiteY2" fmla="*/ 11136 h 2195137"/>
              <a:gd name="connsiteX3" fmla="*/ 1405555 w 1405555"/>
              <a:gd name="connsiteY3" fmla="*/ 1421986 h 2195137"/>
              <a:gd name="connsiteX4" fmla="*/ 1290744 w 1405555"/>
              <a:gd name="connsiteY4" fmla="*/ 2151836 h 2195137"/>
              <a:gd name="connsiteX5" fmla="*/ 1274401 w 1405555"/>
              <a:gd name="connsiteY5" fmla="*/ 2195137 h 219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55" h="2195137">
                <a:moveTo>
                  <a:pt x="0" y="1519361"/>
                </a:moveTo>
                <a:lnTo>
                  <a:pt x="805670" y="0"/>
                </a:lnTo>
                <a:lnTo>
                  <a:pt x="824572" y="11136"/>
                </a:lnTo>
                <a:cubicBezTo>
                  <a:pt x="1165991" y="243582"/>
                  <a:pt x="1405555" y="787752"/>
                  <a:pt x="1405555" y="1421986"/>
                </a:cubicBezTo>
                <a:cubicBezTo>
                  <a:pt x="1405555" y="1686250"/>
                  <a:pt x="1363964" y="1934879"/>
                  <a:pt x="1290744" y="2151836"/>
                </a:cubicBezTo>
                <a:lnTo>
                  <a:pt x="1274401" y="2195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780840" y="2387025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722784" y="3121803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66" y="1558361"/>
            <a:ext cx="3700774" cy="37007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10978"/>
          <a:stretch>
            <a:fillRect/>
          </a:stretch>
        </p:blipFill>
        <p:spPr>
          <a:xfrm>
            <a:off x="0" y="5031616"/>
            <a:ext cx="12192000" cy="3810426"/>
          </a:xfrm>
          <a:custGeom>
            <a:avLst/>
            <a:gdLst>
              <a:gd name="connsiteX0" fmla="*/ 12192000 w 12192000"/>
              <a:gd name="connsiteY0" fmla="*/ 0 h 3810426"/>
              <a:gd name="connsiteX1" fmla="*/ 12192000 w 12192000"/>
              <a:gd name="connsiteY1" fmla="*/ 3810426 h 3810426"/>
              <a:gd name="connsiteX2" fmla="*/ 0 w 12192000"/>
              <a:gd name="connsiteY2" fmla="*/ 3810426 h 3810426"/>
              <a:gd name="connsiteX3" fmla="*/ 0 w 12192000"/>
              <a:gd name="connsiteY3" fmla="*/ 904965 h 3810426"/>
              <a:gd name="connsiteX4" fmla="*/ 531987 w 12192000"/>
              <a:gd name="connsiteY4" fmla="*/ 991535 h 3810426"/>
              <a:gd name="connsiteX5" fmla="*/ 6068925 w 12192000"/>
              <a:gd name="connsiteY5" fmla="*/ 1131333 h 3810426"/>
              <a:gd name="connsiteX6" fmla="*/ 11530024 w 12192000"/>
              <a:gd name="connsiteY6" fmla="*/ 207434 h 381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10426">
                <a:moveTo>
                  <a:pt x="12192000" y="0"/>
                </a:moveTo>
                <a:lnTo>
                  <a:pt x="12192000" y="3810426"/>
                </a:lnTo>
                <a:lnTo>
                  <a:pt x="0" y="3810426"/>
                </a:lnTo>
                <a:lnTo>
                  <a:pt x="0" y="904965"/>
                </a:lnTo>
                <a:lnTo>
                  <a:pt x="531987" y="991535"/>
                </a:lnTo>
                <a:cubicBezTo>
                  <a:pt x="2125653" y="1215403"/>
                  <a:pt x="4031963" y="1276557"/>
                  <a:pt x="6068925" y="1131333"/>
                </a:cubicBezTo>
                <a:cubicBezTo>
                  <a:pt x="8105884" y="986108"/>
                  <a:pt x="9984237" y="655128"/>
                  <a:pt x="11530024" y="207434"/>
                </a:cubicBezTo>
                <a:close/>
              </a:path>
            </a:pathLst>
          </a:custGeom>
        </p:spPr>
      </p:pic>
      <p:sp>
        <p:nvSpPr>
          <p:cNvPr id="14" name="任意多边形: 形状 13"/>
          <p:cNvSpPr/>
          <p:nvPr/>
        </p:nvSpPr>
        <p:spPr>
          <a:xfrm rot="21355321">
            <a:off x="-12798" y="4919696"/>
            <a:ext cx="12264347" cy="1238085"/>
          </a:xfrm>
          <a:custGeom>
            <a:avLst/>
            <a:gdLst>
              <a:gd name="connsiteX0" fmla="*/ 12264347 w 12264347"/>
              <a:gd name="connsiteY0" fmla="*/ 0 h 1238085"/>
              <a:gd name="connsiteX1" fmla="*/ 12225414 w 12264347"/>
              <a:gd name="connsiteY1" fmla="*/ 546085 h 1238085"/>
              <a:gd name="connsiteX2" fmla="*/ 11937024 w 12264347"/>
              <a:gd name="connsiteY2" fmla="*/ 617843 h 1238085"/>
              <a:gd name="connsiteX3" fmla="*/ 6037461 w 12264347"/>
              <a:gd name="connsiteY3" fmla="*/ 1238085 h 1238085"/>
              <a:gd name="connsiteX4" fmla="*/ 524485 w 12264347"/>
              <a:gd name="connsiteY4" fmla="*/ 704887 h 1238085"/>
              <a:gd name="connsiteX5" fmla="*/ 0 w 12264347"/>
              <a:gd name="connsiteY5" fmla="*/ 580703 h 1238085"/>
              <a:gd name="connsiteX6" fmla="*/ 9907 w 12264347"/>
              <a:gd name="connsiteY6" fmla="*/ 441745 h 1238085"/>
              <a:gd name="connsiteX7" fmla="*/ 162765 w 12264347"/>
              <a:gd name="connsiteY7" fmla="*/ 477881 h 1238085"/>
              <a:gd name="connsiteX8" fmla="*/ 6461825 w 12264347"/>
              <a:gd name="connsiteY8" fmla="*/ 888684 h 1238085"/>
              <a:gd name="connsiteX9" fmla="*/ 11869657 w 12264347"/>
              <a:gd name="connsiteY9" fmla="*/ 110479 h 1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4347" h="1238085">
                <a:moveTo>
                  <a:pt x="12264347" y="0"/>
                </a:moveTo>
                <a:lnTo>
                  <a:pt x="12225414" y="546085"/>
                </a:lnTo>
                <a:lnTo>
                  <a:pt x="11937024" y="617843"/>
                </a:lnTo>
                <a:cubicBezTo>
                  <a:pt x="10291909" y="1007395"/>
                  <a:pt x="8249770" y="1238085"/>
                  <a:pt x="6037461" y="1238085"/>
                </a:cubicBezTo>
                <a:cubicBezTo>
                  <a:pt x="3995330" y="1238085"/>
                  <a:pt x="2098196" y="1041520"/>
                  <a:pt x="524485" y="704887"/>
                </a:cubicBezTo>
                <a:lnTo>
                  <a:pt x="0" y="580703"/>
                </a:lnTo>
                <a:lnTo>
                  <a:pt x="9907" y="441745"/>
                </a:lnTo>
                <a:lnTo>
                  <a:pt x="162765" y="477881"/>
                </a:lnTo>
                <a:cubicBezTo>
                  <a:pt x="1886630" y="840868"/>
                  <a:pt x="4082090" y="1003136"/>
                  <a:pt x="6461825" y="888684"/>
                </a:cubicBezTo>
                <a:cubicBezTo>
                  <a:pt x="8469727" y="792116"/>
                  <a:pt x="10328140" y="512047"/>
                  <a:pt x="11869657" y="110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平方根知识点回顾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25" name="矩形: 圆角 24"/>
          <p:cNvSpPr/>
          <p:nvPr/>
        </p:nvSpPr>
        <p:spPr>
          <a:xfrm>
            <a:off x="698500" y="3965085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698500" y="1946880"/>
            <a:ext cx="10795000" cy="148212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17015" y="2153431"/>
            <a:ext cx="615091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一般的如果一个正数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的平方等于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x^2=a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</a:t>
            </a:r>
            <a:endParaRPr lang="en-US" altLang="zh-CN" sz="20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那么这个正数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叫做</a:t>
            </a:r>
            <a:r>
              <a:rPr lang="en-US" altLang="zh-CN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的算术平方根。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如果一个数的平方等于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，那么这个数就叫做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的平方根或二次方根，即</a:t>
                </a:r>
                <a14:m>
                  <m:oMath xmlns:m="http://schemas.openxmlformats.org/officeDocument/2006/math">
                    <m:r>
                      <a:rPr lang="zh-CN" altLang="zh-CN" sz="20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如果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叫做</a:t>
                </a:r>
                <a:r>
                  <a:rPr lang="en-US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的平方根。</a:t>
                </a: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15" y="4084605"/>
                <a:ext cx="6792297" cy="965072"/>
              </a:xfrm>
              <a:prstGeom prst="rect">
                <a:avLst/>
              </a:prstGeom>
              <a:blipFill rotWithShape="1">
                <a:blip r:embed="rId5"/>
                <a:stretch>
                  <a:fillRect l="-5" t="-30" r="1" b="-16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1482688" y="2246536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算数平方根的概念：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82688" y="4195638"/>
            <a:ext cx="231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平方根的概念：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80629" y="1979540"/>
                <a:ext cx="4106805" cy="303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求下列各数的算术平方根：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2000" i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2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9" y="1979540"/>
                <a:ext cx="4106805" cy="3032112"/>
              </a:xfrm>
              <a:prstGeom prst="rect">
                <a:avLst/>
              </a:prstGeom>
              <a:blipFill rotWithShape="1">
                <a:blip r:embed="rId5"/>
                <a:stretch>
                  <a:fillRect l="-10" t="-8" r="1" b="-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759140" y="1979540"/>
                <a:ext cx="4106805" cy="373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根据算术平方根的意义填空：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0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zh-CN" altLang="en-US" sz="200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CN" altLang="en-US" sz="20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</a:p>
              <a:p>
                <a:pPr defTabSz="685800"/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40" y="1979540"/>
                <a:ext cx="4106805" cy="3738459"/>
              </a:xfrm>
              <a:prstGeom prst="rect">
                <a:avLst/>
              </a:prstGeom>
              <a:blipFill rotWithShape="1">
                <a:blip r:embed="rId6"/>
                <a:stretch>
                  <a:fillRect l="-5" t="-7" r="1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0230" y="2466339"/>
                <a:ext cx="797141" cy="429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30" y="2466339"/>
                <a:ext cx="797141" cy="429605"/>
              </a:xfrm>
              <a:prstGeom prst="rect">
                <a:avLst/>
              </a:prstGeom>
              <a:blipFill rotWithShape="1">
                <a:blip r:embed="rId7"/>
                <a:stretch>
                  <a:fillRect l="-51" t="-148" r="79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454657" y="3117645"/>
                <a:ext cx="55348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57" y="3117645"/>
                <a:ext cx="553485" cy="436402"/>
              </a:xfrm>
              <a:prstGeom prst="rect">
                <a:avLst/>
              </a:prstGeom>
              <a:blipFill rotWithShape="1">
                <a:blip r:embed="rId8"/>
                <a:stretch>
                  <a:fillRect l="-69" t="-99" r="-547" b="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295113" y="3734769"/>
                <a:ext cx="926536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13" y="3734769"/>
                <a:ext cx="926536" cy="718658"/>
              </a:xfrm>
              <a:prstGeom prst="rect">
                <a:avLst/>
              </a:prstGeom>
              <a:blipFill rotWithShape="1">
                <a:blip r:embed="rId9"/>
                <a:stretch>
                  <a:fillRect l="-24" t="-46" r="-6616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341375" y="4576148"/>
                <a:ext cx="854849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75" y="4576148"/>
                <a:ext cx="854849" cy="429092"/>
              </a:xfrm>
              <a:prstGeom prst="rect">
                <a:avLst/>
              </a:prstGeom>
              <a:blipFill rotWithShape="1">
                <a:blip r:embed="rId10"/>
                <a:stretch>
                  <a:fillRect l="-15" t="-79" r="-5985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827294" y="3117645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4" y="3117645"/>
                <a:ext cx="42511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67" t="-93" r="-5538" b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827295" y="2466339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95" y="2466339"/>
                <a:ext cx="42511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67" t="-137" r="-5538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823693" y="4790694"/>
                <a:ext cx="42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93" y="4790694"/>
                <a:ext cx="425116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16" t="-55" r="-5489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823694" y="3861148"/>
                <a:ext cx="4251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694" y="3861148"/>
                <a:ext cx="425116" cy="786177"/>
              </a:xfrm>
              <a:prstGeom prst="rect">
                <a:avLst/>
              </a:prstGeom>
              <a:blipFill rotWithShape="1">
                <a:blip r:embed="rId14"/>
                <a:stretch>
                  <a:fillRect l="-116" t="-44" r="-5489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4042598" y="6064889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观察两边式子的结构，你发现了什么？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二次根式的性质一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72955" y="2227148"/>
                <a:ext cx="3027817" cy="5280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zh-CN" alt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55" y="2227148"/>
                <a:ext cx="3027817" cy="528030"/>
              </a:xfrm>
              <a:prstGeom prst="rect">
                <a:avLst/>
              </a:prstGeom>
              <a:blipFill rotWithShape="1">
                <a:blip r:embed="rId5"/>
                <a:stretch>
                  <a:fillRect l="-440" t="-2444" r="-877" b="-13726"/>
                </a:stretch>
              </a:blip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078897" y="2958804"/>
                <a:ext cx="2018420" cy="175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2958804"/>
                <a:ext cx="2018420" cy="1752275"/>
              </a:xfrm>
              <a:prstGeom prst="rect">
                <a:avLst/>
              </a:prstGeom>
              <a:blipFill rotWithShape="1">
                <a:blip r:embed="rId6"/>
                <a:stretch>
                  <a:fillRect l="-27" t="-19" r="15" b="-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838045" y="3604108"/>
                <a:ext cx="65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45" y="3604108"/>
                <a:ext cx="65755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6" t="-105" r="-3507" b="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733999" y="4193371"/>
                <a:ext cx="3863494" cy="51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=4×5=20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99" y="4193371"/>
                <a:ext cx="3863494" cy="517706"/>
              </a:xfrm>
              <a:prstGeom prst="rect">
                <a:avLst/>
              </a:prstGeom>
              <a:blipFill rotWithShape="1">
                <a:blip r:embed="rId8"/>
                <a:stretch>
                  <a:fillRect l="-5" t="-90" r="-303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078897" y="4838675"/>
                <a:ext cx="4543167" cy="578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或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=20</a:t>
                </a:r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4838675"/>
                <a:ext cx="4543167" cy="578492"/>
              </a:xfrm>
              <a:prstGeom prst="rect">
                <a:avLst/>
              </a:prstGeom>
              <a:blipFill rotWithShape="1">
                <a:blip r:embed="rId9"/>
                <a:stretch>
                  <a:fillRect l="-12" t="-105" r="6" b="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7"/>
              <p:cNvGraphicFramePr>
                <a:graphicFrameLocks noGrp="1"/>
              </p:cNvGraphicFramePr>
              <p:nvPr/>
            </p:nvGraphicFramePr>
            <p:xfrm>
              <a:off x="2930909" y="1761907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a(a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CN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7"/>
              <p:cNvGraphicFramePr>
                <a:graphicFrameLocks noGrp="1"/>
              </p:cNvGraphicFramePr>
              <p:nvPr/>
            </p:nvGraphicFramePr>
            <p:xfrm>
              <a:off x="2930909" y="1761907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/>
                    <a:gridCol w="2032000"/>
                    <a:gridCol w="2032000"/>
                  </a:tblGrid>
                  <a:tr h="421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矩形 24"/>
          <p:cNvSpPr/>
          <p:nvPr/>
        </p:nvSpPr>
        <p:spPr>
          <a:xfrm>
            <a:off x="5780639" y="218358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58091" y="218358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88278" y="2605269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0.01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41070" y="2605269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88278" y="302695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41070" y="3043751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76661" y="344863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58091" y="348461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6661" y="3870312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58091" y="3882674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25979" y="4291993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82749" y="4306144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8187" y="5746880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观察结果，你发现了什么？</a:t>
            </a:r>
          </a:p>
        </p:txBody>
      </p:sp>
      <p:sp>
        <p:nvSpPr>
          <p:cNvPr id="44" name="箭头: 下弧形 43"/>
          <p:cNvSpPr/>
          <p:nvPr/>
        </p:nvSpPr>
        <p:spPr>
          <a:xfrm>
            <a:off x="4105763" y="5021955"/>
            <a:ext cx="3987609" cy="353073"/>
          </a:xfrm>
          <a:prstGeom prst="curvedUpArrow">
            <a:avLst/>
          </a:prstGeom>
          <a:solidFill>
            <a:schemeClr val="tx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/>
              <p:cNvGraphicFramePr>
                <a:graphicFrameLocks noGrp="1"/>
              </p:cNvGraphicFramePr>
              <p:nvPr/>
            </p:nvGraphicFramePr>
            <p:xfrm>
              <a:off x="2949763" y="1947100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a(a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0)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CN" i="0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zh-CN" altLang="en-US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/>
              <p:cNvGraphicFramePr>
                <a:graphicFrameLocks noGrp="1"/>
              </p:cNvGraphicFramePr>
              <p:nvPr/>
            </p:nvGraphicFramePr>
            <p:xfrm>
              <a:off x="2949763" y="1947100"/>
              <a:ext cx="6096000" cy="29637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/>
                    <a:gridCol w="2032000"/>
                    <a:gridCol w="2032000"/>
                  </a:tblGrid>
                  <a:tr h="421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-0.9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-3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2171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ysClr val="windowText" lastClr="000000"/>
                              </a:solidFill>
                            </a:rPr>
                            <a:t>-10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矩形 9"/>
          <p:cNvSpPr/>
          <p:nvPr/>
        </p:nvSpPr>
        <p:spPr>
          <a:xfrm>
            <a:off x="5799493" y="236878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76945" y="236878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7132" y="2790462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0.01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59924" y="2790462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07132" y="3212143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59924" y="3228944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5515" y="3633824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76945" y="3669811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95515" y="4055505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76945" y="4067867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44833" y="4477186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01603" y="4491337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67041" y="5858868"/>
            <a:ext cx="4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观察结果，你发现了什么？</a:t>
            </a:r>
          </a:p>
        </p:txBody>
      </p:sp>
      <p:sp>
        <p:nvSpPr>
          <p:cNvPr id="23" name="箭头: 下弧形 22"/>
          <p:cNvSpPr/>
          <p:nvPr/>
        </p:nvSpPr>
        <p:spPr>
          <a:xfrm>
            <a:off x="4124617" y="5400657"/>
            <a:ext cx="3987609" cy="353073"/>
          </a:xfrm>
          <a:prstGeom prst="curvedUp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3526267" y="2770768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6981" y="3346991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0.1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56883" y="3979831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83" y="3979831"/>
                <a:ext cx="385042" cy="670505"/>
              </a:xfrm>
              <a:prstGeom prst="rect">
                <a:avLst/>
              </a:prstGeom>
              <a:blipFill rotWithShape="1">
                <a:blip r:embed="rId5"/>
                <a:stretch>
                  <a:fillRect l="-64" t="-43" r="-1030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526267" y="4769130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749617" y="2213092"/>
                <a:ext cx="1873430" cy="347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200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17" y="2213092"/>
                <a:ext cx="1873430" cy="3474990"/>
              </a:xfrm>
              <a:prstGeom prst="rect">
                <a:avLst/>
              </a:prstGeom>
              <a:blipFill rotWithShape="1">
                <a:blip r:embed="rId6"/>
                <a:stretch>
                  <a:fillRect l="-10" t="-3" r="20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121472" y="238660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二次根式的性质二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921423" y="3274532"/>
            <a:ext cx="5048266" cy="1015582"/>
            <a:chOff x="3950392" y="1989531"/>
            <a:chExt cx="5048266" cy="101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zh-CN" alt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zh-CN" alt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kumimoji="0" lang="zh-CN" alt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kumimoji="0" lang="en-US" altLang="zh-CN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左大括号 16"/>
            <p:cNvSpPr/>
            <p:nvPr/>
          </p:nvSpPr>
          <p:spPr>
            <a:xfrm>
              <a:off x="6196956" y="2174197"/>
              <a:ext cx="101158" cy="646952"/>
            </a:xfrm>
            <a:prstGeom prst="leftBrace">
              <a:avLst/>
            </a:prstGeom>
            <a:noFill/>
            <a:ln w="28575" cap="flat" cmpd="sng" algn="ctr">
              <a:solidFill>
                <a:srgbClr val="4B14A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75529" y="1989531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a≥0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75529" y="2543448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a&lt;0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121472" y="4572666"/>
            <a:ext cx="5852884" cy="401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即任意一个数的平方的算术平方根等于它本身的绝对值 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宽屏</PresentationFormat>
  <Paragraphs>215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FandolFang R</vt:lpstr>
      <vt:lpstr>思源黑体 CN Bold</vt:lpstr>
      <vt:lpstr>思源黑体 CN Heavy</vt:lpstr>
      <vt:lpstr>思源黑体 CN Light</vt:lpstr>
      <vt:lpstr>思源黑体 CN Medium</vt:lpstr>
      <vt:lpstr>思源宋体 CN Light</vt:lpstr>
      <vt:lpstr>宋体</vt:lpstr>
      <vt:lpstr>微软雅黑</vt:lpstr>
      <vt:lpstr>微软雅黑 Light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199</cp:revision>
  <dcterms:created xsi:type="dcterms:W3CDTF">2020-03-19T09:30:00Z</dcterms:created>
  <dcterms:modified xsi:type="dcterms:W3CDTF">2023-01-16T23:00:15Z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04221B0F283C422CB168B656BED6640C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