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FE2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5"/>
        <p:guide pos="7256"/>
        <p:guide orient="horz" pos="640"/>
        <p:guide orient="horz" pos="709"/>
        <p:guide orient="horz" pos="388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5BF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5BF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r="31417" b="52668"/>
          <a:stretch>
            <a:fillRect/>
          </a:stretch>
        </p:blipFill>
        <p:spPr>
          <a:xfrm>
            <a:off x="9642075" y="502641"/>
            <a:ext cx="2533441" cy="2918174"/>
          </a:xfrm>
          <a:custGeom>
            <a:avLst/>
            <a:gdLst>
              <a:gd name="connsiteX0" fmla="*/ 2533441 w 2533441"/>
              <a:gd name="connsiteY0" fmla="*/ 0 h 2918174"/>
              <a:gd name="connsiteX1" fmla="*/ 2533441 w 2533441"/>
              <a:gd name="connsiteY1" fmla="*/ 2897556 h 2918174"/>
              <a:gd name="connsiteX2" fmla="*/ 2497894 w 2533441"/>
              <a:gd name="connsiteY2" fmla="*/ 2918174 h 2918174"/>
              <a:gd name="connsiteX3" fmla="*/ 0 w 2533441"/>
              <a:gd name="connsiteY3" fmla="*/ 1469395 h 2918174"/>
              <a:gd name="connsiteX4" fmla="*/ 2533441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2533441" y="0"/>
                </a:moveTo>
                <a:lnTo>
                  <a:pt x="2533441" y="2897556"/>
                </a:lnTo>
                <a:lnTo>
                  <a:pt x="2497894" y="2918174"/>
                </a:lnTo>
                <a:lnTo>
                  <a:pt x="0" y="1469395"/>
                </a:lnTo>
                <a:lnTo>
                  <a:pt x="2533441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24583" r="33824" b="30208"/>
          <a:stretch>
            <a:fillRect/>
          </a:stretch>
        </p:blipFill>
        <p:spPr>
          <a:xfrm>
            <a:off x="9555767" y="2018283"/>
            <a:ext cx="2430164" cy="2787269"/>
          </a:xfrm>
          <a:custGeom>
            <a:avLst/>
            <a:gdLst>
              <a:gd name="connsiteX0" fmla="*/ 21464 w 2430164"/>
              <a:gd name="connsiteY0" fmla="*/ 0 h 2787269"/>
              <a:gd name="connsiteX1" fmla="*/ 2430164 w 2430164"/>
              <a:gd name="connsiteY1" fmla="*/ 1402672 h 2787269"/>
              <a:gd name="connsiteX2" fmla="*/ 0 w 2430164"/>
              <a:gd name="connsiteY2" fmla="*/ 2787269 h 2787269"/>
              <a:gd name="connsiteX3" fmla="*/ 21464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1464" y="0"/>
                </a:moveTo>
                <a:lnTo>
                  <a:pt x="2430164" y="1402672"/>
                </a:lnTo>
                <a:lnTo>
                  <a:pt x="0" y="2787269"/>
                </a:lnTo>
                <a:lnTo>
                  <a:pt x="2146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25305" r="65474" b="31699"/>
          <a:stretch>
            <a:fillRect/>
          </a:stretch>
        </p:blipFill>
        <p:spPr>
          <a:xfrm>
            <a:off x="7207402" y="2062763"/>
            <a:ext cx="2285194" cy="2650824"/>
          </a:xfrm>
          <a:custGeom>
            <a:avLst/>
            <a:gdLst>
              <a:gd name="connsiteX0" fmla="*/ 2285194 w 2285194"/>
              <a:gd name="connsiteY0" fmla="*/ 0 h 2650824"/>
              <a:gd name="connsiteX1" fmla="*/ 2285194 w 2285194"/>
              <a:gd name="connsiteY1" fmla="*/ 2650824 h 2650824"/>
              <a:gd name="connsiteX2" fmla="*/ 0 w 2285194"/>
              <a:gd name="connsiteY2" fmla="*/ 1325412 h 2650824"/>
              <a:gd name="connsiteX3" fmla="*/ 2285194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2285194" y="0"/>
                </a:moveTo>
                <a:lnTo>
                  <a:pt x="2285194" y="2650824"/>
                </a:lnTo>
                <a:lnTo>
                  <a:pt x="0" y="1325412"/>
                </a:lnTo>
                <a:lnTo>
                  <a:pt x="228519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47332" r="31417" b="5335"/>
          <a:stretch>
            <a:fillRect/>
          </a:stretch>
        </p:blipFill>
        <p:spPr>
          <a:xfrm>
            <a:off x="9642075" y="3420815"/>
            <a:ext cx="2533441" cy="2918173"/>
          </a:xfrm>
          <a:custGeom>
            <a:avLst/>
            <a:gdLst>
              <a:gd name="connsiteX0" fmla="*/ 2497894 w 2533441"/>
              <a:gd name="connsiteY0" fmla="*/ 0 h 2918173"/>
              <a:gd name="connsiteX1" fmla="*/ 2533441 w 2533441"/>
              <a:gd name="connsiteY1" fmla="*/ 20617 h 2918173"/>
              <a:gd name="connsiteX2" fmla="*/ 2533441 w 2533441"/>
              <a:gd name="connsiteY2" fmla="*/ 2918173 h 2918173"/>
              <a:gd name="connsiteX3" fmla="*/ 0 w 2533441"/>
              <a:gd name="connsiteY3" fmla="*/ 1448777 h 2918173"/>
              <a:gd name="connsiteX4" fmla="*/ 2497894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2497894" y="0"/>
                </a:moveTo>
                <a:lnTo>
                  <a:pt x="2533441" y="20617"/>
                </a:lnTo>
                <a:lnTo>
                  <a:pt x="2533441" y="2918173"/>
                </a:lnTo>
                <a:lnTo>
                  <a:pt x="0" y="1448777"/>
                </a:lnTo>
                <a:lnTo>
                  <a:pt x="2497894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420437"/>
            <a:ext cx="6961901" cy="2536380"/>
            <a:chOff x="6147269" y="3055939"/>
            <a:chExt cx="5118496" cy="1864785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546603"/>
              <a:ext cx="5033249" cy="1374121"/>
              <a:chOff x="-4714868" y="2325668"/>
              <a:chExt cx="5033249" cy="1374121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5B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325668"/>
                <a:ext cx="5033249" cy="788805"/>
                <a:chOff x="-4714868" y="2325668"/>
                <a:chExt cx="5033249" cy="78880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7" y="2325668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5BF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3.3 </a:t>
                  </a:r>
                  <a:r>
                    <a:rPr lang="zh-CN" altLang="en-US" sz="3600" b="1" dirty="0">
                      <a:solidFill>
                        <a:srgbClr val="95BF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用一副三角尺拼出一个钝角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53380" y="3055939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角的初步认识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5BF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7980049" y="4068218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9798835">
            <a:off x="10086550" y="377018"/>
            <a:ext cx="989707" cy="853196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-96463" y="5555754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60400" y="1293067"/>
            <a:ext cx="9421283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用一副三角尺拼出的角分别是什么角？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2540535" y="4404709"/>
            <a:ext cx="91884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                                (        )              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435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857" y="2471842"/>
            <a:ext cx="1155700" cy="1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9623" y="2689176"/>
            <a:ext cx="2010833" cy="1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6522" y="2449836"/>
            <a:ext cx="1866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88040" y="4588494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07377" y="4589375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255833" y="4588495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ChangeArrowheads="1"/>
          </p:cNvSpPr>
          <p:nvPr/>
        </p:nvSpPr>
        <p:spPr bwMode="auto">
          <a:xfrm>
            <a:off x="658813" y="1335377"/>
            <a:ext cx="5645151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algn="just" defTabSz="1219200" latinLnBrk="1">
              <a:lnSpc>
                <a:spcPct val="9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数一数，各有几个角。</a:t>
            </a: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520297" y="3077394"/>
            <a:ext cx="8930216" cy="1685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defTabSz="1219200" latinLnBrk="1">
              <a:lnSpc>
                <a:spcPct val="150000"/>
              </a:lnSpc>
            </a:pP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476250" indent="-476250"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</a:p>
          <a:p>
            <a:pPr marL="476250" indent="-476250" defTabSz="1219200" latinLnBrk="1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9459" name="Picture 2" descr="SX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6572" y="2295283"/>
            <a:ext cx="8108951" cy="1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2086572" y="3862733"/>
            <a:ext cx="99673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( 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 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02767" y="3895127"/>
            <a:ext cx="1337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83688" y="3872908"/>
            <a:ext cx="668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942081" y="3890960"/>
            <a:ext cx="668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0297" y="2598299"/>
            <a:ext cx="8930216" cy="1685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defTabSz="1219200" latinLnBrk="1">
              <a:lnSpc>
                <a:spcPct val="150000"/>
              </a:lnSpc>
            </a:pP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476250" indent="-476250"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</a:p>
          <a:p>
            <a:pPr marL="476250" indent="-476250" defTabSz="1219200" latinLnBrk="1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4"/>
          <p:cNvSpPr>
            <a:spLocks noChangeArrowheads="1"/>
          </p:cNvSpPr>
          <p:nvPr/>
        </p:nvSpPr>
        <p:spPr bwMode="auto">
          <a:xfrm>
            <a:off x="660400" y="1302635"/>
            <a:ext cx="9122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数一数下面每个图形中各有几个角。</a:t>
            </a:r>
          </a:p>
        </p:txBody>
      </p:sp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1382581" y="4169858"/>
            <a:ext cx="31432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5386698" y="4187112"/>
            <a:ext cx="3143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8625604" y="4169858"/>
            <a:ext cx="3143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" name="等腰三角形 1"/>
          <p:cNvSpPr/>
          <p:nvPr/>
        </p:nvSpPr>
        <p:spPr>
          <a:xfrm flipH="1">
            <a:off x="1425694" y="2139346"/>
            <a:ext cx="1919817" cy="1657351"/>
          </a:xfrm>
          <a:prstGeom prst="triangle">
            <a:avLst>
              <a:gd name="adj" fmla="val 341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flipH="1">
            <a:off x="9117660" y="2236712"/>
            <a:ext cx="1557867" cy="1344084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 flipV="1">
            <a:off x="1425693" y="2969079"/>
            <a:ext cx="1289051" cy="8276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488" name="组合 16"/>
          <p:cNvGrpSpPr/>
          <p:nvPr/>
        </p:nvGrpSpPr>
        <p:grpSpPr bwMode="auto">
          <a:xfrm flipH="1">
            <a:off x="5352111" y="2033512"/>
            <a:ext cx="1940983" cy="1701800"/>
            <a:chOff x="3981076" y="1987302"/>
            <a:chExt cx="1455020" cy="127721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81076" y="3264516"/>
              <a:ext cx="14550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981076" y="1987302"/>
              <a:ext cx="0" cy="12772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981076" y="2284366"/>
              <a:ext cx="852067" cy="9801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139011" y="418832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6156445" y="4169858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9390813" y="4187111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4"/>
          <p:cNvSpPr>
            <a:spLocks noChangeArrowheads="1"/>
          </p:cNvSpPr>
          <p:nvPr/>
        </p:nvSpPr>
        <p:spPr bwMode="auto">
          <a:xfrm>
            <a:off x="658813" y="1212891"/>
            <a:ext cx="17991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填空。</a:t>
            </a:r>
          </a:p>
        </p:txBody>
      </p:sp>
      <p:grpSp>
        <p:nvGrpSpPr>
          <p:cNvPr id="21506" name="组合 5"/>
          <p:cNvGrpSpPr/>
          <p:nvPr/>
        </p:nvGrpSpPr>
        <p:grpSpPr bwMode="auto">
          <a:xfrm>
            <a:off x="658813" y="1881341"/>
            <a:ext cx="10655300" cy="3249173"/>
            <a:chOff x="467544" y="1131590"/>
            <a:chExt cx="7992888" cy="2437107"/>
          </a:xfrm>
        </p:grpSpPr>
        <p:sp>
          <p:nvSpPr>
            <p:cNvPr id="21517" name="矩形 4"/>
            <p:cNvSpPr>
              <a:spLocks noChangeArrowheads="1"/>
            </p:cNvSpPr>
            <p:nvPr/>
          </p:nvSpPr>
          <p:spPr bwMode="auto">
            <a:xfrm>
              <a:off x="467544" y="1131590"/>
              <a:ext cx="6840760" cy="34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）右图中一共有（     ）个角。</a:t>
              </a:r>
            </a:p>
          </p:txBody>
        </p:sp>
        <p:sp>
          <p:nvSpPr>
            <p:cNvPr id="21518" name="矩形 4"/>
            <p:cNvSpPr>
              <a:spLocks noChangeArrowheads="1"/>
            </p:cNvSpPr>
            <p:nvPr/>
          </p:nvSpPr>
          <p:spPr bwMode="auto">
            <a:xfrm>
              <a:off x="467544" y="1923678"/>
              <a:ext cx="7992888" cy="34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）一个直角和一个锐角一定能拼成一个（    ）角。</a:t>
              </a:r>
            </a:p>
          </p:txBody>
        </p:sp>
        <p:sp>
          <p:nvSpPr>
            <p:cNvPr id="21519" name="矩形 4"/>
            <p:cNvSpPr>
              <a:spLocks noChangeArrowheads="1"/>
            </p:cNvSpPr>
            <p:nvPr/>
          </p:nvSpPr>
          <p:spPr bwMode="auto">
            <a:xfrm>
              <a:off x="467544" y="2668366"/>
              <a:ext cx="7992888" cy="900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）一个钝角可以分成一个（    ）角和一个（     ）角、一个（    ）角和一个（   ）角或者是两个（     ）角。</a:t>
              </a:r>
            </a:p>
          </p:txBody>
        </p:sp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3653617" y="182330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21508" name="组合 20"/>
          <p:cNvGrpSpPr/>
          <p:nvPr/>
        </p:nvGrpSpPr>
        <p:grpSpPr bwMode="auto">
          <a:xfrm>
            <a:off x="8359081" y="1446069"/>
            <a:ext cx="2795710" cy="1594221"/>
            <a:chOff x="6199451" y="915566"/>
            <a:chExt cx="1117248" cy="637104"/>
          </a:xfrm>
        </p:grpSpPr>
        <p:sp>
          <p:nvSpPr>
            <p:cNvPr id="22" name="等腰三角形 21"/>
            <p:cNvSpPr/>
            <p:nvPr/>
          </p:nvSpPr>
          <p:spPr>
            <a:xfrm>
              <a:off x="6228712" y="915566"/>
              <a:ext cx="937690" cy="63710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090384" flipH="1">
              <a:off x="6199451" y="1012662"/>
              <a:ext cx="1117248" cy="231432"/>
            </a:xfrm>
            <a:prstGeom prst="triangle">
              <a:avLst>
                <a:gd name="adj" fmla="val 5057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6653740" y="2932459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4761440" y="4052662"/>
            <a:ext cx="5778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6984881" y="4052775"/>
            <a:ext cx="577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9179087" y="4044438"/>
            <a:ext cx="577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3699917" y="458822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941116" y="456507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"/>
          <p:cNvSpPr>
            <a:spLocks noChangeArrowheads="1"/>
          </p:cNvSpPr>
          <p:nvPr/>
        </p:nvSpPr>
        <p:spPr bwMode="auto">
          <a:xfrm>
            <a:off x="660400" y="1324495"/>
            <a:ext cx="202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判断。</a:t>
            </a:r>
          </a:p>
        </p:txBody>
      </p:sp>
      <p:grpSp>
        <p:nvGrpSpPr>
          <p:cNvPr id="22530" name="组合 1"/>
          <p:cNvGrpSpPr/>
          <p:nvPr/>
        </p:nvGrpSpPr>
        <p:grpSpPr bwMode="auto">
          <a:xfrm>
            <a:off x="485521" y="2095732"/>
            <a:ext cx="10854267" cy="3658057"/>
            <a:chOff x="467543" y="1131590"/>
            <a:chExt cx="8140997" cy="2742778"/>
          </a:xfrm>
        </p:grpSpPr>
        <p:sp>
          <p:nvSpPr>
            <p:cNvPr id="22538" name="矩形 4"/>
            <p:cNvSpPr>
              <a:spLocks noChangeArrowheads="1"/>
            </p:cNvSpPr>
            <p:nvPr/>
          </p:nvSpPr>
          <p:spPr bwMode="auto">
            <a:xfrm>
              <a:off x="467544" y="1131590"/>
              <a:ext cx="6840760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）右图中一共有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个角。（      ）</a:t>
              </a:r>
            </a:p>
          </p:txBody>
        </p:sp>
        <p:sp>
          <p:nvSpPr>
            <p:cNvPr id="22539" name="矩形 4"/>
            <p:cNvSpPr>
              <a:spLocks noChangeArrowheads="1"/>
            </p:cNvSpPr>
            <p:nvPr/>
          </p:nvSpPr>
          <p:spPr bwMode="auto">
            <a:xfrm>
              <a:off x="467543" y="1923678"/>
              <a:ext cx="8140997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）一个正方形桌面，锯掉一个角后，还剩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个角。（      ）</a:t>
              </a:r>
            </a:p>
          </p:txBody>
        </p:sp>
        <p:sp>
          <p:nvSpPr>
            <p:cNvPr id="22540" name="矩形 4"/>
            <p:cNvSpPr>
              <a:spLocks noChangeArrowheads="1"/>
            </p:cNvSpPr>
            <p:nvPr/>
          </p:nvSpPr>
          <p:spPr bwMode="auto">
            <a:xfrm>
              <a:off x="467544" y="2668366"/>
              <a:ext cx="7992888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）两个角一定能拼成一个钝角。（      ）</a:t>
              </a:r>
            </a:p>
          </p:txBody>
        </p:sp>
        <p:sp>
          <p:nvSpPr>
            <p:cNvPr id="22541" name="矩形 4"/>
            <p:cNvSpPr>
              <a:spLocks noChangeArrowheads="1"/>
            </p:cNvSpPr>
            <p:nvPr/>
          </p:nvSpPr>
          <p:spPr bwMode="auto">
            <a:xfrm>
              <a:off x="467544" y="3528216"/>
              <a:ext cx="7992888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）两个直角可以拼成一个钝角。（      ）</a:t>
              </a:r>
            </a:p>
          </p:txBody>
        </p:sp>
      </p:grpSp>
      <p:grpSp>
        <p:nvGrpSpPr>
          <p:cNvPr id="22531" name="组合 3"/>
          <p:cNvGrpSpPr/>
          <p:nvPr/>
        </p:nvGrpSpPr>
        <p:grpSpPr bwMode="auto">
          <a:xfrm>
            <a:off x="8521967" y="1974138"/>
            <a:ext cx="1619249" cy="704851"/>
            <a:chOff x="5907132" y="1002056"/>
            <a:chExt cx="1213869" cy="528682"/>
          </a:xfrm>
        </p:grpSpPr>
        <p:sp>
          <p:nvSpPr>
            <p:cNvPr id="3" name="等腰三角形 2"/>
            <p:cNvSpPr/>
            <p:nvPr/>
          </p:nvSpPr>
          <p:spPr>
            <a:xfrm>
              <a:off x="6513273" y="1006819"/>
              <a:ext cx="607728" cy="52391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flipH="1">
              <a:off x="5907132" y="1002056"/>
              <a:ext cx="606141" cy="52391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4615433" y="206887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7946234" y="3152143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5624787" y="4148053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5624786" y="5289409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"/>
          <p:cNvSpPr>
            <a:spLocks noChangeArrowheads="1"/>
          </p:cNvSpPr>
          <p:nvPr/>
        </p:nvSpPr>
        <p:spPr bwMode="auto">
          <a:xfrm>
            <a:off x="658813" y="1370958"/>
            <a:ext cx="9793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把下面的钝角分成一个直角和一个锐角。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85896" y="3271724"/>
            <a:ext cx="0" cy="170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55" name="组合 6"/>
          <p:cNvGrpSpPr/>
          <p:nvPr/>
        </p:nvGrpSpPr>
        <p:grpSpPr bwMode="auto">
          <a:xfrm>
            <a:off x="4265612" y="3466457"/>
            <a:ext cx="3361267" cy="1498600"/>
            <a:chOff x="2915816" y="2139702"/>
            <a:chExt cx="2520280" cy="1124814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3980746" y="3264516"/>
              <a:ext cx="14553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915816" y="2139702"/>
              <a:ext cx="1064930" cy="11248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 bwMode="auto">
          <a:xfrm>
            <a:off x="5675313" y="4751275"/>
            <a:ext cx="224367" cy="224367"/>
            <a:chOff x="8886" y="4360"/>
            <a:chExt cx="264" cy="264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9133" y="4360"/>
              <a:ext cx="0" cy="264"/>
            </a:xfrm>
            <a:prstGeom prst="line">
              <a:avLst/>
            </a:prstGeom>
            <a:ln w="19050">
              <a:solidFill>
                <a:srgbClr val="0C0CB4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6200000" flipH="1">
              <a:off x="9018" y="4228"/>
              <a:ext cx="0" cy="264"/>
            </a:xfrm>
            <a:prstGeom prst="line">
              <a:avLst/>
            </a:prstGeom>
            <a:ln w="19050">
              <a:solidFill>
                <a:srgbClr val="0C0CB4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弧形 22"/>
          <p:cNvSpPr/>
          <p:nvPr/>
        </p:nvSpPr>
        <p:spPr>
          <a:xfrm rot="19582485">
            <a:off x="5404379" y="4647558"/>
            <a:ext cx="279400" cy="249767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0779" y="1262296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0363" y="3830620"/>
            <a:ext cx="5415457" cy="1753908"/>
            <a:chOff x="1140" y="1558"/>
            <a:chExt cx="6395" cy="2071"/>
          </a:xfrm>
        </p:grpSpPr>
        <p:sp>
          <p:nvSpPr>
            <p:cNvPr id="24603" name="矩形 5"/>
            <p:cNvSpPr>
              <a:spLocks noChangeArrowheads="1"/>
            </p:cNvSpPr>
            <p:nvPr/>
          </p:nvSpPr>
          <p:spPr bwMode="auto">
            <a:xfrm>
              <a:off x="1140" y="2420"/>
              <a:ext cx="639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）锐角和锐角可以拼成</a:t>
              </a:r>
            </a:p>
          </p:txBody>
        </p:sp>
        <p:sp>
          <p:nvSpPr>
            <p:cNvPr id="24604" name="矩形 8"/>
            <p:cNvSpPr>
              <a:spLocks noChangeArrowheads="1"/>
            </p:cNvSpPr>
            <p:nvPr/>
          </p:nvSpPr>
          <p:spPr bwMode="auto">
            <a:xfrm>
              <a:off x="5999" y="1558"/>
              <a:ext cx="1365" cy="2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锐角</a:t>
              </a:r>
            </a:p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直角</a:t>
              </a:r>
            </a:p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钝角</a:t>
              </a:r>
            </a:p>
          </p:txBody>
        </p:sp>
        <p:sp>
          <p:nvSpPr>
            <p:cNvPr id="24605" name="左大括号 9"/>
            <p:cNvSpPr/>
            <p:nvPr/>
          </p:nvSpPr>
          <p:spPr bwMode="auto">
            <a:xfrm>
              <a:off x="5511" y="2035"/>
              <a:ext cx="375" cy="1314"/>
            </a:xfrm>
            <a:prstGeom prst="leftBrace">
              <a:avLst>
                <a:gd name="adj1" fmla="val 3765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1985102" y="2546919"/>
            <a:ext cx="1851236" cy="1456978"/>
            <a:chOff x="1147" y="2247"/>
            <a:chExt cx="3124" cy="2706"/>
          </a:xfrm>
        </p:grpSpPr>
        <p:pic>
          <p:nvPicPr>
            <p:cNvPr id="24598" name="图片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65" y="2529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图片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2373" y="30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直接连接符 32"/>
            <p:cNvCxnSpPr/>
            <p:nvPr/>
          </p:nvCxnSpPr>
          <p:spPr>
            <a:xfrm flipV="1">
              <a:off x="2655" y="3249"/>
              <a:ext cx="1058" cy="10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970" y="3048"/>
              <a:ext cx="685" cy="123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弧形 35"/>
            <p:cNvSpPr/>
            <p:nvPr/>
          </p:nvSpPr>
          <p:spPr>
            <a:xfrm rot="20062485">
              <a:off x="2475" y="4017"/>
              <a:ext cx="343" cy="303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8079129" y="2310742"/>
            <a:ext cx="1436226" cy="1335438"/>
            <a:chOff x="6201" y="1685"/>
            <a:chExt cx="2272" cy="2272"/>
          </a:xfrm>
        </p:grpSpPr>
        <p:pic>
          <p:nvPicPr>
            <p:cNvPr id="24591" name="图片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6293" y="234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图片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5919" y="1967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直接连接符 38"/>
            <p:cNvCxnSpPr/>
            <p:nvPr/>
          </p:nvCxnSpPr>
          <p:spPr>
            <a:xfrm flipV="1">
              <a:off x="6438" y="3712"/>
              <a:ext cx="1491" cy="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433" y="2386"/>
              <a:ext cx="0" cy="134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5" name="组合 42"/>
            <p:cNvGrpSpPr/>
            <p:nvPr/>
          </p:nvGrpSpPr>
          <p:grpSpPr bwMode="auto">
            <a:xfrm>
              <a:off x="6427" y="3550"/>
              <a:ext cx="180" cy="180"/>
              <a:chOff x="7549" y="5449"/>
              <a:chExt cx="180" cy="180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7726" y="5450"/>
                <a:ext cx="2" cy="17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16200000" flipV="1">
                <a:off x="7637" y="5361"/>
                <a:ext cx="3" cy="18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 bwMode="auto">
          <a:xfrm>
            <a:off x="5045620" y="2369221"/>
            <a:ext cx="1766752" cy="1160543"/>
            <a:chOff x="9947" y="1973"/>
            <a:chExt cx="2988" cy="2349"/>
          </a:xfrm>
        </p:grpSpPr>
        <p:pic>
          <p:nvPicPr>
            <p:cNvPr id="24586" name="图片 4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660000">
              <a:off x="10029" y="22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图片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631" y="231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直接连接符 49"/>
            <p:cNvCxnSpPr/>
            <p:nvPr/>
          </p:nvCxnSpPr>
          <p:spPr>
            <a:xfrm>
              <a:off x="10950" y="4076"/>
              <a:ext cx="198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9947" y="3536"/>
              <a:ext cx="1025" cy="55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弧形 51"/>
            <p:cNvSpPr/>
            <p:nvPr/>
          </p:nvSpPr>
          <p:spPr>
            <a:xfrm rot="20062485">
              <a:off x="10764" y="3941"/>
              <a:ext cx="323" cy="381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585" name="矩形 3"/>
          <p:cNvSpPr>
            <a:spLocks noChangeArrowheads="1"/>
          </p:cNvSpPr>
          <p:nvPr/>
        </p:nvSpPr>
        <p:spPr bwMode="auto">
          <a:xfrm>
            <a:off x="520804" y="1788610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用一副三角尺拼出一个钝角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85105" y="3398901"/>
            <a:ext cx="9810749" cy="1786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）锐角和直角拼出的角一定是</a:t>
            </a:r>
            <a:r>
              <a:rPr lang="zh-CN" altLang="en-US" sz="2400" kern="0" dirty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钝角。</a:t>
            </a:r>
            <a:endParaRPr lang="en-US" altLang="zh-CN" sz="2400" kern="0" dirty="0">
              <a:solidFill>
                <a:srgbClr val="0C0CB4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）直角和直角拼出的角比钝角还大，</a:t>
            </a:r>
            <a:r>
              <a:rPr lang="zh-CN" altLang="en-US" sz="2400" kern="0" dirty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是平角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5607" name="组合 29"/>
          <p:cNvGrpSpPr/>
          <p:nvPr/>
        </p:nvGrpSpPr>
        <p:grpSpPr bwMode="auto">
          <a:xfrm>
            <a:off x="1953839" y="1853014"/>
            <a:ext cx="2146467" cy="1687982"/>
            <a:chOff x="1147" y="2247"/>
            <a:chExt cx="3124" cy="2706"/>
          </a:xfrm>
        </p:grpSpPr>
        <p:pic>
          <p:nvPicPr>
            <p:cNvPr id="25622" name="图片 3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65" y="2529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图片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2373" y="30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直接连接符 47"/>
            <p:cNvCxnSpPr/>
            <p:nvPr/>
          </p:nvCxnSpPr>
          <p:spPr>
            <a:xfrm flipV="1">
              <a:off x="2654" y="3249"/>
              <a:ext cx="1057" cy="10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969" y="3048"/>
              <a:ext cx="685" cy="123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弧形 53"/>
            <p:cNvSpPr/>
            <p:nvPr/>
          </p:nvSpPr>
          <p:spPr>
            <a:xfrm rot="20062485">
              <a:off x="2474" y="4017"/>
              <a:ext cx="345" cy="303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08" name="组合 54"/>
          <p:cNvGrpSpPr/>
          <p:nvPr/>
        </p:nvGrpSpPr>
        <p:grpSpPr bwMode="auto">
          <a:xfrm>
            <a:off x="8032830" y="1471006"/>
            <a:ext cx="1663942" cy="1547174"/>
            <a:chOff x="6201" y="1685"/>
            <a:chExt cx="2272" cy="2272"/>
          </a:xfrm>
        </p:grpSpPr>
        <p:pic>
          <p:nvPicPr>
            <p:cNvPr id="25615" name="图片 5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6293" y="234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图片 5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5919" y="1967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直接连接符 57"/>
            <p:cNvCxnSpPr/>
            <p:nvPr/>
          </p:nvCxnSpPr>
          <p:spPr>
            <a:xfrm flipV="1">
              <a:off x="6438" y="3712"/>
              <a:ext cx="1491" cy="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433" y="2386"/>
              <a:ext cx="0" cy="134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9" name="组合 59"/>
            <p:cNvGrpSpPr/>
            <p:nvPr/>
          </p:nvGrpSpPr>
          <p:grpSpPr bwMode="auto">
            <a:xfrm>
              <a:off x="6427" y="3550"/>
              <a:ext cx="180" cy="180"/>
              <a:chOff x="7549" y="5449"/>
              <a:chExt cx="180" cy="18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7726" y="5450"/>
                <a:ext cx="2" cy="17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16200000" flipV="1">
                <a:off x="7637" y="5361"/>
                <a:ext cx="3" cy="18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9" name="组合 62"/>
          <p:cNvGrpSpPr/>
          <p:nvPr/>
        </p:nvGrpSpPr>
        <p:grpSpPr bwMode="auto">
          <a:xfrm>
            <a:off x="5228434" y="1872599"/>
            <a:ext cx="2046871" cy="1344548"/>
            <a:chOff x="9947" y="1973"/>
            <a:chExt cx="2988" cy="2349"/>
          </a:xfrm>
        </p:grpSpPr>
        <p:pic>
          <p:nvPicPr>
            <p:cNvPr id="25610" name="图片 6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660000">
              <a:off x="10029" y="22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图片 6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631" y="231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6" name="直接连接符 65"/>
            <p:cNvCxnSpPr/>
            <p:nvPr/>
          </p:nvCxnSpPr>
          <p:spPr>
            <a:xfrm>
              <a:off x="10950" y="4076"/>
              <a:ext cx="198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9947" y="3536"/>
              <a:ext cx="1025" cy="55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弧形 67"/>
            <p:cNvSpPr/>
            <p:nvPr/>
          </p:nvSpPr>
          <p:spPr>
            <a:xfrm rot="20062485">
              <a:off x="10764" y="3941"/>
              <a:ext cx="323" cy="381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r="31417" b="52668"/>
          <a:stretch>
            <a:fillRect/>
          </a:stretch>
        </p:blipFill>
        <p:spPr>
          <a:xfrm>
            <a:off x="9642075" y="502641"/>
            <a:ext cx="2533441" cy="2918174"/>
          </a:xfrm>
          <a:custGeom>
            <a:avLst/>
            <a:gdLst>
              <a:gd name="connsiteX0" fmla="*/ 2533441 w 2533441"/>
              <a:gd name="connsiteY0" fmla="*/ 0 h 2918174"/>
              <a:gd name="connsiteX1" fmla="*/ 2533441 w 2533441"/>
              <a:gd name="connsiteY1" fmla="*/ 2897556 h 2918174"/>
              <a:gd name="connsiteX2" fmla="*/ 2497894 w 2533441"/>
              <a:gd name="connsiteY2" fmla="*/ 2918174 h 2918174"/>
              <a:gd name="connsiteX3" fmla="*/ 0 w 2533441"/>
              <a:gd name="connsiteY3" fmla="*/ 1469395 h 2918174"/>
              <a:gd name="connsiteX4" fmla="*/ 2533441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2533441" y="0"/>
                </a:moveTo>
                <a:lnTo>
                  <a:pt x="2533441" y="2897556"/>
                </a:lnTo>
                <a:lnTo>
                  <a:pt x="2497894" y="2918174"/>
                </a:lnTo>
                <a:lnTo>
                  <a:pt x="0" y="1469395"/>
                </a:lnTo>
                <a:lnTo>
                  <a:pt x="2533441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24583" r="33824" b="30208"/>
          <a:stretch>
            <a:fillRect/>
          </a:stretch>
        </p:blipFill>
        <p:spPr>
          <a:xfrm>
            <a:off x="9555767" y="2018283"/>
            <a:ext cx="2430164" cy="2787269"/>
          </a:xfrm>
          <a:custGeom>
            <a:avLst/>
            <a:gdLst>
              <a:gd name="connsiteX0" fmla="*/ 21464 w 2430164"/>
              <a:gd name="connsiteY0" fmla="*/ 0 h 2787269"/>
              <a:gd name="connsiteX1" fmla="*/ 2430164 w 2430164"/>
              <a:gd name="connsiteY1" fmla="*/ 1402672 h 2787269"/>
              <a:gd name="connsiteX2" fmla="*/ 0 w 2430164"/>
              <a:gd name="connsiteY2" fmla="*/ 2787269 h 2787269"/>
              <a:gd name="connsiteX3" fmla="*/ 21464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1464" y="0"/>
                </a:moveTo>
                <a:lnTo>
                  <a:pt x="2430164" y="1402672"/>
                </a:lnTo>
                <a:lnTo>
                  <a:pt x="0" y="2787269"/>
                </a:lnTo>
                <a:lnTo>
                  <a:pt x="2146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25305" r="65474" b="31699"/>
          <a:stretch>
            <a:fillRect/>
          </a:stretch>
        </p:blipFill>
        <p:spPr>
          <a:xfrm>
            <a:off x="7207402" y="2062763"/>
            <a:ext cx="2285194" cy="2650824"/>
          </a:xfrm>
          <a:custGeom>
            <a:avLst/>
            <a:gdLst>
              <a:gd name="connsiteX0" fmla="*/ 2285194 w 2285194"/>
              <a:gd name="connsiteY0" fmla="*/ 0 h 2650824"/>
              <a:gd name="connsiteX1" fmla="*/ 2285194 w 2285194"/>
              <a:gd name="connsiteY1" fmla="*/ 2650824 h 2650824"/>
              <a:gd name="connsiteX2" fmla="*/ 0 w 2285194"/>
              <a:gd name="connsiteY2" fmla="*/ 1325412 h 2650824"/>
              <a:gd name="connsiteX3" fmla="*/ 2285194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2285194" y="0"/>
                </a:moveTo>
                <a:lnTo>
                  <a:pt x="2285194" y="2650824"/>
                </a:lnTo>
                <a:lnTo>
                  <a:pt x="0" y="1325412"/>
                </a:lnTo>
                <a:lnTo>
                  <a:pt x="228519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47332" r="31417" b="5335"/>
          <a:stretch>
            <a:fillRect/>
          </a:stretch>
        </p:blipFill>
        <p:spPr>
          <a:xfrm>
            <a:off x="9642075" y="3420815"/>
            <a:ext cx="2533441" cy="2918173"/>
          </a:xfrm>
          <a:custGeom>
            <a:avLst/>
            <a:gdLst>
              <a:gd name="connsiteX0" fmla="*/ 2497894 w 2533441"/>
              <a:gd name="connsiteY0" fmla="*/ 0 h 2918173"/>
              <a:gd name="connsiteX1" fmla="*/ 2533441 w 2533441"/>
              <a:gd name="connsiteY1" fmla="*/ 20617 h 2918173"/>
              <a:gd name="connsiteX2" fmla="*/ 2533441 w 2533441"/>
              <a:gd name="connsiteY2" fmla="*/ 2918173 h 2918173"/>
              <a:gd name="connsiteX3" fmla="*/ 0 w 2533441"/>
              <a:gd name="connsiteY3" fmla="*/ 1448777 h 2918173"/>
              <a:gd name="connsiteX4" fmla="*/ 2497894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2497894" y="0"/>
                </a:moveTo>
                <a:lnTo>
                  <a:pt x="2533441" y="20617"/>
                </a:lnTo>
                <a:lnTo>
                  <a:pt x="2533441" y="2918173"/>
                </a:lnTo>
                <a:lnTo>
                  <a:pt x="0" y="1448777"/>
                </a:lnTo>
                <a:lnTo>
                  <a:pt x="2497894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5B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5BF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95BFE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角的初步认识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5BF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7980049" y="4068218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9798835">
            <a:off x="10086550" y="377018"/>
            <a:ext cx="989707" cy="853196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-96463" y="5555754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73" y="1381419"/>
            <a:ext cx="1854128" cy="18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0548" y="1415441"/>
            <a:ext cx="1813019" cy="17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7449609" y="3818284"/>
            <a:ext cx="3227916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）角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900359" y="3818260"/>
            <a:ext cx="1181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3496176" y="3818549"/>
            <a:ext cx="2774949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）角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895228" y="3818261"/>
            <a:ext cx="1181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pic>
        <p:nvPicPr>
          <p:cNvPr id="10247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318" y="3604333"/>
            <a:ext cx="1774350" cy="25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utoShape 27"/>
          <p:cNvSpPr>
            <a:spLocks noChangeArrowheads="1"/>
          </p:cNvSpPr>
          <p:nvPr/>
        </p:nvSpPr>
        <p:spPr bwMode="auto">
          <a:xfrm flipH="1">
            <a:off x="3026299" y="4578351"/>
            <a:ext cx="5343978" cy="510778"/>
          </a:xfrm>
          <a:prstGeom prst="wedgeRoundRectCallout">
            <a:avLst>
              <a:gd name="adj1" fmla="val 51763"/>
              <a:gd name="adj2" fmla="val 25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说一说分针和时针所成的角是什么角？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682349" y="3276370"/>
            <a:ext cx="174836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7778262" y="3276370"/>
            <a:ext cx="169121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 bldLvl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726" y="1367856"/>
            <a:ext cx="1653116" cy="22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86" y="3431292"/>
            <a:ext cx="1791493" cy="25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AutoShape 27"/>
          <p:cNvSpPr>
            <a:spLocks noChangeArrowheads="1"/>
          </p:cNvSpPr>
          <p:nvPr/>
        </p:nvSpPr>
        <p:spPr bwMode="auto">
          <a:xfrm flipH="1">
            <a:off x="3100978" y="4159686"/>
            <a:ext cx="6943712" cy="510778"/>
          </a:xfrm>
          <a:prstGeom prst="wedgeRoundRectCallout">
            <a:avLst>
              <a:gd name="adj1" fmla="val 52371"/>
              <a:gd name="adj2" fmla="val -2695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说一说三角尺上的三个角分别是什么角？</a:t>
            </a:r>
          </a:p>
        </p:txBody>
      </p:sp>
      <p:pic>
        <p:nvPicPr>
          <p:cNvPr id="11268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2199" y="1748244"/>
            <a:ext cx="2231642" cy="165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 15"/>
          <p:cNvSpPr/>
          <p:nvPr/>
        </p:nvSpPr>
        <p:spPr>
          <a:xfrm>
            <a:off x="6572834" y="3088391"/>
            <a:ext cx="529167" cy="527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81141" y="3166709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28716" y="1286050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</a:p>
        </p:txBody>
      </p:sp>
      <p:sp>
        <p:nvSpPr>
          <p:cNvPr id="19" name="椭圆 18"/>
          <p:cNvSpPr/>
          <p:nvPr/>
        </p:nvSpPr>
        <p:spPr>
          <a:xfrm>
            <a:off x="3693051" y="1340025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07619" y="1863899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053414" y="1604608"/>
            <a:ext cx="1335086" cy="15134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6309252" y="1689805"/>
            <a:ext cx="1740048" cy="29474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5045724" y="1982435"/>
            <a:ext cx="501525" cy="144885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6235166" y="2060751"/>
            <a:ext cx="576264" cy="118968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937641" y="3034907"/>
            <a:ext cx="529167" cy="5291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67688" y="3158242"/>
            <a:ext cx="529167" cy="5291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2533998" y="2483677"/>
            <a:ext cx="1270000" cy="89958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8316233" y="3048387"/>
            <a:ext cx="1145116" cy="2899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593019" y="2804074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764588" y="2162233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31" grpId="0" bldLvl="0" animBg="1"/>
      <p:bldP spid="32" grpId="0" bldLvl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9"/>
          <p:cNvSpPr txBox="1">
            <a:spLocks noChangeArrowheads="1"/>
          </p:cNvSpPr>
          <p:nvPr/>
        </p:nvSpPr>
        <p:spPr bwMode="auto">
          <a:xfrm>
            <a:off x="603134" y="1216526"/>
            <a:ext cx="7747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怎样用一副三角尺拼出一个钝角呢？</a:t>
            </a:r>
          </a:p>
        </p:txBody>
      </p:sp>
      <p:pic>
        <p:nvPicPr>
          <p:cNvPr id="12290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647" y="1961979"/>
            <a:ext cx="1465071" cy="14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864" y="2064494"/>
            <a:ext cx="1976362" cy="11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文本框 2"/>
          <p:cNvSpPr txBox="1">
            <a:spLocks noChangeArrowheads="1"/>
          </p:cNvSpPr>
          <p:nvPr/>
        </p:nvSpPr>
        <p:spPr bwMode="auto">
          <a:xfrm>
            <a:off x="74624" y="1736652"/>
            <a:ext cx="3083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知道了什么？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978122" y="2862027"/>
            <a:ext cx="3988334" cy="987027"/>
            <a:chOff x="4191000" y="1605624"/>
            <a:chExt cx="4287147" cy="973394"/>
          </a:xfrm>
        </p:grpSpPr>
        <p:sp>
          <p:nvSpPr>
            <p:cNvPr id="12300" name="TextBox 19"/>
            <p:cNvSpPr txBox="1">
              <a:spLocks noChangeArrowheads="1"/>
            </p:cNvSpPr>
            <p:nvPr/>
          </p:nvSpPr>
          <p:spPr bwMode="auto">
            <a:xfrm>
              <a:off x="4371881" y="1704954"/>
              <a:ext cx="4049519" cy="819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这两个三角尺都有一个直角和两个锐角。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4191000" y="1605624"/>
              <a:ext cx="4287147" cy="973394"/>
            </a:xfrm>
            <a:prstGeom prst="wedgeRoundRectCallout">
              <a:avLst>
                <a:gd name="adj1" fmla="val -38337"/>
                <a:gd name="adj2" fmla="val 7435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67780" y="4279402"/>
            <a:ext cx="1149069" cy="15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5929" y="4151385"/>
            <a:ext cx="1274975" cy="19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 bwMode="auto">
          <a:xfrm>
            <a:off x="7213393" y="3813739"/>
            <a:ext cx="2483267" cy="527118"/>
            <a:chOff x="526209" y="2794156"/>
            <a:chExt cx="3650375" cy="670101"/>
          </a:xfrm>
        </p:grpSpPr>
        <p:sp>
          <p:nvSpPr>
            <p:cNvPr id="12298" name="文本框 4"/>
            <p:cNvSpPr txBox="1">
              <a:spLocks noChangeArrowheads="1"/>
            </p:cNvSpPr>
            <p:nvPr/>
          </p:nvSpPr>
          <p:spPr bwMode="auto">
            <a:xfrm>
              <a:off x="587992" y="2794157"/>
              <a:ext cx="3526807" cy="3463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要拼出一个钝角</a:t>
              </a: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26209" y="2794156"/>
              <a:ext cx="3650375" cy="670101"/>
            </a:xfrm>
            <a:prstGeom prst="wedgeRoundRectCallout">
              <a:avLst>
                <a:gd name="adj1" fmla="val 46833"/>
                <a:gd name="adj2" fmla="val 686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86741" y="5218980"/>
            <a:ext cx="58689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如何拼角呢？有什么规律吗？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11454" y="4922445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02439" y="4931693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032559" y="4904367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2207102" y="2013220"/>
            <a:ext cx="4054474" cy="919401"/>
          </a:xfrm>
          <a:prstGeom prst="wedgeRoundRectCallout">
            <a:avLst>
              <a:gd name="adj1" fmla="val -59713"/>
              <a:gd name="adj2" fmla="val -332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钝角比直角大，将一个</a:t>
            </a:r>
            <a:r>
              <a:rPr lang="zh-CN" altLang="en-US" sz="2400" kern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和一个</a:t>
            </a:r>
            <a:r>
              <a:rPr lang="zh-CN" altLang="en-US" sz="2400" kern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拼在一起。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275" y="2932620"/>
            <a:ext cx="1339522" cy="18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00000">
            <a:off x="2431180" y="3077379"/>
            <a:ext cx="1808424" cy="13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9771" y="3060758"/>
            <a:ext cx="1340951" cy="18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0604" y="2995130"/>
            <a:ext cx="1340951" cy="18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643121">
            <a:off x="7802699" y="3242524"/>
            <a:ext cx="1808426" cy="134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5202" y="3044791"/>
            <a:ext cx="1340951" cy="18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 bwMode="auto">
          <a:xfrm>
            <a:off x="2136156" y="3642285"/>
            <a:ext cx="2292349" cy="977900"/>
            <a:chOff x="3661289" y="2242556"/>
            <a:chExt cx="1719816" cy="732904"/>
          </a:xfrm>
        </p:grpSpPr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4380658" y="2975460"/>
              <a:ext cx="100044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flipH="1" flipV="1">
              <a:off x="3661289" y="2242556"/>
              <a:ext cx="735249" cy="7265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4949650" y="3599084"/>
            <a:ext cx="1987549" cy="1113367"/>
            <a:chOff x="3890399" y="2140371"/>
            <a:chExt cx="1490706" cy="835089"/>
          </a:xfrm>
        </p:grpSpPr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4380950" y="2975460"/>
              <a:ext cx="100015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 flipH="1" flipV="1">
              <a:off x="3890399" y="2140371"/>
              <a:ext cx="506427" cy="8287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388702" y="4144791"/>
            <a:ext cx="2457451" cy="607484"/>
            <a:chOff x="3538087" y="2519610"/>
            <a:chExt cx="1843018" cy="455850"/>
          </a:xfrm>
        </p:grpSpPr>
        <p:sp>
          <p:nvSpPr>
            <p:cNvPr id="41" name="Line 65"/>
            <p:cNvSpPr>
              <a:spLocks noChangeShapeType="1"/>
            </p:cNvSpPr>
            <p:nvPr/>
          </p:nvSpPr>
          <p:spPr bwMode="auto">
            <a:xfrm>
              <a:off x="4381018" y="2975460"/>
              <a:ext cx="10000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 flipH="1" flipV="1">
              <a:off x="3538087" y="2519610"/>
              <a:ext cx="858805" cy="4494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2741523" y="4239184"/>
            <a:ext cx="781049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296784" y="4238316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46469" y="4276024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文本框 2"/>
          <p:cNvSpPr txBox="1">
            <a:spLocks noChangeArrowheads="1"/>
          </p:cNvSpPr>
          <p:nvPr/>
        </p:nvSpPr>
        <p:spPr bwMode="auto">
          <a:xfrm>
            <a:off x="74561" y="1167088"/>
            <a:ext cx="3083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应该怎么做？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219" y="1542943"/>
            <a:ext cx="1016000" cy="15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 bwMode="auto">
          <a:xfrm>
            <a:off x="5748286" y="1443971"/>
            <a:ext cx="3505991" cy="496990"/>
            <a:chOff x="158746" y="2794156"/>
            <a:chExt cx="4017838" cy="954108"/>
          </a:xfrm>
        </p:grpSpPr>
        <p:sp>
          <p:nvSpPr>
            <p:cNvPr id="13333" name="文本框 4"/>
            <p:cNvSpPr txBox="1">
              <a:spLocks noChangeArrowheads="1"/>
            </p:cNvSpPr>
            <p:nvPr/>
          </p:nvSpPr>
          <p:spPr bwMode="auto">
            <a:xfrm>
              <a:off x="231911" y="2794157"/>
              <a:ext cx="3882888" cy="5150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动手拼一拼，试一试吧！</a:t>
              </a:r>
            </a:p>
          </p:txBody>
        </p:sp>
        <p:sp>
          <p:nvSpPr>
            <p:cNvPr id="44" name="圆角矩形标注 43"/>
            <p:cNvSpPr/>
            <p:nvPr/>
          </p:nvSpPr>
          <p:spPr>
            <a:xfrm>
              <a:off x="158746" y="2794156"/>
              <a:ext cx="4017838" cy="954108"/>
            </a:xfrm>
            <a:prstGeom prst="wedgeRoundRectCallout">
              <a:avLst>
                <a:gd name="adj1" fmla="val 64331"/>
                <a:gd name="adj2" fmla="val -19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804" y="2473200"/>
            <a:ext cx="700617" cy="91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6354501" y="1331089"/>
            <a:ext cx="3035087" cy="510778"/>
          </a:xfrm>
          <a:prstGeom prst="wedgeRoundRectCallout">
            <a:avLst>
              <a:gd name="adj1" fmla="val 61403"/>
              <a:gd name="adj2" fmla="val -8380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将两个锐角拼在一起。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32849">
            <a:off x="1927387" y="2941780"/>
            <a:ext cx="2677583" cy="1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16583"/>
          <a:stretch>
            <a:fillRect/>
          </a:stretch>
        </p:blipFill>
        <p:spPr bwMode="auto">
          <a:xfrm rot="8008262">
            <a:off x="2530636" y="2874047"/>
            <a:ext cx="2233084" cy="1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2595" y="2566072"/>
            <a:ext cx="1985433" cy="26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00000">
            <a:off x="6284546" y="2824305"/>
            <a:ext cx="2677583" cy="19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 bwMode="auto">
          <a:xfrm>
            <a:off x="6303595" y="2807372"/>
            <a:ext cx="1545167" cy="1007533"/>
            <a:chOff x="3651885" y="2969746"/>
            <a:chExt cx="1159416" cy="755544"/>
          </a:xfrm>
        </p:grpSpPr>
        <p:sp>
          <p:nvSpPr>
            <p:cNvPr id="24" name="Line 65"/>
            <p:cNvSpPr>
              <a:spLocks noChangeShapeType="1"/>
            </p:cNvSpPr>
            <p:nvPr/>
          </p:nvSpPr>
          <p:spPr bwMode="auto">
            <a:xfrm>
              <a:off x="4380888" y="2976095"/>
              <a:ext cx="430413" cy="7491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H="1">
              <a:off x="3651885" y="2969746"/>
              <a:ext cx="744886" cy="7190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694777" y="5205195"/>
            <a:ext cx="1002519" cy="7246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837276" y="5271099"/>
            <a:ext cx="1002519" cy="7246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④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2391995" y="2690955"/>
            <a:ext cx="2216151" cy="1123951"/>
            <a:chOff x="3588658" y="2969745"/>
            <a:chExt cx="1662023" cy="842823"/>
          </a:xfrm>
        </p:grpSpPr>
        <p:sp>
          <p:nvSpPr>
            <p:cNvPr id="29" name="Line 65"/>
            <p:cNvSpPr>
              <a:spLocks noChangeShapeType="1"/>
            </p:cNvSpPr>
            <p:nvPr/>
          </p:nvSpPr>
          <p:spPr bwMode="auto">
            <a:xfrm>
              <a:off x="4380778" y="2976094"/>
              <a:ext cx="869903" cy="498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66"/>
            <p:cNvSpPr>
              <a:spLocks noChangeShapeType="1"/>
            </p:cNvSpPr>
            <p:nvPr/>
          </p:nvSpPr>
          <p:spPr bwMode="auto">
            <a:xfrm flipH="1">
              <a:off x="3588658" y="2969745"/>
              <a:ext cx="807994" cy="8428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3056628" y="2371338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930128" y="2483521"/>
            <a:ext cx="781051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033" y="1754504"/>
            <a:ext cx="1016000" cy="15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1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7" name="Group 67"/>
          <p:cNvGraphicFramePr>
            <a:graphicFrameLocks noGrp="1"/>
          </p:cNvGraphicFramePr>
          <p:nvPr/>
        </p:nvGraphicFramePr>
        <p:xfrm>
          <a:off x="797271" y="2122214"/>
          <a:ext cx="8988749" cy="2882192"/>
        </p:xfrm>
        <a:graphic>
          <a:graphicData uri="http://schemas.openxmlformats.org/drawingml/2006/table">
            <a:tbl>
              <a:tblPr/>
              <a:tblGrid>
                <a:gridCol w="68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是钝角的</a:t>
                      </a:r>
                    </a:p>
                  </a:txBody>
                  <a:tcPr marL="81890" marR="81890" marT="40945" marB="4094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不是钝角的</a:t>
                      </a:r>
                    </a:p>
                  </a:txBody>
                  <a:tcPr marL="81890" marR="81890" marT="40945" marB="4094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81890" marR="81890" marT="40945" marB="4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81890" marR="81890" marT="40945" marB="4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7" name="组合 96"/>
          <p:cNvGrpSpPr/>
          <p:nvPr/>
        </p:nvGrpSpPr>
        <p:grpSpPr bwMode="auto">
          <a:xfrm>
            <a:off x="5172309" y="3369914"/>
            <a:ext cx="1275415" cy="1637470"/>
            <a:chOff x="5105444" y="2493923"/>
            <a:chExt cx="1468010" cy="1883975"/>
          </a:xfrm>
        </p:grpSpPr>
        <p:grpSp>
          <p:nvGrpSpPr>
            <p:cNvPr id="15418" name="组合 90"/>
            <p:cNvGrpSpPr/>
            <p:nvPr/>
          </p:nvGrpSpPr>
          <p:grpSpPr bwMode="auto">
            <a:xfrm>
              <a:off x="5293625" y="2493923"/>
              <a:ext cx="1279829" cy="1383994"/>
              <a:chOff x="5293625" y="2493923"/>
              <a:chExt cx="1279829" cy="1383994"/>
            </a:xfrm>
          </p:grpSpPr>
          <p:grpSp>
            <p:nvGrpSpPr>
              <p:cNvPr id="15420" name="组合 2"/>
              <p:cNvGrpSpPr/>
              <p:nvPr/>
            </p:nvGrpSpPr>
            <p:grpSpPr bwMode="auto">
              <a:xfrm>
                <a:off x="5293625" y="2493923"/>
                <a:ext cx="1242161" cy="1383994"/>
                <a:chOff x="7542922" y="-1917283"/>
                <a:chExt cx="1802014" cy="2007774"/>
              </a:xfrm>
            </p:grpSpPr>
            <p:pic>
              <p:nvPicPr>
                <p:cNvPr id="15424" name="图片 59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7132849">
                  <a:off x="7283167" y="-1657528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25" name="图片 60"/>
                <p:cNvPicPr>
                  <a:picLocks noChangeAspect="1"/>
                </p:cNvPicPr>
                <p:nvPr/>
              </p:nvPicPr>
              <p:blipFill>
                <a:blip r:embed="rId4"/>
                <a:srcRect l="16583"/>
                <a:stretch>
                  <a:fillRect/>
                </a:stretch>
              </p:blipFill>
              <p:spPr bwMode="auto">
                <a:xfrm rot="8030818">
                  <a:off x="7763399" y="-1710163"/>
                  <a:ext cx="1674811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21" name="组合 78"/>
              <p:cNvGrpSpPr/>
              <p:nvPr/>
            </p:nvGrpSpPr>
            <p:grpSpPr bwMode="auto">
              <a:xfrm>
                <a:off x="5313525" y="2525675"/>
                <a:ext cx="1259929" cy="638918"/>
                <a:chOff x="3588658" y="2969745"/>
                <a:chExt cx="1662023" cy="842823"/>
              </a:xfrm>
            </p:grpSpPr>
            <p:sp>
              <p:nvSpPr>
                <p:cNvPr id="80" name="Line 65"/>
                <p:cNvSpPr>
                  <a:spLocks noChangeShapeType="1"/>
                </p:cNvSpPr>
                <p:nvPr/>
              </p:nvSpPr>
              <p:spPr bwMode="auto">
                <a:xfrm>
                  <a:off x="4381408" y="2976016"/>
                  <a:ext cx="869273" cy="49832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589637" y="2969736"/>
                  <a:ext cx="808528" cy="84379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419" name="Rectangle 7"/>
            <p:cNvSpPr>
              <a:spLocks noChangeArrowheads="1"/>
            </p:cNvSpPr>
            <p:nvPr/>
          </p:nvSpPr>
          <p:spPr bwMode="auto">
            <a:xfrm>
              <a:off x="5105444" y="3754754"/>
              <a:ext cx="752069" cy="6231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④</a:t>
              </a:r>
            </a:p>
          </p:txBody>
        </p:sp>
      </p:grpSp>
      <p:grpSp>
        <p:nvGrpSpPr>
          <p:cNvPr id="98" name="组合 97"/>
          <p:cNvGrpSpPr/>
          <p:nvPr/>
        </p:nvGrpSpPr>
        <p:grpSpPr bwMode="auto">
          <a:xfrm>
            <a:off x="8289325" y="3366677"/>
            <a:ext cx="1363002" cy="1578515"/>
            <a:chOff x="7210095" y="2414603"/>
            <a:chExt cx="1568737" cy="1816830"/>
          </a:xfrm>
        </p:grpSpPr>
        <p:grpSp>
          <p:nvGrpSpPr>
            <p:cNvPr id="15410" name="组合 91"/>
            <p:cNvGrpSpPr/>
            <p:nvPr/>
          </p:nvGrpSpPr>
          <p:grpSpPr bwMode="auto">
            <a:xfrm>
              <a:off x="7241099" y="2414603"/>
              <a:ext cx="1537733" cy="1383994"/>
              <a:chOff x="7241099" y="2414603"/>
              <a:chExt cx="1537733" cy="1383994"/>
            </a:xfrm>
          </p:grpSpPr>
          <p:grpSp>
            <p:nvGrpSpPr>
              <p:cNvPr id="15412" name="组合 1"/>
              <p:cNvGrpSpPr/>
              <p:nvPr/>
            </p:nvGrpSpPr>
            <p:grpSpPr bwMode="auto">
              <a:xfrm>
                <a:off x="7283652" y="2414603"/>
                <a:ext cx="1495180" cy="1383994"/>
                <a:chOff x="10551587" y="-1939116"/>
                <a:chExt cx="2169073" cy="2007774"/>
              </a:xfrm>
            </p:grpSpPr>
            <p:pic>
              <p:nvPicPr>
                <p:cNvPr id="15416" name="图片 62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5400000">
                  <a:off x="10972642" y="-1679361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17" name="图片 63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8100000">
                  <a:off x="10551587" y="-1746409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13" name="组合 75"/>
              <p:cNvGrpSpPr/>
              <p:nvPr/>
            </p:nvGrpSpPr>
            <p:grpSpPr bwMode="auto">
              <a:xfrm>
                <a:off x="7241099" y="2514083"/>
                <a:ext cx="878918" cy="572755"/>
                <a:chOff x="3651885" y="2969746"/>
                <a:chExt cx="1159416" cy="755544"/>
              </a:xfrm>
            </p:grpSpPr>
            <p:sp>
              <p:nvSpPr>
                <p:cNvPr id="77" name="Line 65"/>
                <p:cNvSpPr>
                  <a:spLocks noChangeShapeType="1"/>
                </p:cNvSpPr>
                <p:nvPr/>
              </p:nvSpPr>
              <p:spPr bwMode="auto">
                <a:xfrm>
                  <a:off x="4381770" y="2976760"/>
                  <a:ext cx="429377" cy="74985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652877" y="2970476"/>
                  <a:ext cx="743555" cy="72053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411" name="Rectangle 7"/>
            <p:cNvSpPr>
              <a:spLocks noChangeArrowheads="1"/>
            </p:cNvSpPr>
            <p:nvPr/>
          </p:nvSpPr>
          <p:spPr bwMode="auto">
            <a:xfrm>
              <a:off x="7210095" y="3608054"/>
              <a:ext cx="752027" cy="623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⑤</a:t>
              </a:r>
            </a:p>
          </p:txBody>
        </p:sp>
      </p:grpSp>
      <p:grpSp>
        <p:nvGrpSpPr>
          <p:cNvPr id="88" name="组合 87"/>
          <p:cNvGrpSpPr/>
          <p:nvPr/>
        </p:nvGrpSpPr>
        <p:grpSpPr bwMode="auto">
          <a:xfrm>
            <a:off x="1300643" y="3311976"/>
            <a:ext cx="1397662" cy="1760306"/>
            <a:chOff x="566664" y="2475708"/>
            <a:chExt cx="1608485" cy="2025024"/>
          </a:xfrm>
        </p:grpSpPr>
        <p:grpSp>
          <p:nvGrpSpPr>
            <p:cNvPr id="15403" name="组合 65"/>
            <p:cNvGrpSpPr/>
            <p:nvPr/>
          </p:nvGrpSpPr>
          <p:grpSpPr bwMode="auto">
            <a:xfrm>
              <a:off x="679969" y="2475708"/>
              <a:ext cx="1495180" cy="1383994"/>
              <a:chOff x="-279178" y="-2142969"/>
              <a:chExt cx="2169073" cy="2007774"/>
            </a:xfrm>
          </p:grpSpPr>
          <p:pic>
            <p:nvPicPr>
              <p:cNvPr id="15408" name="图片 4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141877" y="-1883214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图片 4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8100000">
                <a:off x="-279178" y="-195026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4" name="组合 66"/>
            <p:cNvGrpSpPr/>
            <p:nvPr/>
          </p:nvGrpSpPr>
          <p:grpSpPr bwMode="auto">
            <a:xfrm>
              <a:off x="611315" y="3209119"/>
              <a:ext cx="1284820" cy="547529"/>
              <a:chOff x="3661289" y="2242556"/>
              <a:chExt cx="1719816" cy="732904"/>
            </a:xfrm>
          </p:grpSpPr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>
                <a:off x="4381722" y="2975167"/>
                <a:ext cx="99883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flipH="1" flipV="1">
                <a:off x="3661289" y="2242275"/>
                <a:ext cx="735310" cy="72652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405" name="Rectangle 7"/>
            <p:cNvSpPr>
              <a:spLocks noChangeArrowheads="1"/>
            </p:cNvSpPr>
            <p:nvPr/>
          </p:nvSpPr>
          <p:spPr bwMode="auto">
            <a:xfrm>
              <a:off x="566664" y="3877674"/>
              <a:ext cx="751960" cy="6230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①</a:t>
              </a: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2199442" y="3352472"/>
            <a:ext cx="1724446" cy="1730692"/>
            <a:chOff x="1582363" y="2467621"/>
            <a:chExt cx="1983700" cy="1991019"/>
          </a:xfrm>
        </p:grpSpPr>
        <p:grpSp>
          <p:nvGrpSpPr>
            <p:cNvPr id="15396" name="组合 64"/>
            <p:cNvGrpSpPr/>
            <p:nvPr/>
          </p:nvGrpSpPr>
          <p:grpSpPr bwMode="auto">
            <a:xfrm>
              <a:off x="1582363" y="2467621"/>
              <a:ext cx="1983700" cy="1416026"/>
              <a:chOff x="1913383" y="-2197756"/>
              <a:chExt cx="2877773" cy="2054243"/>
            </a:xfrm>
          </p:grpSpPr>
          <p:pic>
            <p:nvPicPr>
              <p:cNvPr id="15401" name="图片 4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1653628" y="-189153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图片 4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043138" y="-1938001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7" name="组合 69"/>
            <p:cNvGrpSpPr/>
            <p:nvPr/>
          </p:nvGrpSpPr>
          <p:grpSpPr bwMode="auto">
            <a:xfrm>
              <a:off x="2168731" y="3128511"/>
              <a:ext cx="1113659" cy="623868"/>
              <a:chOff x="3890399" y="2140371"/>
              <a:chExt cx="1490706" cy="835089"/>
            </a:xfrm>
          </p:grpSpPr>
          <p:sp>
            <p:nvSpPr>
              <p:cNvPr id="71" name="Line 65"/>
              <p:cNvSpPr>
                <a:spLocks noChangeShapeType="1"/>
              </p:cNvSpPr>
              <p:nvPr/>
            </p:nvSpPr>
            <p:spPr bwMode="auto">
              <a:xfrm>
                <a:off x="4380056" y="2976486"/>
                <a:ext cx="100052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66"/>
              <p:cNvSpPr>
                <a:spLocks noChangeShapeType="1"/>
              </p:cNvSpPr>
              <p:nvPr/>
            </p:nvSpPr>
            <p:spPr bwMode="auto">
              <a:xfrm flipH="1" flipV="1">
                <a:off x="3889355" y="2139474"/>
                <a:ext cx="507695" cy="8306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8" name="Rectangle 7"/>
            <p:cNvSpPr>
              <a:spLocks noChangeArrowheads="1"/>
            </p:cNvSpPr>
            <p:nvPr/>
          </p:nvSpPr>
          <p:spPr bwMode="auto">
            <a:xfrm>
              <a:off x="2036065" y="3835562"/>
              <a:ext cx="751634" cy="6230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②</a:t>
              </a: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3909994" y="3334109"/>
            <a:ext cx="1456557" cy="1740099"/>
            <a:chOff x="3433927" y="2401133"/>
            <a:chExt cx="1675126" cy="2002838"/>
          </a:xfrm>
        </p:grpSpPr>
        <p:grpSp>
          <p:nvGrpSpPr>
            <p:cNvPr id="15389" name="组合 3"/>
            <p:cNvGrpSpPr/>
            <p:nvPr/>
          </p:nvGrpSpPr>
          <p:grpSpPr bwMode="auto">
            <a:xfrm>
              <a:off x="3724380" y="2401133"/>
              <a:ext cx="1384673" cy="1410935"/>
              <a:chOff x="5523390" y="-2213807"/>
              <a:chExt cx="2008759" cy="2046857"/>
            </a:xfrm>
          </p:grpSpPr>
          <p:pic>
            <p:nvPicPr>
              <p:cNvPr id="15394" name="图片 4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3643121">
                <a:off x="5263635" y="-195405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图片 4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5784131" y="-1914969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0" name="组合 72"/>
            <p:cNvGrpSpPr/>
            <p:nvPr/>
          </p:nvGrpSpPr>
          <p:grpSpPr bwMode="auto">
            <a:xfrm>
              <a:off x="3489164" y="3389420"/>
              <a:ext cx="1376860" cy="340551"/>
              <a:chOff x="3538087" y="2519610"/>
              <a:chExt cx="1843018" cy="455850"/>
            </a:xfrm>
          </p:grpSpPr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>
                <a:off x="4381207" y="2975725"/>
                <a:ext cx="100027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flipH="1" flipV="1">
                <a:off x="3538087" y="2518753"/>
                <a:ext cx="857987" cy="45059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1" name="Rectangle 7"/>
            <p:cNvSpPr>
              <a:spLocks noChangeArrowheads="1"/>
            </p:cNvSpPr>
            <p:nvPr/>
          </p:nvSpPr>
          <p:spPr bwMode="auto">
            <a:xfrm>
              <a:off x="3433927" y="3780583"/>
              <a:ext cx="751448" cy="623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③</a:t>
              </a:r>
            </a:p>
          </p:txBody>
        </p:sp>
      </p:grpSp>
      <p:sp>
        <p:nvSpPr>
          <p:cNvPr id="33" name="弧形 32"/>
          <p:cNvSpPr/>
          <p:nvPr/>
        </p:nvSpPr>
        <p:spPr>
          <a:xfrm rot="21082485">
            <a:off x="4164182" y="4264072"/>
            <a:ext cx="668867" cy="645584"/>
          </a:xfrm>
          <a:prstGeom prst="arc">
            <a:avLst>
              <a:gd name="adj1" fmla="val 14453429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弧形 33"/>
          <p:cNvSpPr/>
          <p:nvPr/>
        </p:nvSpPr>
        <p:spPr>
          <a:xfrm rot="21082485">
            <a:off x="2806486" y="4243485"/>
            <a:ext cx="455083" cy="438149"/>
          </a:xfrm>
          <a:prstGeom prst="arc">
            <a:avLst>
              <a:gd name="adj1" fmla="val 15004787"/>
              <a:gd name="adj2" fmla="val 5124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弧形 34"/>
          <p:cNvSpPr/>
          <p:nvPr/>
        </p:nvSpPr>
        <p:spPr>
          <a:xfrm rot="9000000">
            <a:off x="5630163" y="3125839"/>
            <a:ext cx="584200" cy="563033"/>
          </a:xfrm>
          <a:prstGeom prst="arc">
            <a:avLst>
              <a:gd name="adj1" fmla="val 14453429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弧形 36"/>
          <p:cNvSpPr/>
          <p:nvPr/>
        </p:nvSpPr>
        <p:spPr>
          <a:xfrm rot="9278677">
            <a:off x="8588014" y="3349965"/>
            <a:ext cx="413265" cy="398506"/>
          </a:xfrm>
          <a:prstGeom prst="arc">
            <a:avLst>
              <a:gd name="adj1" fmla="val 14670374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弧形 35"/>
          <p:cNvSpPr/>
          <p:nvPr/>
        </p:nvSpPr>
        <p:spPr>
          <a:xfrm rot="21082485">
            <a:off x="1460985" y="4144169"/>
            <a:ext cx="675216" cy="649817"/>
          </a:xfrm>
          <a:prstGeom prst="arc">
            <a:avLst>
              <a:gd name="adj1" fmla="val 14453429"/>
              <a:gd name="adj2" fmla="val 2150248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AutoShape 28"/>
          <p:cNvSpPr>
            <a:spLocks noChangeArrowheads="1"/>
          </p:cNvSpPr>
          <p:nvPr/>
        </p:nvSpPr>
        <p:spPr bwMode="auto">
          <a:xfrm>
            <a:off x="4877677" y="5314446"/>
            <a:ext cx="5088900" cy="510778"/>
          </a:xfrm>
          <a:prstGeom prst="wedgeRoundRectCallout">
            <a:avLst>
              <a:gd name="adj1" fmla="val 57653"/>
              <a:gd name="adj2" fmla="val -694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用直角和锐角拼成的角一定是钝角。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307" y="5163469"/>
            <a:ext cx="762000" cy="9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文本框 2"/>
          <p:cNvSpPr txBox="1">
            <a:spLocks noChangeArrowheads="1"/>
          </p:cNvSpPr>
          <p:nvPr/>
        </p:nvSpPr>
        <p:spPr bwMode="auto">
          <a:xfrm>
            <a:off x="27791" y="1254395"/>
            <a:ext cx="3877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拼出的是钝角吗？</a:t>
            </a: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5528538" y="1263019"/>
            <a:ext cx="4094652" cy="510778"/>
          </a:xfrm>
          <a:prstGeom prst="wedgeRoundRectCallout">
            <a:avLst>
              <a:gd name="adj1" fmla="val 54426"/>
              <a:gd name="adj2" fmla="val -16597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可以用三角尺的直角比一比。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9633" y="1360949"/>
            <a:ext cx="641349" cy="97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543961" y="2139883"/>
            <a:ext cx="7196676" cy="177075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>
              <a:lnSpc>
                <a:spcPct val="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知识总结：</a:t>
            </a:r>
          </a:p>
          <a:p>
            <a:pPr algn="just"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两个三角尺都有一个直角和两个锐角，钝角比直角大，用三角尺的一个直角和锐角拼成的一定是钝角。</a:t>
            </a:r>
          </a:p>
        </p:txBody>
      </p:sp>
      <p:pic>
        <p:nvPicPr>
          <p:cNvPr id="1638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13" y="3101162"/>
            <a:ext cx="1946961" cy="277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8813" y="1354500"/>
            <a:ext cx="7447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从两副三角尺中选出两个，拼出锐角、直角和钝角。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1978" y="2796793"/>
            <a:ext cx="1845733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5878" y="2716359"/>
            <a:ext cx="1367367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229" y="3162976"/>
            <a:ext cx="1367367" cy="18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660000">
            <a:off x="8734279" y="2724825"/>
            <a:ext cx="1845733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83578" y="2532208"/>
            <a:ext cx="1367367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3661" y="2240108"/>
            <a:ext cx="1369483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 flipV="1">
            <a:off x="2492228" y="3565141"/>
            <a:ext cx="895349" cy="8741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694744" y="3956726"/>
            <a:ext cx="1261533" cy="634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10145" y="3395808"/>
            <a:ext cx="582084" cy="104351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513211" y="4265759"/>
            <a:ext cx="168275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90511" y="2832775"/>
            <a:ext cx="0" cy="11408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8666545" y="3808559"/>
            <a:ext cx="867833" cy="4699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 rot="20062485">
            <a:off x="2337711" y="4214960"/>
            <a:ext cx="292100" cy="258233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弧形 22"/>
          <p:cNvSpPr/>
          <p:nvPr/>
        </p:nvSpPr>
        <p:spPr>
          <a:xfrm rot="20062485">
            <a:off x="9356578" y="4149341"/>
            <a:ext cx="275167" cy="323851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5686277" y="3819141"/>
            <a:ext cx="152400" cy="152400"/>
            <a:chOff x="7549" y="5449"/>
            <a:chExt cx="180" cy="180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7727" y="5449"/>
              <a:ext cx="2" cy="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16200000" flipV="1">
              <a:off x="7638" y="5360"/>
              <a:ext cx="3" cy="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宽屏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FandolFang R</vt:lpstr>
      <vt:lpstr>等线</vt:lpstr>
      <vt:lpstr>楷体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2020-06-22T09:58:00Z</dcterms:created>
  <dcterms:modified xsi:type="dcterms:W3CDTF">2023-01-16T23:00:53Z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1EDB51931AB44159BD5FDA987D87FF31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