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handoutMasterIdLst>
    <p:handoutMasterId r:id="rId31"/>
  </p:handoutMasterIdLst>
  <p:sldIdLst>
    <p:sldId id="257" r:id="rId2"/>
    <p:sldId id="259" r:id="rId3"/>
    <p:sldId id="262" r:id="rId4"/>
    <p:sldId id="263" r:id="rId5"/>
    <p:sldId id="293" r:id="rId6"/>
    <p:sldId id="261" r:id="rId7"/>
    <p:sldId id="265" r:id="rId8"/>
    <p:sldId id="266" r:id="rId9"/>
    <p:sldId id="267" r:id="rId10"/>
    <p:sldId id="268" r:id="rId11"/>
    <p:sldId id="284" r:id="rId12"/>
    <p:sldId id="286" r:id="rId13"/>
    <p:sldId id="298" r:id="rId14"/>
    <p:sldId id="306" r:id="rId15"/>
    <p:sldId id="307" r:id="rId16"/>
    <p:sldId id="308" r:id="rId17"/>
    <p:sldId id="309" r:id="rId18"/>
    <p:sldId id="310" r:id="rId19"/>
    <p:sldId id="311" r:id="rId20"/>
    <p:sldId id="299" r:id="rId21"/>
    <p:sldId id="300" r:id="rId22"/>
    <p:sldId id="312" r:id="rId23"/>
    <p:sldId id="313" r:id="rId24"/>
    <p:sldId id="301" r:id="rId25"/>
    <p:sldId id="302" r:id="rId26"/>
    <p:sldId id="303" r:id="rId27"/>
    <p:sldId id="305" r:id="rId28"/>
    <p:sldId id="304" r:id="rId29"/>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9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AF00"/>
    <a:srgbClr val="F0F0F0"/>
    <a:srgbClr val="1B33AB"/>
    <a:srgbClr val="00A6AD"/>
    <a:srgbClr val="C716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96"/>
      </p:cViewPr>
      <p:guideLst>
        <p:guide orient="horz" pos="219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1">
          <a:blip r:embed="rId2" cstate="email"/>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t>2023-01-17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227674" y="1917423"/>
            <a:ext cx="8068945" cy="2465705"/>
            <a:chOff x="4313" y="1158"/>
            <a:chExt cx="12707" cy="3883"/>
          </a:xfrm>
        </p:grpSpPr>
        <p:sp>
          <p:nvSpPr>
            <p:cNvPr id="10" name="Rectangle 5"/>
            <p:cNvSpPr/>
            <p:nvPr/>
          </p:nvSpPr>
          <p:spPr>
            <a:xfrm>
              <a:off x="9508" y="3734"/>
              <a:ext cx="488" cy="1307"/>
            </a:xfrm>
            <a:prstGeom prst="rect">
              <a:avLst/>
            </a:prstGeom>
            <a:noFill/>
            <a:ln w="9525">
              <a:noFill/>
            </a:ln>
          </p:spPr>
          <p:txBody>
            <a:bodyPr wrap="none" anchor="ctr">
              <a:spAutoFit/>
              <a:scene3d>
                <a:camera prst="orthographicFront"/>
                <a:lightRig rig="threePt" dir="t"/>
              </a:scene3d>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sz="4800" b="1">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endParaRPr>
            </a:p>
          </p:txBody>
        </p:sp>
        <p:sp>
          <p:nvSpPr>
            <p:cNvPr id="11" name="文本框 5"/>
            <p:cNvSpPr txBox="1"/>
            <p:nvPr/>
          </p:nvSpPr>
          <p:spPr>
            <a:xfrm>
              <a:off x="4313" y="1158"/>
              <a:ext cx="12707" cy="2472"/>
            </a:xfrm>
            <a:prstGeom prst="rect">
              <a:avLst/>
            </a:prstGeom>
            <a:noFill/>
          </p:spPr>
          <p:txBody>
            <a:bodyPr wrap="square" rtlCol="0">
              <a:spAutoFit/>
            </a:bodyPr>
            <a:lstStyle/>
            <a:p>
              <a:pPr algn="ctr"/>
              <a:r>
                <a:rPr lang="en-US" altLang="zh-CN" sz="4800" dirty="0" smtClean="0">
                  <a:latin typeface="微软雅黑" panose="020B0503020204020204" charset="-122"/>
                  <a:ea typeface="微软雅黑" panose="020B0503020204020204" charset="-122"/>
                </a:rPr>
                <a:t>Unit 8</a:t>
              </a:r>
            </a:p>
            <a:p>
              <a:pPr algn="ctr"/>
              <a:r>
                <a:rPr lang="en-US" altLang="zh-CN" sz="4800" dirty="0" smtClean="0">
                  <a:latin typeface="微软雅黑" panose="020B0503020204020204" charset="-122"/>
                  <a:ea typeface="微软雅黑" panose="020B0503020204020204" charset="-122"/>
                </a:rPr>
                <a:t>It must belong to Carla.</a:t>
              </a:r>
              <a:endParaRPr lang="zh-CN" altLang="en-US" sz="4800" dirty="0">
                <a:latin typeface="微软雅黑" panose="020B0503020204020204" charset="-122"/>
                <a:ea typeface="微软雅黑" panose="020B0503020204020204" charset="-122"/>
              </a:endParaRPr>
            </a:p>
          </p:txBody>
        </p:sp>
      </p:grpSp>
      <p:pic>
        <p:nvPicPr>
          <p:cNvPr id="12" name="Picture 4"/>
          <p:cNvPicPr>
            <a:picLocks noChangeAspect="1"/>
          </p:cNvPicPr>
          <p:nvPr/>
        </p:nvPicPr>
        <p:blipFill>
          <a:blip r:embed="rId2" cstate="email"/>
          <a:stretch>
            <a:fillRect/>
          </a:stretch>
        </p:blipFill>
        <p:spPr>
          <a:xfrm>
            <a:off x="1714277" y="2197458"/>
            <a:ext cx="379412" cy="1127125"/>
          </a:xfrm>
          <a:prstGeom prst="rect">
            <a:avLst/>
          </a:prstGeom>
          <a:noFill/>
          <a:ln w="9525">
            <a:noFill/>
          </a:ln>
        </p:spPr>
      </p:pic>
      <p:sp>
        <p:nvSpPr>
          <p:cNvPr id="13" name="Rectangle 5"/>
          <p:cNvSpPr/>
          <p:nvPr/>
        </p:nvSpPr>
        <p:spPr>
          <a:xfrm>
            <a:off x="4930025" y="3967629"/>
            <a:ext cx="2351926" cy="830997"/>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r>
              <a:rPr lang="zh-CN" altLang="en-US" sz="48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sym typeface="+mn-ea"/>
              </a:rPr>
              <a:t>第</a:t>
            </a:r>
            <a:r>
              <a:rPr lang="en-US" altLang="zh-CN" sz="48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sym typeface="+mn-ea"/>
              </a:rPr>
              <a:t>4</a:t>
            </a:r>
            <a:r>
              <a:rPr lang="zh-CN" altLang="en-US" sz="48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sym typeface="+mn-ea"/>
              </a:rPr>
              <a:t>课时</a:t>
            </a:r>
            <a:endParaRPr lang="zh-CN" altLang="en-US" sz="4800" dirty="0">
              <a:solidFill>
                <a:schemeClr val="tx1"/>
              </a:solidFill>
              <a:latin typeface="微软雅黑" panose="020B0503020204020204" charset="-122"/>
              <a:ea typeface="微软雅黑" panose="020B0503020204020204" charset="-122"/>
            </a:endParaRPr>
          </a:p>
        </p:txBody>
      </p:sp>
      <p:sp>
        <p:nvSpPr>
          <p:cNvPr id="14" name="矩形 13"/>
          <p:cNvSpPr/>
          <p:nvPr/>
        </p:nvSpPr>
        <p:spPr>
          <a:xfrm>
            <a:off x="-1597" y="5645194"/>
            <a:ext cx="12193597"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charset="-122"/>
                <a:ea typeface="微软雅黑" panose="020B0503020204020204" charset="-122"/>
                <a:sym typeface="+mn-ea"/>
              </a:rPr>
              <a:t>WWW.PPT818.COM</a:t>
            </a:r>
            <a:endParaRPr lang="en-US" altLang="zh-CN" sz="2800" b="1" kern="0" dirty="0">
              <a:solidFill>
                <a:srgbClr val="000000"/>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10712420" cy="1754326"/>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)5. I saw lots of people ________ for buses at the bus stop on my way to school. </a:t>
            </a:r>
          </a:p>
          <a:p>
            <a:pPr>
              <a:lnSpc>
                <a:spcPct val="150000"/>
              </a:lnSpc>
            </a:pPr>
            <a:r>
              <a:rPr lang="en-US" altLang="zh-CN" sz="2400" b="1" dirty="0" smtClean="0">
                <a:latin typeface="Times New Roman" panose="02020603050405020304" charset="0"/>
              </a:rPr>
              <a:t>A. waits  		B. waiting		C. to wait  		D. waited</a:t>
            </a:r>
          </a:p>
        </p:txBody>
      </p:sp>
      <p:sp>
        <p:nvSpPr>
          <p:cNvPr id="11" name="文本框 10"/>
          <p:cNvSpPr txBox="1"/>
          <p:nvPr/>
        </p:nvSpPr>
        <p:spPr>
          <a:xfrm>
            <a:off x="1298726" y="1591642"/>
            <a:ext cx="362600"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9"/>
          <p:cNvSpPr/>
          <p:nvPr/>
        </p:nvSpPr>
        <p:spPr>
          <a:xfrm>
            <a:off x="650513" y="922356"/>
            <a:ext cx="2039341"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nSpc>
                <a:spcPct val="150000"/>
              </a:lnSpc>
              <a:spcBef>
                <a:spcPct val="0"/>
              </a:spcBef>
              <a:buNone/>
            </a:pPr>
            <a:r>
              <a:rPr lang="en-US" altLang="zh-CN" sz="2400" b="1" dirty="0" smtClean="0">
                <a:solidFill>
                  <a:srgbClr val="F1AF00"/>
                </a:solidFill>
                <a:latin typeface="Times New Roman" panose="02020603050405020304" charset="0"/>
                <a:sym typeface="+mn-ea"/>
              </a:rPr>
              <a:t>Ⅴ.   </a:t>
            </a:r>
            <a:r>
              <a:rPr lang="zh-CN" altLang="en-US" sz="2400" b="1" dirty="0" smtClean="0">
                <a:solidFill>
                  <a:srgbClr val="F1AF00"/>
                </a:solidFill>
                <a:latin typeface="Times New Roman" panose="02020603050405020304" charset="0"/>
                <a:sym typeface="+mn-ea"/>
              </a:rPr>
              <a:t>完形填空</a:t>
            </a:r>
          </a:p>
        </p:txBody>
      </p:sp>
      <p:pic>
        <p:nvPicPr>
          <p:cNvPr id="10" name="Picture 4"/>
          <p:cNvPicPr>
            <a:picLocks noChangeAspect="1"/>
          </p:cNvPicPr>
          <p:nvPr/>
        </p:nvPicPr>
        <p:blipFill>
          <a:blip r:embed="rId2" cstate="email"/>
          <a:stretch>
            <a:fillRect/>
          </a:stretch>
        </p:blipFill>
        <p:spPr>
          <a:xfrm>
            <a:off x="578583" y="1060498"/>
            <a:ext cx="84455" cy="414020"/>
          </a:xfrm>
          <a:prstGeom prst="rect">
            <a:avLst/>
          </a:prstGeom>
          <a:noFill/>
          <a:ln w="9525">
            <a:noFill/>
          </a:ln>
        </p:spPr>
      </p:pic>
      <p:sp>
        <p:nvSpPr>
          <p:cNvPr id="9" name="文本框 8"/>
          <p:cNvSpPr txBox="1"/>
          <p:nvPr/>
        </p:nvSpPr>
        <p:spPr>
          <a:xfrm>
            <a:off x="683139" y="1586273"/>
            <a:ext cx="11061182" cy="5008230"/>
          </a:xfrm>
          <a:prstGeom prst="rect">
            <a:avLst/>
          </a:prstGeom>
          <a:noFill/>
        </p:spPr>
        <p:txBody>
          <a:bodyPr wrap="square" rtlCol="0" anchor="t">
            <a:spAutoFit/>
          </a:bodyPr>
          <a:lstStyle/>
          <a:p>
            <a:pPr indent="457200" algn="just">
              <a:lnSpc>
                <a:spcPct val="150000"/>
              </a:lnSpc>
            </a:pPr>
            <a:r>
              <a:rPr lang="en-US" altLang="zh-CN" sz="2400" b="1" dirty="0" smtClean="0">
                <a:latin typeface="Times New Roman" panose="02020603050405020304" charset="0"/>
                <a:cs typeface="Times New Roman" panose="02020603050405020304" charset="0"/>
              </a:rPr>
              <a:t>We have always been interested in the moon.  Two thousand years ago, people already knew that the moon __1__ around the earth and where it would be in the sky at different times of the year.  At that time, everything about the moon was learned by __2__ it carefully in the sky. </a:t>
            </a:r>
          </a:p>
          <a:p>
            <a:pPr indent="457200" algn="just">
              <a:lnSpc>
                <a:spcPct val="150000"/>
              </a:lnSpc>
            </a:pPr>
            <a:r>
              <a:rPr lang="en-US" altLang="zh-CN" sz="2400" b="1" dirty="0" smtClean="0">
                <a:latin typeface="Times New Roman" panose="02020603050405020304" charset="0"/>
                <a:cs typeface="Times New Roman" panose="02020603050405020304" charset="0"/>
              </a:rPr>
              <a:t>When scientists could __3__ telescopes to study the moon more closely, their ideas began to __4__.  They could see that the moon was __5__ rocks.  Most scientists thought moon rocks would be different __6__ those on the earth.  This was __7__ they believed the moon had once been a planet that had been caught in the earth's gravity(</a:t>
            </a:r>
            <a:r>
              <a:rPr lang="zh-CN" altLang="en-US" sz="2400" b="1" dirty="0" smtClean="0">
                <a:latin typeface="Times New Roman" panose="02020603050405020304" charset="0"/>
                <a:cs typeface="Times New Roman" panose="02020603050405020304" charset="0"/>
              </a:rPr>
              <a:t>引力</a:t>
            </a:r>
            <a:r>
              <a:rPr lang="en-US" altLang="zh-CN" sz="2400" b="1" dirty="0" smtClean="0">
                <a:latin typeface="Times New Roman" panose="02020603050405020304" charset="0"/>
                <a:cs typeface="Times New Roman" panose="02020603050405020304" charset="0"/>
              </a:rPr>
              <a:t>) millions of years earlier.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9"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dissolve">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468923" y="1044825"/>
            <a:ext cx="11183815" cy="5565947"/>
          </a:xfrm>
          <a:prstGeom prst="rect">
            <a:avLst/>
          </a:prstGeom>
          <a:noFill/>
        </p:spPr>
        <p:txBody>
          <a:bodyPr wrap="square" rtlCol="0" anchor="t">
            <a:spAutoFit/>
          </a:bodyPr>
          <a:lstStyle/>
          <a:p>
            <a:pPr indent="457200" algn="just">
              <a:lnSpc>
                <a:spcPct val="150000"/>
              </a:lnSpc>
            </a:pPr>
            <a:r>
              <a:rPr lang="en-US" altLang="zh-CN" sz="2400" b="1" dirty="0" smtClean="0">
                <a:latin typeface="Times New Roman" panose="02020603050405020304" charset="0"/>
                <a:cs typeface="Times New Roman" panose="02020603050405020304" charset="0"/>
              </a:rPr>
              <a:t>In 1969, moon rocks were finally __8__ to the earth and studied.  To their __9__</a:t>
            </a:r>
            <a:r>
              <a:rPr lang="zh-CN" altLang="en-US" sz="2400" b="1" dirty="0" smtClean="0">
                <a:latin typeface="Times New Roman" panose="02020603050405020304" charset="0"/>
                <a:cs typeface="Times New Roman" panose="02020603050405020304" charset="0"/>
              </a:rPr>
              <a:t>， </a:t>
            </a:r>
            <a:r>
              <a:rPr lang="en-US" altLang="zh-CN" sz="2400" b="1" dirty="0" smtClean="0">
                <a:latin typeface="Times New Roman" panose="02020603050405020304" charset="0"/>
                <a:cs typeface="Times New Roman" panose="02020603050405020304" charset="0"/>
              </a:rPr>
              <a:t>scientists found that, __10__ water, the moon and the earth were made of the same things.  Once again new ideas were needed for this new information. </a:t>
            </a:r>
          </a:p>
          <a:p>
            <a:pPr indent="457200" algn="just">
              <a:lnSpc>
                <a:spcPct val="150000"/>
              </a:lnSpc>
            </a:pPr>
            <a:r>
              <a:rPr lang="en-US" altLang="zh-CN" sz="2400" b="1" dirty="0" smtClean="0">
                <a:latin typeface="Times New Roman" panose="02020603050405020304" charset="0"/>
                <a:cs typeface="Times New Roman" panose="02020603050405020304" charset="0"/>
              </a:rPr>
              <a:t>After years of study, most scientists now think that the moon was once part of the earth.  They believe very early in its history, __11__ 4 billion years ago, something about the size of Mars hit the earth.  This __12__ billions of rocks into space around our planet.  These rocks __13__ joined together and after many years became the moon. </a:t>
            </a:r>
          </a:p>
          <a:p>
            <a:pPr indent="457200" algn="just">
              <a:lnSpc>
                <a:spcPct val="150000"/>
              </a:lnSpc>
            </a:pPr>
            <a:r>
              <a:rPr lang="en-US" altLang="zh-CN" sz="2400" b="1" dirty="0" smtClean="0">
                <a:latin typeface="Times New Roman" panose="02020603050405020304" charset="0"/>
                <a:cs typeface="Times New Roman" panose="02020603050405020304" charset="0"/>
              </a:rPr>
              <a:t>In the future, __14__ ideas about the moon may change again,  we will still be __15__ in it.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711718" y="1036560"/>
            <a:ext cx="11190230" cy="2862322"/>
          </a:xfrm>
          <a:prstGeom prst="rect">
            <a:avLst/>
          </a:prstGeom>
          <a:noFill/>
        </p:spPr>
        <p:txBody>
          <a:bodyPr wrap="square" rtlCol="0" anchor="t">
            <a:spAutoFit/>
          </a:bodyPr>
          <a:lstStyle/>
          <a:p>
            <a:pPr>
              <a:lnSpc>
                <a:spcPct val="150000"/>
              </a:lnSpc>
            </a:pPr>
            <a:r>
              <a:rPr lang="en-US" sz="2400" b="1" dirty="0" smtClean="0">
                <a:latin typeface="Times New Roman" panose="02020603050405020304" charset="0"/>
                <a:cs typeface="Times New Roman" panose="02020603050405020304" charset="0"/>
              </a:rPr>
              <a:t>(　　)1. A. moved  		B. moves		C. move  		D. moving</a:t>
            </a:r>
          </a:p>
          <a:p>
            <a:pPr>
              <a:lnSpc>
                <a:spcPct val="150000"/>
              </a:lnSpc>
            </a:pPr>
            <a:endParaRPr lang="en-US" sz="2400" b="1" dirty="0" smtClean="0">
              <a:latin typeface="Times New Roman" panose="02020603050405020304" charset="0"/>
              <a:cs typeface="Times New Roman" panose="02020603050405020304" charset="0"/>
            </a:endParaRPr>
          </a:p>
          <a:p>
            <a:pPr>
              <a:lnSpc>
                <a:spcPct val="150000"/>
              </a:lnSpc>
            </a:pPr>
            <a:endParaRPr lang="en-US" sz="2400" b="1" dirty="0" smtClean="0">
              <a:latin typeface="Times New Roman" panose="02020603050405020304" charset="0"/>
              <a:cs typeface="Times New Roman" panose="02020603050405020304" charset="0"/>
            </a:endParaRPr>
          </a:p>
          <a:p>
            <a:pPr>
              <a:lnSpc>
                <a:spcPct val="150000"/>
              </a:lnSpc>
            </a:pPr>
            <a:endParaRPr lang="en-US" sz="2400" b="1" dirty="0" smtClean="0">
              <a:latin typeface="Times New Roman" panose="02020603050405020304" charset="0"/>
              <a:cs typeface="Times New Roman" panose="02020603050405020304" charset="0"/>
            </a:endParaRPr>
          </a:p>
          <a:p>
            <a:pPr>
              <a:lnSpc>
                <a:spcPct val="150000"/>
              </a:lnSpc>
            </a:pPr>
            <a:r>
              <a:rPr lang="en-US" sz="2400" b="1" dirty="0" smtClean="0">
                <a:latin typeface="Times New Roman" panose="02020603050405020304" charset="0"/>
                <a:cs typeface="Times New Roman" panose="02020603050405020304" charset="0"/>
              </a:rPr>
              <a:t>(　　)2. A. looking  		B. seeing		C. watching  		D. searching</a:t>
            </a:r>
          </a:p>
        </p:txBody>
      </p:sp>
      <p:sp>
        <p:nvSpPr>
          <p:cNvPr id="5" name="文本框 10"/>
          <p:cNvSpPr txBox="1"/>
          <p:nvPr/>
        </p:nvSpPr>
        <p:spPr>
          <a:xfrm>
            <a:off x="1060127" y="1161336"/>
            <a:ext cx="351378"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
        <p:nvSpPr>
          <p:cNvPr id="6" name="文本框 10"/>
          <p:cNvSpPr txBox="1"/>
          <p:nvPr/>
        </p:nvSpPr>
        <p:spPr>
          <a:xfrm>
            <a:off x="1048405" y="3394012"/>
            <a:ext cx="348172"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
        <p:nvSpPr>
          <p:cNvPr id="11" name="文本框 9"/>
          <p:cNvSpPr txBox="1"/>
          <p:nvPr/>
        </p:nvSpPr>
        <p:spPr>
          <a:xfrm>
            <a:off x="675628" y="1846594"/>
            <a:ext cx="10836433" cy="1154162"/>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400" dirty="0" smtClean="0">
                <a:solidFill>
                  <a:srgbClr val="0070C0"/>
                </a:solidFill>
                <a:latin typeface="黑体" panose="02010609060101010101" charset="-122"/>
                <a:ea typeface="黑体" panose="02010609060101010101" charset="-122"/>
              </a:rPr>
              <a:t> </a:t>
            </a:r>
            <a:r>
              <a:rPr lang="zh-CN" altLang="en-US" sz="2200" b="1" dirty="0" smtClean="0">
                <a:latin typeface="仿宋" panose="02010609060101010101" charset="-122"/>
                <a:ea typeface="仿宋" panose="02010609060101010101" charset="-122"/>
              </a:rPr>
              <a:t>“月球绕着地球转”是客观真理，在宾语从句中，主句是一般过去时，但从句要用一般现在时。故选</a:t>
            </a:r>
            <a:r>
              <a:rPr lang="en-US" altLang="zh-CN" sz="2200" b="1" dirty="0" smtClean="0">
                <a:latin typeface="仿宋" panose="02010609060101010101" charset="-122"/>
                <a:ea typeface="仿宋" panose="02010609060101010101" charset="-122"/>
              </a:rPr>
              <a:t>B</a:t>
            </a:r>
            <a:r>
              <a:rPr lang="zh-CN" altLang="en-US" sz="2200" b="1" dirty="0" smtClean="0">
                <a:latin typeface="仿宋" panose="02010609060101010101" charset="-122"/>
                <a:ea typeface="仿宋" panose="02010609060101010101" charset="-122"/>
              </a:rPr>
              <a:t>。</a:t>
            </a:r>
          </a:p>
        </p:txBody>
      </p:sp>
      <p:sp>
        <p:nvSpPr>
          <p:cNvPr id="12" name="文本框 9"/>
          <p:cNvSpPr txBox="1"/>
          <p:nvPr/>
        </p:nvSpPr>
        <p:spPr>
          <a:xfrm>
            <a:off x="710798" y="4344734"/>
            <a:ext cx="10836433" cy="1154162"/>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400" dirty="0" smtClean="0">
                <a:solidFill>
                  <a:srgbClr val="0070C0"/>
                </a:solidFill>
                <a:latin typeface="黑体" panose="02010609060101010101" charset="-122"/>
                <a:ea typeface="黑体" panose="02010609060101010101" charset="-122"/>
              </a:rPr>
              <a:t> </a:t>
            </a:r>
            <a:r>
              <a:rPr lang="zh-CN" altLang="en-US" sz="2200" b="1" dirty="0" smtClean="0">
                <a:latin typeface="仿宋" panose="02010609060101010101" charset="-122"/>
                <a:ea typeface="仿宋" panose="02010609060101010101" charset="-122"/>
              </a:rPr>
              <a:t>考查动词词义辨析。由后文中的</a:t>
            </a:r>
            <a:r>
              <a:rPr lang="en-US" altLang="zh-CN" sz="2200" b="1" dirty="0" smtClean="0">
                <a:latin typeface="仿宋" panose="02010609060101010101" charset="-122"/>
                <a:ea typeface="仿宋" panose="02010609060101010101" charset="-122"/>
              </a:rPr>
              <a:t>carefully</a:t>
            </a:r>
            <a:r>
              <a:rPr lang="zh-CN" altLang="en-US" sz="2200" b="1" dirty="0" smtClean="0">
                <a:latin typeface="仿宋" panose="02010609060101010101" charset="-122"/>
                <a:ea typeface="仿宋" panose="02010609060101010101" charset="-122"/>
              </a:rPr>
              <a:t>可推知，那个时候对月球的了解都是通过仔细观察得来的。</a:t>
            </a:r>
            <a:r>
              <a:rPr lang="en-US" altLang="zh-CN" sz="2200" b="1" dirty="0" smtClean="0">
                <a:latin typeface="仿宋" panose="02010609060101010101" charset="-122"/>
                <a:ea typeface="仿宋" panose="02010609060101010101" charset="-122"/>
              </a:rPr>
              <a:t>watch</a:t>
            </a:r>
            <a:r>
              <a:rPr lang="zh-CN" altLang="en-US" sz="2200" b="1" dirty="0" smtClean="0">
                <a:latin typeface="仿宋" panose="02010609060101010101" charset="-122"/>
                <a:ea typeface="仿宋" panose="02010609060101010101" charset="-122"/>
              </a:rPr>
              <a:t>意为“观察”，故选</a:t>
            </a:r>
            <a:r>
              <a:rPr lang="en-US" altLang="zh-CN" sz="2200" b="1" dirty="0" smtClean="0">
                <a:latin typeface="仿宋" panose="02010609060101010101" charset="-122"/>
                <a:ea typeface="仿宋" panose="02010609060101010101" charset="-122"/>
              </a:rPr>
              <a:t>C</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P spid="6" grpId="0"/>
      <p:bldP spid="11"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711718" y="1036560"/>
            <a:ext cx="10758623" cy="3416320"/>
          </a:xfrm>
          <a:prstGeom prst="rect">
            <a:avLst/>
          </a:prstGeom>
          <a:noFill/>
        </p:spPr>
        <p:txBody>
          <a:bodyPr wrap="square" rtlCol="0" anchor="t">
            <a:spAutoFit/>
          </a:bodyPr>
          <a:lstStyle/>
          <a:p>
            <a:pPr>
              <a:lnSpc>
                <a:spcPct val="150000"/>
              </a:lnSpc>
            </a:pPr>
            <a:r>
              <a:rPr lang="en-US" sz="2400" b="1" dirty="0" smtClean="0">
                <a:latin typeface="Times New Roman" panose="02020603050405020304" charset="0"/>
                <a:cs typeface="Times New Roman" panose="02020603050405020304" charset="0"/>
              </a:rPr>
              <a:t>(　　)3. A. use  		B. have  		C. touch  		D. wait</a:t>
            </a:r>
          </a:p>
          <a:p>
            <a:pPr>
              <a:lnSpc>
                <a:spcPct val="150000"/>
              </a:lnSpc>
            </a:pPr>
            <a:endParaRPr lang="en-US" sz="2400" b="1" dirty="0" smtClean="0">
              <a:latin typeface="Times New Roman" panose="02020603050405020304" charset="0"/>
              <a:cs typeface="Times New Roman" panose="02020603050405020304" charset="0"/>
            </a:endParaRPr>
          </a:p>
          <a:p>
            <a:pPr>
              <a:lnSpc>
                <a:spcPct val="150000"/>
              </a:lnSpc>
            </a:pPr>
            <a:endParaRPr lang="en-US" sz="2400" b="1" dirty="0" smtClean="0">
              <a:latin typeface="Times New Roman" panose="02020603050405020304" charset="0"/>
              <a:cs typeface="Times New Roman" panose="02020603050405020304" charset="0"/>
            </a:endParaRPr>
          </a:p>
          <a:p>
            <a:pPr>
              <a:lnSpc>
                <a:spcPct val="150000"/>
              </a:lnSpc>
            </a:pPr>
            <a:endParaRPr lang="en-US" sz="2400" b="1" dirty="0" smtClean="0">
              <a:latin typeface="Times New Roman" panose="02020603050405020304" charset="0"/>
              <a:cs typeface="Times New Roman" panose="02020603050405020304" charset="0"/>
            </a:endParaRPr>
          </a:p>
          <a:p>
            <a:pPr>
              <a:lnSpc>
                <a:spcPct val="150000"/>
              </a:lnSpc>
            </a:pPr>
            <a:endParaRPr lang="en-US" sz="2400" b="1" dirty="0" smtClean="0">
              <a:latin typeface="Times New Roman" panose="02020603050405020304" charset="0"/>
              <a:cs typeface="Times New Roman" panose="02020603050405020304" charset="0"/>
            </a:endParaRPr>
          </a:p>
          <a:p>
            <a:pPr>
              <a:lnSpc>
                <a:spcPct val="150000"/>
              </a:lnSpc>
            </a:pPr>
            <a:r>
              <a:rPr lang="en-US" sz="2400" b="1" dirty="0" smtClean="0">
                <a:latin typeface="Times New Roman" panose="02020603050405020304" charset="0"/>
                <a:cs typeface="Times New Roman" panose="02020603050405020304" charset="0"/>
              </a:rPr>
              <a:t>(　　)4. A. improve  		B. change		C. agree  		D. express</a:t>
            </a:r>
          </a:p>
        </p:txBody>
      </p:sp>
      <p:sp>
        <p:nvSpPr>
          <p:cNvPr id="5" name="文本框 10"/>
          <p:cNvSpPr txBox="1"/>
          <p:nvPr/>
        </p:nvSpPr>
        <p:spPr>
          <a:xfrm>
            <a:off x="1060127" y="1161336"/>
            <a:ext cx="37382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
        <p:nvSpPr>
          <p:cNvPr id="6" name="文本框 10"/>
          <p:cNvSpPr txBox="1"/>
          <p:nvPr/>
        </p:nvSpPr>
        <p:spPr>
          <a:xfrm>
            <a:off x="1048405" y="3939688"/>
            <a:ext cx="362600"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
        <p:nvSpPr>
          <p:cNvPr id="11" name="文本框 9"/>
          <p:cNvSpPr txBox="1"/>
          <p:nvPr/>
        </p:nvSpPr>
        <p:spPr>
          <a:xfrm>
            <a:off x="675628" y="1846594"/>
            <a:ext cx="10836433" cy="1582677"/>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400" dirty="0" smtClean="0">
                <a:solidFill>
                  <a:srgbClr val="0070C0"/>
                </a:solidFill>
                <a:latin typeface="黑体" panose="02010609060101010101" charset="-122"/>
                <a:ea typeface="黑体" panose="02010609060101010101" charset="-122"/>
              </a:rPr>
              <a:t> </a:t>
            </a:r>
            <a:r>
              <a:rPr lang="zh-CN" altLang="en-US" sz="2200" b="1" dirty="0" smtClean="0">
                <a:latin typeface="仿宋" panose="02010609060101010101" charset="-122"/>
                <a:ea typeface="仿宋" panose="02010609060101010101" charset="-122"/>
              </a:rPr>
              <a:t>考查动词辨析。</a:t>
            </a:r>
            <a:r>
              <a:rPr lang="en-US" altLang="zh-CN" sz="2200" b="1" dirty="0" smtClean="0">
                <a:latin typeface="仿宋" panose="02010609060101010101" charset="-122"/>
                <a:ea typeface="仿宋" panose="02010609060101010101" charset="-122"/>
              </a:rPr>
              <a:t>use</a:t>
            </a:r>
            <a:r>
              <a:rPr lang="zh-CN" altLang="en-US" sz="2200" b="1" dirty="0" smtClean="0">
                <a:latin typeface="仿宋" panose="02010609060101010101" charset="-122"/>
                <a:ea typeface="仿宋" panose="02010609060101010101" charset="-122"/>
              </a:rPr>
              <a:t>意为“使用”；</a:t>
            </a:r>
            <a:r>
              <a:rPr lang="en-US" altLang="zh-CN" sz="2200" b="1" dirty="0" smtClean="0">
                <a:latin typeface="仿宋" panose="02010609060101010101" charset="-122"/>
                <a:ea typeface="仿宋" panose="02010609060101010101" charset="-122"/>
              </a:rPr>
              <a:t>have</a:t>
            </a:r>
            <a:r>
              <a:rPr lang="zh-CN" altLang="en-US" sz="2200" b="1" dirty="0" smtClean="0">
                <a:latin typeface="仿宋" panose="02010609060101010101" charset="-122"/>
                <a:ea typeface="仿宋" panose="02010609060101010101" charset="-122"/>
              </a:rPr>
              <a:t>意为“有”；</a:t>
            </a:r>
            <a:r>
              <a:rPr lang="en-US" altLang="zh-CN" sz="2200" b="1" dirty="0" smtClean="0">
                <a:latin typeface="仿宋" panose="02010609060101010101" charset="-122"/>
                <a:ea typeface="仿宋" panose="02010609060101010101" charset="-122"/>
              </a:rPr>
              <a:t>touch</a:t>
            </a:r>
            <a:r>
              <a:rPr lang="zh-CN" altLang="en-US" sz="2200" b="1" dirty="0" smtClean="0">
                <a:latin typeface="仿宋" panose="02010609060101010101" charset="-122"/>
                <a:ea typeface="仿宋" panose="02010609060101010101" charset="-122"/>
              </a:rPr>
              <a:t>意为“触摸”；</a:t>
            </a:r>
            <a:r>
              <a:rPr lang="en-US" altLang="zh-CN" sz="2200" b="1" dirty="0" smtClean="0">
                <a:latin typeface="仿宋" panose="02010609060101010101" charset="-122"/>
                <a:ea typeface="仿宋" panose="02010609060101010101" charset="-122"/>
              </a:rPr>
              <a:t>wait</a:t>
            </a:r>
            <a:r>
              <a:rPr lang="zh-CN" altLang="en-US" sz="2200" b="1" dirty="0" smtClean="0">
                <a:latin typeface="仿宋" panose="02010609060101010101" charset="-122"/>
                <a:ea typeface="仿宋" panose="02010609060101010101" charset="-122"/>
              </a:rPr>
              <a:t>意为“等待”。理解文意可知，科学家们是“用”天文望远镜来研究月球的。故选</a:t>
            </a:r>
            <a:r>
              <a:rPr lang="en-US" altLang="zh-CN" sz="2200" b="1" dirty="0" smtClean="0">
                <a:latin typeface="仿宋" panose="02010609060101010101" charset="-122"/>
                <a:ea typeface="仿宋" panose="02010609060101010101" charset="-122"/>
              </a:rPr>
              <a:t>A</a:t>
            </a:r>
            <a:r>
              <a:rPr lang="zh-CN" altLang="en-US" sz="2200" b="1" dirty="0" smtClean="0">
                <a:latin typeface="仿宋" panose="02010609060101010101" charset="-122"/>
                <a:ea typeface="仿宋" panose="02010609060101010101" charset="-122"/>
              </a:rPr>
              <a:t>。</a:t>
            </a:r>
          </a:p>
        </p:txBody>
      </p:sp>
      <p:sp>
        <p:nvSpPr>
          <p:cNvPr id="12" name="文本框 9"/>
          <p:cNvSpPr txBox="1"/>
          <p:nvPr/>
        </p:nvSpPr>
        <p:spPr>
          <a:xfrm>
            <a:off x="710798" y="4624946"/>
            <a:ext cx="10836433" cy="1582677"/>
          </a:xfrm>
          <a:prstGeom prst="rect">
            <a:avLst/>
          </a:prstGeom>
          <a:noFill/>
        </p:spPr>
        <p:txBody>
          <a:bodyPr wrap="square" rtlCol="0" anchor="t">
            <a:spAutoFit/>
          </a:bodyPr>
          <a:lstStyle/>
          <a:p>
            <a:pPr algn="just">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400" dirty="0" smtClean="0">
                <a:solidFill>
                  <a:srgbClr val="0070C0"/>
                </a:solidFill>
                <a:latin typeface="黑体" panose="02010609060101010101" charset="-122"/>
                <a:ea typeface="黑体" panose="02010609060101010101" charset="-122"/>
              </a:rPr>
              <a:t> </a:t>
            </a:r>
            <a:r>
              <a:rPr lang="en-US" altLang="zh-CN" sz="2200" b="1" dirty="0" smtClean="0">
                <a:latin typeface="仿宋" panose="02010609060101010101" charset="-122"/>
                <a:ea typeface="仿宋" panose="02010609060101010101" charset="-122"/>
              </a:rPr>
              <a:t>improve</a:t>
            </a:r>
            <a:r>
              <a:rPr lang="zh-CN" altLang="en-US" sz="2200" b="1" dirty="0" smtClean="0">
                <a:latin typeface="仿宋" panose="02010609060101010101" charset="-122"/>
                <a:ea typeface="仿宋" panose="02010609060101010101" charset="-122"/>
              </a:rPr>
              <a:t>意为“提高”；</a:t>
            </a:r>
            <a:r>
              <a:rPr lang="en-US" altLang="zh-CN" sz="2200" b="1" dirty="0" smtClean="0">
                <a:latin typeface="仿宋" panose="02010609060101010101" charset="-122"/>
                <a:ea typeface="仿宋" panose="02010609060101010101" charset="-122"/>
              </a:rPr>
              <a:t>change</a:t>
            </a:r>
            <a:r>
              <a:rPr lang="zh-CN" altLang="en-US" sz="2200" b="1" dirty="0" smtClean="0">
                <a:latin typeface="仿宋" panose="02010609060101010101" charset="-122"/>
                <a:ea typeface="仿宋" panose="02010609060101010101" charset="-122"/>
              </a:rPr>
              <a:t>意为“改变”；</a:t>
            </a:r>
            <a:r>
              <a:rPr lang="en-US" altLang="zh-CN" sz="2200" b="1" dirty="0" smtClean="0">
                <a:latin typeface="仿宋" panose="02010609060101010101" charset="-122"/>
                <a:ea typeface="仿宋" panose="02010609060101010101" charset="-122"/>
              </a:rPr>
              <a:t>agree</a:t>
            </a:r>
            <a:r>
              <a:rPr lang="zh-CN" altLang="en-US" sz="2200" b="1" dirty="0" smtClean="0">
                <a:latin typeface="仿宋" panose="02010609060101010101" charset="-122"/>
                <a:ea typeface="仿宋" panose="02010609060101010101" charset="-122"/>
              </a:rPr>
              <a:t>意为“同意”；</a:t>
            </a:r>
            <a:r>
              <a:rPr lang="en-US" altLang="zh-CN" sz="2200" b="1" dirty="0" smtClean="0">
                <a:latin typeface="仿宋" panose="02010609060101010101" charset="-122"/>
                <a:ea typeface="仿宋" panose="02010609060101010101" charset="-122"/>
              </a:rPr>
              <a:t>express</a:t>
            </a:r>
            <a:r>
              <a:rPr lang="zh-CN" altLang="en-US" sz="2200" b="1" dirty="0" smtClean="0">
                <a:latin typeface="仿宋" panose="02010609060101010101" charset="-122"/>
                <a:ea typeface="仿宋" panose="02010609060101010101" charset="-122"/>
              </a:rPr>
              <a:t>意为“表达”。根据上文文意可知，科学家们近距离观测后，对月球的看法发生了“改变”。故选</a:t>
            </a:r>
            <a:r>
              <a:rPr lang="en-US" altLang="zh-CN" sz="2200" b="1" dirty="0" smtClean="0">
                <a:latin typeface="仿宋" panose="02010609060101010101" charset="-122"/>
                <a:ea typeface="仿宋" panose="02010609060101010101" charset="-122"/>
              </a:rPr>
              <a:t>B</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P spid="6" grpId="0"/>
      <p:bldP spid="11" grpId="0"/>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711718" y="1036560"/>
            <a:ext cx="11480282" cy="2862322"/>
          </a:xfrm>
          <a:prstGeom prst="rect">
            <a:avLst/>
          </a:prstGeom>
          <a:noFill/>
        </p:spPr>
        <p:txBody>
          <a:bodyPr wrap="square" rtlCol="0" anchor="t">
            <a:spAutoFit/>
          </a:bodyPr>
          <a:lstStyle/>
          <a:p>
            <a:pPr>
              <a:lnSpc>
                <a:spcPct val="150000"/>
              </a:lnSpc>
            </a:pPr>
            <a:r>
              <a:rPr lang="en-US" sz="2400" b="1" dirty="0" smtClean="0">
                <a:latin typeface="Times New Roman" panose="02020603050405020304" charset="0"/>
                <a:cs typeface="Times New Roman" panose="02020603050405020304" charset="0"/>
              </a:rPr>
              <a:t>(　　)5. A. used to  		B. broken with	C. made of  		D. prepared for</a:t>
            </a:r>
          </a:p>
          <a:p>
            <a:pPr>
              <a:lnSpc>
                <a:spcPct val="150000"/>
              </a:lnSpc>
            </a:pPr>
            <a:r>
              <a:rPr lang="en-US" sz="2400" b="1" dirty="0" smtClean="0">
                <a:latin typeface="Times New Roman" panose="02020603050405020304" charset="0"/>
                <a:cs typeface="Times New Roman" panose="02020603050405020304" charset="0"/>
              </a:rPr>
              <a:t>(　　)6. A. with  		B. to  			C. as  			D. from</a:t>
            </a:r>
          </a:p>
          <a:p>
            <a:pPr>
              <a:lnSpc>
                <a:spcPct val="150000"/>
              </a:lnSpc>
            </a:pPr>
            <a:endParaRPr lang="en-US" sz="2400" b="1" dirty="0" smtClean="0">
              <a:latin typeface="Times New Roman" panose="02020603050405020304" charset="0"/>
              <a:cs typeface="Times New Roman" panose="02020603050405020304" charset="0"/>
            </a:endParaRPr>
          </a:p>
          <a:p>
            <a:pPr>
              <a:lnSpc>
                <a:spcPct val="150000"/>
              </a:lnSpc>
            </a:pPr>
            <a:endParaRPr lang="en-US" sz="2400" b="1" dirty="0" smtClean="0">
              <a:latin typeface="Times New Roman" panose="02020603050405020304" charset="0"/>
              <a:cs typeface="Times New Roman" panose="02020603050405020304" charset="0"/>
            </a:endParaRPr>
          </a:p>
          <a:p>
            <a:pPr>
              <a:lnSpc>
                <a:spcPct val="150000"/>
              </a:lnSpc>
            </a:pPr>
            <a:r>
              <a:rPr lang="en-US" sz="2400" b="1" dirty="0" smtClean="0">
                <a:latin typeface="Times New Roman" panose="02020603050405020304" charset="0"/>
                <a:cs typeface="Times New Roman" panose="02020603050405020304" charset="0"/>
              </a:rPr>
              <a:t>(　　)7. A. because  		B. why			C. whether  		D. how</a:t>
            </a:r>
          </a:p>
        </p:txBody>
      </p:sp>
      <p:sp>
        <p:nvSpPr>
          <p:cNvPr id="5" name="文本框 10"/>
          <p:cNvSpPr txBox="1"/>
          <p:nvPr/>
        </p:nvSpPr>
        <p:spPr>
          <a:xfrm>
            <a:off x="1060127" y="1161336"/>
            <a:ext cx="348172"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
        <p:nvSpPr>
          <p:cNvPr id="6" name="文本框 10"/>
          <p:cNvSpPr txBox="1"/>
          <p:nvPr/>
        </p:nvSpPr>
        <p:spPr>
          <a:xfrm>
            <a:off x="1048405" y="1727488"/>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zh-CN" altLang="en-US" sz="2400" dirty="0">
              <a:solidFill>
                <a:srgbClr val="FF0000"/>
              </a:solidFill>
            </a:endParaRPr>
          </a:p>
        </p:txBody>
      </p:sp>
      <p:sp>
        <p:nvSpPr>
          <p:cNvPr id="12" name="文本框 9"/>
          <p:cNvSpPr txBox="1"/>
          <p:nvPr/>
        </p:nvSpPr>
        <p:spPr>
          <a:xfrm>
            <a:off x="710798" y="2368502"/>
            <a:ext cx="10836433" cy="646331"/>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400" dirty="0" smtClean="0">
                <a:solidFill>
                  <a:srgbClr val="0070C0"/>
                </a:solidFill>
                <a:latin typeface="黑体" panose="02010609060101010101" charset="-122"/>
                <a:ea typeface="黑体" panose="02010609060101010101" charset="-122"/>
              </a:rPr>
              <a:t> </a:t>
            </a:r>
            <a:r>
              <a:rPr lang="en-US" altLang="zh-CN" sz="2200" b="1" dirty="0" smtClean="0">
                <a:latin typeface="仿宋" panose="02010609060101010101" charset="-122"/>
                <a:ea typeface="仿宋" panose="02010609060101010101" charset="-122"/>
              </a:rPr>
              <a:t>be different from</a:t>
            </a:r>
            <a:r>
              <a:rPr lang="zh-CN" altLang="en-US" sz="2200" b="1" dirty="0" smtClean="0">
                <a:latin typeface="仿宋" panose="02010609060101010101" charset="-122"/>
                <a:ea typeface="仿宋" panose="02010609060101010101" charset="-122"/>
              </a:rPr>
              <a:t>意为“与</a:t>
            </a:r>
            <a:r>
              <a:rPr lang="en-US" altLang="zh-CN" sz="2200" b="1" dirty="0" smtClean="0">
                <a:latin typeface="仿宋" panose="02010609060101010101" charset="-122"/>
                <a:ea typeface="仿宋" panose="02010609060101010101" charset="-122"/>
              </a:rPr>
              <a:t>……</a:t>
            </a:r>
            <a:r>
              <a:rPr lang="zh-CN" altLang="en-US" sz="2200" b="1" dirty="0" smtClean="0">
                <a:latin typeface="仿宋" panose="02010609060101010101" charset="-122"/>
                <a:ea typeface="仿宋" panose="02010609060101010101" charset="-122"/>
              </a:rPr>
              <a:t>不同”，故选</a:t>
            </a:r>
            <a:r>
              <a:rPr lang="en-US" altLang="zh-CN" sz="2200" b="1" dirty="0" smtClean="0">
                <a:latin typeface="仿宋" panose="02010609060101010101" charset="-122"/>
                <a:ea typeface="仿宋" panose="02010609060101010101" charset="-122"/>
              </a:rPr>
              <a:t>D</a:t>
            </a:r>
            <a:r>
              <a:rPr lang="zh-CN" altLang="en-US" sz="2200" b="1" dirty="0" smtClean="0">
                <a:latin typeface="仿宋" panose="02010609060101010101" charset="-122"/>
                <a:ea typeface="仿宋" panose="02010609060101010101" charset="-122"/>
              </a:rPr>
              <a:t>。</a:t>
            </a:r>
          </a:p>
        </p:txBody>
      </p:sp>
      <p:sp>
        <p:nvSpPr>
          <p:cNvPr id="10" name="文本框 10"/>
          <p:cNvSpPr txBox="1"/>
          <p:nvPr/>
        </p:nvSpPr>
        <p:spPr>
          <a:xfrm>
            <a:off x="1060129" y="3355828"/>
            <a:ext cx="37382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linds(horizont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P spid="6" grpId="0"/>
      <p:bldP spid="12" grpId="0"/>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711718" y="1036560"/>
            <a:ext cx="11175482" cy="3416320"/>
          </a:xfrm>
          <a:prstGeom prst="rect">
            <a:avLst/>
          </a:prstGeom>
          <a:noFill/>
        </p:spPr>
        <p:txBody>
          <a:bodyPr wrap="square" rtlCol="0" anchor="t">
            <a:spAutoFit/>
          </a:bodyPr>
          <a:lstStyle/>
          <a:p>
            <a:pPr>
              <a:lnSpc>
                <a:spcPct val="150000"/>
              </a:lnSpc>
            </a:pPr>
            <a:r>
              <a:rPr lang="en-US" sz="2400" b="1" dirty="0" smtClean="0">
                <a:latin typeface="Times New Roman" panose="02020603050405020304" charset="0"/>
                <a:cs typeface="Times New Roman" panose="02020603050405020304" charset="0"/>
              </a:rPr>
              <a:t>(　　)8. A. taken  		B. caught		C. brought  		D. put</a:t>
            </a:r>
          </a:p>
          <a:p>
            <a:pPr>
              <a:lnSpc>
                <a:spcPct val="150000"/>
              </a:lnSpc>
            </a:pPr>
            <a:endParaRPr lang="en-US" sz="2400" b="1" dirty="0" smtClean="0">
              <a:latin typeface="Times New Roman" panose="02020603050405020304" charset="0"/>
              <a:cs typeface="Times New Roman" panose="02020603050405020304" charset="0"/>
            </a:endParaRPr>
          </a:p>
          <a:p>
            <a:pPr>
              <a:lnSpc>
                <a:spcPct val="150000"/>
              </a:lnSpc>
            </a:pPr>
            <a:endParaRPr lang="en-US" sz="2400" b="1" dirty="0" smtClean="0">
              <a:latin typeface="Times New Roman" panose="02020603050405020304" charset="0"/>
              <a:cs typeface="Times New Roman" panose="02020603050405020304" charset="0"/>
            </a:endParaRPr>
          </a:p>
          <a:p>
            <a:pPr>
              <a:lnSpc>
                <a:spcPct val="150000"/>
              </a:lnSpc>
            </a:pPr>
            <a:endParaRPr lang="en-US" sz="2400" b="1" dirty="0" smtClean="0">
              <a:latin typeface="Times New Roman" panose="02020603050405020304" charset="0"/>
              <a:cs typeface="Times New Roman" panose="02020603050405020304" charset="0"/>
            </a:endParaRPr>
          </a:p>
          <a:p>
            <a:pPr>
              <a:lnSpc>
                <a:spcPct val="150000"/>
              </a:lnSpc>
            </a:pPr>
            <a:endParaRPr lang="en-US" sz="2400" b="1" dirty="0" smtClean="0">
              <a:latin typeface="Times New Roman" panose="02020603050405020304" charset="0"/>
              <a:cs typeface="Times New Roman" panose="02020603050405020304" charset="0"/>
            </a:endParaRPr>
          </a:p>
          <a:p>
            <a:pPr>
              <a:lnSpc>
                <a:spcPct val="150000"/>
              </a:lnSpc>
            </a:pPr>
            <a:r>
              <a:rPr lang="en-US" sz="2400" b="1" dirty="0" smtClean="0">
                <a:latin typeface="Times New Roman" panose="02020603050405020304" charset="0"/>
                <a:cs typeface="Times New Roman" panose="02020603050405020304" charset="0"/>
              </a:rPr>
              <a:t>(　　)9. A. joy  		B. surprised		C. happiness  		D. surprise</a:t>
            </a:r>
          </a:p>
        </p:txBody>
      </p:sp>
      <p:sp>
        <p:nvSpPr>
          <p:cNvPr id="5" name="文本框 10"/>
          <p:cNvSpPr txBox="1"/>
          <p:nvPr/>
        </p:nvSpPr>
        <p:spPr>
          <a:xfrm>
            <a:off x="1060127" y="1161336"/>
            <a:ext cx="348172"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
        <p:nvSpPr>
          <p:cNvPr id="6" name="文本框 10"/>
          <p:cNvSpPr txBox="1"/>
          <p:nvPr/>
        </p:nvSpPr>
        <p:spPr>
          <a:xfrm>
            <a:off x="1048405" y="3939688"/>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zh-CN" altLang="en-US" sz="2400" dirty="0">
              <a:solidFill>
                <a:srgbClr val="FF0000"/>
              </a:solidFill>
            </a:endParaRPr>
          </a:p>
        </p:txBody>
      </p:sp>
      <p:sp>
        <p:nvSpPr>
          <p:cNvPr id="11" name="文本框 9"/>
          <p:cNvSpPr txBox="1"/>
          <p:nvPr/>
        </p:nvSpPr>
        <p:spPr>
          <a:xfrm>
            <a:off x="675628" y="1846594"/>
            <a:ext cx="10836433" cy="1074846"/>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400" dirty="0" smtClean="0">
                <a:solidFill>
                  <a:srgbClr val="0070C0"/>
                </a:solidFill>
                <a:latin typeface="黑体" panose="02010609060101010101" charset="-122"/>
                <a:ea typeface="黑体" panose="02010609060101010101" charset="-122"/>
              </a:rPr>
              <a:t> </a:t>
            </a:r>
            <a:r>
              <a:rPr lang="zh-CN" altLang="en-US" sz="2200" b="1" dirty="0" smtClean="0">
                <a:latin typeface="仿宋" panose="02010609060101010101" charset="-122"/>
                <a:ea typeface="仿宋" panose="02010609060101010101" charset="-122"/>
              </a:rPr>
              <a:t>考查被动语态。</a:t>
            </a:r>
            <a:r>
              <a:rPr lang="en-US" altLang="zh-CN" sz="2200" b="1" dirty="0" smtClean="0">
                <a:latin typeface="仿宋" panose="02010609060101010101" charset="-122"/>
                <a:ea typeface="仿宋" panose="02010609060101010101" charset="-122"/>
              </a:rPr>
              <a:t>take</a:t>
            </a:r>
            <a:r>
              <a:rPr lang="zh-CN" altLang="en-US" sz="2200" b="1" dirty="0" smtClean="0">
                <a:latin typeface="仿宋" panose="02010609060101010101" charset="-122"/>
                <a:ea typeface="仿宋" panose="02010609060101010101" charset="-122"/>
              </a:rPr>
              <a:t>意为“带走”；</a:t>
            </a:r>
            <a:r>
              <a:rPr lang="en-US" altLang="zh-CN" sz="2200" b="1" dirty="0" smtClean="0">
                <a:latin typeface="仿宋" panose="02010609060101010101" charset="-122"/>
                <a:ea typeface="仿宋" panose="02010609060101010101" charset="-122"/>
              </a:rPr>
              <a:t>catch</a:t>
            </a:r>
            <a:r>
              <a:rPr lang="zh-CN" altLang="en-US" sz="2200" b="1" dirty="0" smtClean="0">
                <a:latin typeface="仿宋" panose="02010609060101010101" charset="-122"/>
                <a:ea typeface="仿宋" panose="02010609060101010101" charset="-122"/>
              </a:rPr>
              <a:t>意为“抓住”；</a:t>
            </a:r>
            <a:r>
              <a:rPr lang="en-US" altLang="zh-CN" sz="2200" b="1" dirty="0" smtClean="0">
                <a:latin typeface="仿宋" panose="02010609060101010101" charset="-122"/>
                <a:ea typeface="仿宋" panose="02010609060101010101" charset="-122"/>
              </a:rPr>
              <a:t>bring</a:t>
            </a:r>
            <a:r>
              <a:rPr lang="zh-CN" altLang="en-US" sz="2200" b="1" dirty="0" smtClean="0">
                <a:latin typeface="仿宋" panose="02010609060101010101" charset="-122"/>
                <a:ea typeface="仿宋" panose="02010609060101010101" charset="-122"/>
              </a:rPr>
              <a:t>意为“带来”；</a:t>
            </a:r>
            <a:r>
              <a:rPr lang="en-US" altLang="zh-CN" sz="2200" b="1" dirty="0" smtClean="0">
                <a:latin typeface="仿宋" panose="02010609060101010101" charset="-122"/>
                <a:ea typeface="仿宋" panose="02010609060101010101" charset="-122"/>
              </a:rPr>
              <a:t>put</a:t>
            </a:r>
            <a:r>
              <a:rPr lang="zh-CN" altLang="en-US" sz="2200" b="1" dirty="0" smtClean="0">
                <a:latin typeface="仿宋" panose="02010609060101010101" charset="-122"/>
                <a:ea typeface="仿宋" panose="02010609060101010101" charset="-122"/>
              </a:rPr>
              <a:t>意为“放置”。由句意可知，</a:t>
            </a:r>
            <a:r>
              <a:rPr lang="en-US" altLang="zh-CN" sz="2200" b="1" dirty="0" smtClean="0">
                <a:latin typeface="仿宋" panose="02010609060101010101" charset="-122"/>
                <a:ea typeface="仿宋" panose="02010609060101010101" charset="-122"/>
              </a:rPr>
              <a:t>1969</a:t>
            </a:r>
            <a:r>
              <a:rPr lang="zh-CN" altLang="en-US" sz="2200" b="1" dirty="0" smtClean="0">
                <a:latin typeface="仿宋" panose="02010609060101010101" charset="-122"/>
                <a:ea typeface="仿宋" panose="02010609060101010101" charset="-122"/>
              </a:rPr>
              <a:t>年，月球岩石被带回地球来研究，故选</a:t>
            </a:r>
            <a:r>
              <a:rPr lang="en-US" altLang="zh-CN" sz="2200" b="1" dirty="0" smtClean="0">
                <a:latin typeface="仿宋" panose="02010609060101010101" charset="-122"/>
                <a:ea typeface="仿宋" panose="02010609060101010101" charset="-122"/>
              </a:rPr>
              <a:t>C</a:t>
            </a:r>
            <a:r>
              <a:rPr lang="zh-CN" altLang="en-US" sz="2200" b="1" dirty="0" smtClean="0">
                <a:latin typeface="仿宋" panose="02010609060101010101" charset="-122"/>
                <a:ea typeface="仿宋" panose="02010609060101010101" charset="-122"/>
              </a:rPr>
              <a:t>。</a:t>
            </a:r>
          </a:p>
        </p:txBody>
      </p:sp>
      <p:sp>
        <p:nvSpPr>
          <p:cNvPr id="12" name="文本框 9"/>
          <p:cNvSpPr txBox="1"/>
          <p:nvPr/>
        </p:nvSpPr>
        <p:spPr>
          <a:xfrm>
            <a:off x="710798" y="4624946"/>
            <a:ext cx="10836433" cy="646331"/>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400" dirty="0" smtClean="0">
                <a:solidFill>
                  <a:srgbClr val="0070C0"/>
                </a:solidFill>
                <a:latin typeface="黑体" panose="02010609060101010101" charset="-122"/>
                <a:ea typeface="黑体" panose="02010609060101010101" charset="-122"/>
              </a:rPr>
              <a:t> </a:t>
            </a:r>
            <a:r>
              <a:rPr lang="zh-CN" altLang="en-US" sz="2200" b="1" dirty="0" smtClean="0">
                <a:latin typeface="仿宋" panose="02010609060101010101" charset="-122"/>
                <a:ea typeface="仿宋" panose="02010609060101010101" charset="-122"/>
              </a:rPr>
              <a:t>考查固定搭配。</a:t>
            </a:r>
            <a:r>
              <a:rPr lang="en-US" altLang="zh-CN" sz="2200" b="1" dirty="0" smtClean="0">
                <a:latin typeface="仿宋" panose="02010609060101010101" charset="-122"/>
                <a:ea typeface="仿宋" panose="02010609060101010101" charset="-122"/>
              </a:rPr>
              <a:t>to one's surprise</a:t>
            </a:r>
            <a:r>
              <a:rPr lang="zh-CN" altLang="en-US" sz="2200" b="1" dirty="0" smtClean="0">
                <a:latin typeface="仿宋" panose="02010609060101010101" charset="-122"/>
                <a:ea typeface="仿宋" panose="02010609060101010101" charset="-122"/>
              </a:rPr>
              <a:t>意为“令某人吃惊的是”。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P spid="6" grpId="0"/>
      <p:bldP spid="11"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711718" y="1036560"/>
            <a:ext cx="11145985" cy="3416320"/>
          </a:xfrm>
          <a:prstGeom prst="rect">
            <a:avLst/>
          </a:prstGeom>
          <a:noFill/>
        </p:spPr>
        <p:txBody>
          <a:bodyPr wrap="square" rtlCol="0" anchor="t">
            <a:spAutoFit/>
          </a:bodyPr>
          <a:lstStyle/>
          <a:p>
            <a:pPr>
              <a:lnSpc>
                <a:spcPct val="150000"/>
              </a:lnSpc>
            </a:pPr>
            <a:r>
              <a:rPr lang="en-US" sz="2400" b="1" dirty="0" smtClean="0">
                <a:latin typeface="Times New Roman" panose="02020603050405020304" charset="0"/>
                <a:cs typeface="Times New Roman" panose="02020603050405020304" charset="0"/>
              </a:rPr>
              <a:t>(　　)10. A. besides  		B. except		C. among  		D. including</a:t>
            </a:r>
          </a:p>
          <a:p>
            <a:pPr>
              <a:lnSpc>
                <a:spcPct val="150000"/>
              </a:lnSpc>
            </a:pPr>
            <a:endParaRPr lang="en-US" sz="2400" b="1" dirty="0" smtClean="0">
              <a:latin typeface="Times New Roman" panose="02020603050405020304" charset="0"/>
              <a:cs typeface="Times New Roman" panose="02020603050405020304" charset="0"/>
            </a:endParaRPr>
          </a:p>
          <a:p>
            <a:pPr>
              <a:lnSpc>
                <a:spcPct val="150000"/>
              </a:lnSpc>
            </a:pPr>
            <a:endParaRPr lang="en-US" sz="2400" b="1" dirty="0" smtClean="0">
              <a:latin typeface="Times New Roman" panose="02020603050405020304" charset="0"/>
              <a:cs typeface="Times New Roman" panose="02020603050405020304" charset="0"/>
            </a:endParaRPr>
          </a:p>
          <a:p>
            <a:pPr>
              <a:lnSpc>
                <a:spcPct val="150000"/>
              </a:lnSpc>
            </a:pPr>
            <a:endParaRPr lang="en-US" sz="2400" b="1" dirty="0" smtClean="0">
              <a:latin typeface="Times New Roman" panose="02020603050405020304" charset="0"/>
              <a:cs typeface="Times New Roman" panose="02020603050405020304" charset="0"/>
            </a:endParaRPr>
          </a:p>
          <a:p>
            <a:pPr>
              <a:lnSpc>
                <a:spcPct val="150000"/>
              </a:lnSpc>
            </a:pPr>
            <a:endParaRPr lang="en-US" sz="2400" b="1" dirty="0" smtClean="0">
              <a:latin typeface="Times New Roman" panose="02020603050405020304" charset="0"/>
              <a:cs typeface="Times New Roman" panose="02020603050405020304" charset="0"/>
            </a:endParaRPr>
          </a:p>
          <a:p>
            <a:pPr>
              <a:lnSpc>
                <a:spcPct val="150000"/>
              </a:lnSpc>
            </a:pPr>
            <a:r>
              <a:rPr lang="en-US" sz="2400" b="1" dirty="0" smtClean="0">
                <a:latin typeface="Times New Roman" panose="02020603050405020304" charset="0"/>
                <a:cs typeface="Times New Roman" panose="02020603050405020304" charset="0"/>
              </a:rPr>
              <a:t>(　　)11. A. maybe  		B. make sure		C. be sure  		D. believe</a:t>
            </a:r>
          </a:p>
        </p:txBody>
      </p:sp>
      <p:sp>
        <p:nvSpPr>
          <p:cNvPr id="5" name="文本框 10"/>
          <p:cNvSpPr txBox="1"/>
          <p:nvPr/>
        </p:nvSpPr>
        <p:spPr>
          <a:xfrm>
            <a:off x="1060127" y="1161336"/>
            <a:ext cx="351378"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
        <p:nvSpPr>
          <p:cNvPr id="6" name="文本框 10"/>
          <p:cNvSpPr txBox="1"/>
          <p:nvPr/>
        </p:nvSpPr>
        <p:spPr>
          <a:xfrm>
            <a:off x="1048405" y="3939688"/>
            <a:ext cx="36260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
        <p:nvSpPr>
          <p:cNvPr id="11" name="文本框 9"/>
          <p:cNvSpPr txBox="1"/>
          <p:nvPr/>
        </p:nvSpPr>
        <p:spPr>
          <a:xfrm>
            <a:off x="675628" y="1846594"/>
            <a:ext cx="10836433" cy="1582677"/>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400" dirty="0" smtClean="0">
                <a:solidFill>
                  <a:srgbClr val="0070C0"/>
                </a:solidFill>
                <a:latin typeface="黑体" panose="02010609060101010101" charset="-122"/>
                <a:ea typeface="黑体" panose="02010609060101010101" charset="-122"/>
              </a:rPr>
              <a:t> </a:t>
            </a:r>
            <a:r>
              <a:rPr lang="zh-CN" altLang="en-US" sz="2200" b="1" dirty="0" smtClean="0">
                <a:latin typeface="仿宋" panose="02010609060101010101" charset="-122"/>
                <a:ea typeface="仿宋" panose="02010609060101010101" charset="-122"/>
              </a:rPr>
              <a:t>考查介词辨析。</a:t>
            </a:r>
            <a:r>
              <a:rPr lang="en-US" altLang="zh-CN" sz="2200" b="1" dirty="0" smtClean="0">
                <a:latin typeface="仿宋" panose="02010609060101010101" charset="-122"/>
                <a:ea typeface="仿宋" panose="02010609060101010101" charset="-122"/>
              </a:rPr>
              <a:t>besides</a:t>
            </a:r>
            <a:r>
              <a:rPr lang="zh-CN" altLang="en-US" sz="2200" b="1" dirty="0" smtClean="0">
                <a:latin typeface="仿宋" panose="02010609060101010101" charset="-122"/>
                <a:ea typeface="仿宋" panose="02010609060101010101" charset="-122"/>
              </a:rPr>
              <a:t>意为“除</a:t>
            </a:r>
            <a:r>
              <a:rPr lang="en-US" altLang="zh-CN" sz="2200" b="1" dirty="0" smtClean="0">
                <a:latin typeface="仿宋" panose="02010609060101010101" charset="-122"/>
                <a:ea typeface="仿宋" panose="02010609060101010101" charset="-122"/>
              </a:rPr>
              <a:t>……</a:t>
            </a:r>
            <a:r>
              <a:rPr lang="zh-CN" altLang="en-US" sz="2200" b="1" dirty="0" smtClean="0">
                <a:latin typeface="仿宋" panose="02010609060101010101" charset="-122"/>
                <a:ea typeface="仿宋" panose="02010609060101010101" charset="-122"/>
              </a:rPr>
              <a:t>之外还有”；</a:t>
            </a:r>
            <a:r>
              <a:rPr lang="en-US" altLang="zh-CN" sz="2200" b="1" dirty="0" smtClean="0">
                <a:latin typeface="仿宋" panose="02010609060101010101" charset="-122"/>
                <a:ea typeface="仿宋" panose="02010609060101010101" charset="-122"/>
              </a:rPr>
              <a:t>except</a:t>
            </a:r>
            <a:r>
              <a:rPr lang="zh-CN" altLang="en-US" sz="2200" b="1" dirty="0" smtClean="0">
                <a:latin typeface="仿宋" panose="02010609060101010101" charset="-122"/>
                <a:ea typeface="仿宋" panose="02010609060101010101" charset="-122"/>
              </a:rPr>
              <a:t>意为“除</a:t>
            </a:r>
            <a:r>
              <a:rPr lang="en-US" altLang="zh-CN" sz="2200" b="1" dirty="0" smtClean="0">
                <a:latin typeface="仿宋" panose="02010609060101010101" charset="-122"/>
                <a:ea typeface="仿宋" panose="02010609060101010101" charset="-122"/>
              </a:rPr>
              <a:t>……</a:t>
            </a:r>
            <a:r>
              <a:rPr lang="zh-CN" altLang="en-US" sz="2200" b="1" dirty="0" smtClean="0">
                <a:latin typeface="仿宋" panose="02010609060101010101" charset="-122"/>
                <a:ea typeface="仿宋" panose="02010609060101010101" charset="-122"/>
              </a:rPr>
              <a:t>之外”；</a:t>
            </a:r>
            <a:r>
              <a:rPr lang="en-US" altLang="zh-CN" sz="2200" b="1" dirty="0" smtClean="0">
                <a:latin typeface="仿宋" panose="02010609060101010101" charset="-122"/>
                <a:ea typeface="仿宋" panose="02010609060101010101" charset="-122"/>
              </a:rPr>
              <a:t>among </a:t>
            </a:r>
            <a:r>
              <a:rPr lang="zh-CN" altLang="en-US" sz="2200" b="1" dirty="0" smtClean="0">
                <a:latin typeface="仿宋" panose="02010609060101010101" charset="-122"/>
                <a:ea typeface="仿宋" panose="02010609060101010101" charset="-122"/>
              </a:rPr>
              <a:t>意为“在</a:t>
            </a:r>
            <a:r>
              <a:rPr lang="en-US" altLang="zh-CN" sz="2200" b="1" dirty="0" smtClean="0">
                <a:latin typeface="仿宋" panose="02010609060101010101" charset="-122"/>
                <a:ea typeface="仿宋" panose="02010609060101010101" charset="-122"/>
              </a:rPr>
              <a:t>……</a:t>
            </a:r>
            <a:r>
              <a:rPr lang="zh-CN" altLang="en-US" sz="2200" b="1" dirty="0" smtClean="0">
                <a:latin typeface="仿宋" panose="02010609060101010101" charset="-122"/>
                <a:ea typeface="仿宋" panose="02010609060101010101" charset="-122"/>
              </a:rPr>
              <a:t>中间”；</a:t>
            </a:r>
            <a:r>
              <a:rPr lang="en-US" altLang="zh-CN" sz="2200" b="1" dirty="0" smtClean="0">
                <a:latin typeface="仿宋" panose="02010609060101010101" charset="-122"/>
                <a:ea typeface="仿宋" panose="02010609060101010101" charset="-122"/>
              </a:rPr>
              <a:t>including</a:t>
            </a:r>
            <a:r>
              <a:rPr lang="zh-CN" altLang="en-US" sz="2200" b="1" dirty="0" smtClean="0">
                <a:latin typeface="仿宋" panose="02010609060101010101" charset="-122"/>
                <a:ea typeface="仿宋" panose="02010609060101010101" charset="-122"/>
              </a:rPr>
              <a:t>意为“包括”。由常识可知，月球上面没有水，故选</a:t>
            </a:r>
            <a:r>
              <a:rPr lang="en-US" altLang="zh-CN" sz="2200" b="1" dirty="0" smtClean="0">
                <a:latin typeface="仿宋" panose="02010609060101010101" charset="-122"/>
                <a:ea typeface="仿宋" panose="02010609060101010101" charset="-122"/>
              </a:rPr>
              <a:t>B</a:t>
            </a:r>
            <a:r>
              <a:rPr lang="zh-CN" altLang="en-US" sz="2200" b="1" dirty="0" smtClean="0">
                <a:latin typeface="仿宋" panose="02010609060101010101" charset="-122"/>
                <a:ea typeface="仿宋" panose="02010609060101010101" charset="-122"/>
              </a:rPr>
              <a:t>。</a:t>
            </a:r>
          </a:p>
        </p:txBody>
      </p:sp>
      <p:sp>
        <p:nvSpPr>
          <p:cNvPr id="12" name="文本框 9"/>
          <p:cNvSpPr txBox="1"/>
          <p:nvPr/>
        </p:nvSpPr>
        <p:spPr>
          <a:xfrm>
            <a:off x="710798" y="4624946"/>
            <a:ext cx="10836433" cy="1582677"/>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400" dirty="0" smtClean="0">
                <a:solidFill>
                  <a:srgbClr val="0070C0"/>
                </a:solidFill>
                <a:latin typeface="黑体" panose="02010609060101010101" charset="-122"/>
                <a:ea typeface="黑体" panose="02010609060101010101" charset="-122"/>
              </a:rPr>
              <a:t> </a:t>
            </a:r>
            <a:r>
              <a:rPr lang="en-US" altLang="zh-CN" sz="2200" b="1" dirty="0" smtClean="0">
                <a:latin typeface="仿宋" panose="02010609060101010101" charset="-122"/>
                <a:ea typeface="仿宋" panose="02010609060101010101" charset="-122"/>
              </a:rPr>
              <a:t>maybe</a:t>
            </a:r>
            <a:r>
              <a:rPr lang="zh-CN" altLang="en-US" sz="2200" b="1" dirty="0" smtClean="0">
                <a:latin typeface="仿宋" panose="02010609060101010101" charset="-122"/>
                <a:ea typeface="仿宋" panose="02010609060101010101" charset="-122"/>
              </a:rPr>
              <a:t>意为“或许”；</a:t>
            </a:r>
            <a:r>
              <a:rPr lang="en-US" altLang="zh-CN" sz="2200" b="1" dirty="0" smtClean="0">
                <a:latin typeface="仿宋" panose="02010609060101010101" charset="-122"/>
                <a:ea typeface="仿宋" panose="02010609060101010101" charset="-122"/>
              </a:rPr>
              <a:t>make sure</a:t>
            </a:r>
            <a:r>
              <a:rPr lang="zh-CN" altLang="en-US" sz="2200" b="1" dirty="0" smtClean="0">
                <a:latin typeface="仿宋" panose="02010609060101010101" charset="-122"/>
                <a:ea typeface="仿宋" panose="02010609060101010101" charset="-122"/>
              </a:rPr>
              <a:t>意为“确保”；</a:t>
            </a:r>
            <a:r>
              <a:rPr lang="en-US" altLang="zh-CN" sz="2200" b="1" dirty="0" smtClean="0">
                <a:latin typeface="仿宋" panose="02010609060101010101" charset="-122"/>
                <a:ea typeface="仿宋" panose="02010609060101010101" charset="-122"/>
              </a:rPr>
              <a:t>be sure</a:t>
            </a:r>
            <a:r>
              <a:rPr lang="zh-CN" altLang="en-US" sz="2200" b="1" dirty="0" smtClean="0">
                <a:latin typeface="仿宋" panose="02010609060101010101" charset="-122"/>
                <a:ea typeface="仿宋" panose="02010609060101010101" charset="-122"/>
              </a:rPr>
              <a:t>意为“确信”；</a:t>
            </a:r>
            <a:r>
              <a:rPr lang="en-US" altLang="zh-CN" sz="2200" b="1" dirty="0" smtClean="0">
                <a:latin typeface="仿宋" panose="02010609060101010101" charset="-122"/>
                <a:ea typeface="仿宋" panose="02010609060101010101" charset="-122"/>
              </a:rPr>
              <a:t>believe</a:t>
            </a:r>
            <a:r>
              <a:rPr lang="zh-CN" altLang="en-US" sz="2200" b="1" dirty="0" smtClean="0">
                <a:latin typeface="仿宋" panose="02010609060101010101" charset="-122"/>
                <a:ea typeface="仿宋" panose="02010609060101010101" charset="-122"/>
              </a:rPr>
              <a:t>意为“相信”。由前文文意可推知，科学家们很早就认为“可能”</a:t>
            </a:r>
            <a:r>
              <a:rPr lang="en-US" altLang="zh-CN" sz="2200" b="1" dirty="0" smtClean="0">
                <a:latin typeface="仿宋" panose="02010609060101010101" charset="-122"/>
                <a:ea typeface="仿宋" panose="02010609060101010101" charset="-122"/>
              </a:rPr>
              <a:t>40</a:t>
            </a:r>
            <a:r>
              <a:rPr lang="zh-CN" altLang="en-US" sz="2200" b="1" dirty="0" smtClean="0">
                <a:latin typeface="仿宋" panose="02010609060101010101" charset="-122"/>
                <a:ea typeface="仿宋" panose="02010609060101010101" charset="-122"/>
              </a:rPr>
              <a:t>亿年前，差不多和火星大小的东西撞击了地球。故选</a:t>
            </a:r>
            <a:r>
              <a:rPr lang="en-US" altLang="zh-CN" sz="2200" b="1" dirty="0" smtClean="0">
                <a:latin typeface="仿宋" panose="02010609060101010101" charset="-122"/>
                <a:ea typeface="仿宋" panose="02010609060101010101" charset="-122"/>
              </a:rPr>
              <a:t>A</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P spid="6" grpId="0"/>
      <p:bldP spid="11" grpId="0"/>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711718" y="1036560"/>
            <a:ext cx="10758623" cy="3416320"/>
          </a:xfrm>
          <a:prstGeom prst="rect">
            <a:avLst/>
          </a:prstGeom>
          <a:noFill/>
        </p:spPr>
        <p:txBody>
          <a:bodyPr wrap="square" rtlCol="0" anchor="t">
            <a:spAutoFit/>
          </a:bodyPr>
          <a:lstStyle/>
          <a:p>
            <a:pPr>
              <a:lnSpc>
                <a:spcPct val="150000"/>
              </a:lnSpc>
            </a:pPr>
            <a:r>
              <a:rPr lang="en-US" sz="2400" b="1" dirty="0" smtClean="0">
                <a:latin typeface="Times New Roman" panose="02020603050405020304" charset="0"/>
                <a:cs typeface="Times New Roman" panose="02020603050405020304" charset="0"/>
              </a:rPr>
              <a:t>(　　)12. A. sent  		B. hit		C. influenced  	D. produced</a:t>
            </a:r>
          </a:p>
          <a:p>
            <a:pPr>
              <a:lnSpc>
                <a:spcPct val="150000"/>
              </a:lnSpc>
            </a:pPr>
            <a:endParaRPr lang="en-US" sz="2400" b="1" dirty="0" smtClean="0">
              <a:latin typeface="Times New Roman" panose="02020603050405020304" charset="0"/>
              <a:cs typeface="Times New Roman" panose="02020603050405020304" charset="0"/>
            </a:endParaRPr>
          </a:p>
          <a:p>
            <a:pPr>
              <a:lnSpc>
                <a:spcPct val="150000"/>
              </a:lnSpc>
            </a:pPr>
            <a:endParaRPr lang="en-US" sz="2400" b="1" dirty="0" smtClean="0">
              <a:latin typeface="Times New Roman" panose="02020603050405020304" charset="0"/>
              <a:cs typeface="Times New Roman" panose="02020603050405020304" charset="0"/>
            </a:endParaRPr>
          </a:p>
          <a:p>
            <a:pPr>
              <a:lnSpc>
                <a:spcPct val="150000"/>
              </a:lnSpc>
            </a:pPr>
            <a:endParaRPr lang="en-US" sz="2400" b="1" dirty="0" smtClean="0">
              <a:latin typeface="Times New Roman" panose="02020603050405020304" charset="0"/>
              <a:cs typeface="Times New Roman" panose="02020603050405020304" charset="0"/>
            </a:endParaRPr>
          </a:p>
          <a:p>
            <a:pPr>
              <a:lnSpc>
                <a:spcPct val="150000"/>
              </a:lnSpc>
            </a:pPr>
            <a:endParaRPr lang="en-US" sz="2400" b="1" dirty="0" smtClean="0">
              <a:latin typeface="Times New Roman" panose="02020603050405020304" charset="0"/>
              <a:cs typeface="Times New Roman" panose="02020603050405020304" charset="0"/>
            </a:endParaRPr>
          </a:p>
          <a:p>
            <a:pPr>
              <a:lnSpc>
                <a:spcPct val="150000"/>
              </a:lnSpc>
            </a:pPr>
            <a:r>
              <a:rPr lang="en-US" sz="2400" b="1" dirty="0" smtClean="0">
                <a:latin typeface="Times New Roman" panose="02020603050405020304" charset="0"/>
                <a:cs typeface="Times New Roman" panose="02020603050405020304" charset="0"/>
              </a:rPr>
              <a:t>(　　)13. A. quickly  	B. easily	C. slowly  		D. exactly</a:t>
            </a:r>
          </a:p>
        </p:txBody>
      </p:sp>
      <p:sp>
        <p:nvSpPr>
          <p:cNvPr id="5" name="文本框 10"/>
          <p:cNvSpPr txBox="1"/>
          <p:nvPr/>
        </p:nvSpPr>
        <p:spPr>
          <a:xfrm>
            <a:off x="1060127" y="1161336"/>
            <a:ext cx="37382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
        <p:nvSpPr>
          <p:cNvPr id="6" name="文本框 10"/>
          <p:cNvSpPr txBox="1"/>
          <p:nvPr/>
        </p:nvSpPr>
        <p:spPr>
          <a:xfrm>
            <a:off x="1048405" y="3939688"/>
            <a:ext cx="348172"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
        <p:nvSpPr>
          <p:cNvPr id="11" name="文本框 9"/>
          <p:cNvSpPr txBox="1"/>
          <p:nvPr/>
        </p:nvSpPr>
        <p:spPr>
          <a:xfrm>
            <a:off x="675628" y="1846594"/>
            <a:ext cx="10836433" cy="1582677"/>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400" dirty="0" smtClean="0">
                <a:solidFill>
                  <a:srgbClr val="0070C0"/>
                </a:solidFill>
                <a:latin typeface="黑体" panose="02010609060101010101" charset="-122"/>
                <a:ea typeface="黑体" panose="02010609060101010101" charset="-122"/>
              </a:rPr>
              <a:t> </a:t>
            </a:r>
            <a:r>
              <a:rPr lang="en-US" altLang="zh-CN" sz="2200" b="1" dirty="0" smtClean="0">
                <a:latin typeface="仿宋" panose="02010609060101010101" charset="-122"/>
                <a:ea typeface="仿宋" panose="02010609060101010101" charset="-122"/>
              </a:rPr>
              <a:t>send</a:t>
            </a:r>
            <a:r>
              <a:rPr lang="zh-CN" altLang="en-US" sz="2200" b="1" dirty="0" smtClean="0">
                <a:latin typeface="仿宋" panose="02010609060101010101" charset="-122"/>
                <a:ea typeface="仿宋" panose="02010609060101010101" charset="-122"/>
              </a:rPr>
              <a:t>意为“发送”；</a:t>
            </a:r>
            <a:r>
              <a:rPr lang="en-US" altLang="zh-CN" sz="2200" b="1" dirty="0" smtClean="0">
                <a:latin typeface="仿宋" panose="02010609060101010101" charset="-122"/>
                <a:ea typeface="仿宋" panose="02010609060101010101" charset="-122"/>
              </a:rPr>
              <a:t>hit</a:t>
            </a:r>
            <a:r>
              <a:rPr lang="zh-CN" altLang="en-US" sz="2200" b="1" dirty="0" smtClean="0">
                <a:latin typeface="仿宋" panose="02010609060101010101" charset="-122"/>
                <a:ea typeface="仿宋" panose="02010609060101010101" charset="-122"/>
              </a:rPr>
              <a:t>意为“撞击”；</a:t>
            </a:r>
            <a:r>
              <a:rPr lang="en-US" altLang="zh-CN" sz="2200" b="1" dirty="0" smtClean="0">
                <a:latin typeface="仿宋" panose="02010609060101010101" charset="-122"/>
                <a:ea typeface="仿宋" panose="02010609060101010101" charset="-122"/>
              </a:rPr>
              <a:t>influence</a:t>
            </a:r>
            <a:r>
              <a:rPr lang="zh-CN" altLang="en-US" sz="2200" b="1" dirty="0" smtClean="0">
                <a:latin typeface="仿宋" panose="02010609060101010101" charset="-122"/>
                <a:ea typeface="仿宋" panose="02010609060101010101" charset="-122"/>
              </a:rPr>
              <a:t>意为“影响”；</a:t>
            </a:r>
            <a:r>
              <a:rPr lang="en-US" altLang="zh-CN" sz="2200" b="1" dirty="0" smtClean="0">
                <a:latin typeface="仿宋" panose="02010609060101010101" charset="-122"/>
                <a:ea typeface="仿宋" panose="02010609060101010101" charset="-122"/>
              </a:rPr>
              <a:t>produce</a:t>
            </a:r>
            <a:r>
              <a:rPr lang="zh-CN" altLang="en-US" sz="2200" b="1" dirty="0" smtClean="0">
                <a:latin typeface="仿宋" panose="02010609060101010101" charset="-122"/>
                <a:ea typeface="仿宋" panose="02010609060101010101" charset="-122"/>
              </a:rPr>
              <a:t>意为“生产”。根据上文文意可知，撞击地球后，把数十亿块岩石“送入”太空。故选</a:t>
            </a:r>
            <a:r>
              <a:rPr lang="en-US" altLang="zh-CN" sz="2200" b="1" dirty="0" smtClean="0">
                <a:latin typeface="仿宋" panose="02010609060101010101" charset="-122"/>
                <a:ea typeface="仿宋" panose="02010609060101010101" charset="-122"/>
              </a:rPr>
              <a:t>A</a:t>
            </a:r>
            <a:r>
              <a:rPr lang="zh-CN" altLang="en-US" sz="2200" b="1" dirty="0" smtClean="0">
                <a:latin typeface="仿宋" panose="02010609060101010101" charset="-122"/>
                <a:ea typeface="仿宋" panose="02010609060101010101" charset="-122"/>
              </a:rPr>
              <a:t>。</a:t>
            </a:r>
          </a:p>
        </p:txBody>
      </p:sp>
      <p:sp>
        <p:nvSpPr>
          <p:cNvPr id="12" name="文本框 9"/>
          <p:cNvSpPr txBox="1"/>
          <p:nvPr/>
        </p:nvSpPr>
        <p:spPr>
          <a:xfrm>
            <a:off x="710798" y="4624946"/>
            <a:ext cx="10836433" cy="1582677"/>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400" dirty="0" smtClean="0">
                <a:solidFill>
                  <a:srgbClr val="0070C0"/>
                </a:solidFill>
                <a:latin typeface="黑体" panose="02010609060101010101" charset="-122"/>
                <a:ea typeface="黑体" panose="02010609060101010101" charset="-122"/>
              </a:rPr>
              <a:t> </a:t>
            </a:r>
            <a:r>
              <a:rPr lang="zh-CN" altLang="en-US" sz="2200" b="1" dirty="0" smtClean="0">
                <a:latin typeface="仿宋" panose="02010609060101010101" charset="-122"/>
                <a:ea typeface="仿宋" panose="02010609060101010101" charset="-122"/>
              </a:rPr>
              <a:t>考查副词词义辨析。</a:t>
            </a:r>
            <a:r>
              <a:rPr lang="en-US" altLang="zh-CN" sz="2200" b="1" dirty="0" smtClean="0">
                <a:latin typeface="仿宋" panose="02010609060101010101" charset="-122"/>
                <a:ea typeface="仿宋" panose="02010609060101010101" charset="-122"/>
              </a:rPr>
              <a:t>quickly</a:t>
            </a:r>
            <a:r>
              <a:rPr lang="zh-CN" altLang="en-US" sz="2200" b="1" dirty="0" smtClean="0">
                <a:latin typeface="仿宋" panose="02010609060101010101" charset="-122"/>
                <a:ea typeface="仿宋" panose="02010609060101010101" charset="-122"/>
              </a:rPr>
              <a:t>意为“迅速地”；</a:t>
            </a:r>
            <a:r>
              <a:rPr lang="en-US" altLang="zh-CN" sz="2200" b="1" dirty="0" smtClean="0">
                <a:latin typeface="仿宋" panose="02010609060101010101" charset="-122"/>
                <a:ea typeface="仿宋" panose="02010609060101010101" charset="-122"/>
              </a:rPr>
              <a:t>easily</a:t>
            </a:r>
            <a:r>
              <a:rPr lang="zh-CN" altLang="en-US" sz="2200" b="1" dirty="0" smtClean="0">
                <a:latin typeface="仿宋" panose="02010609060101010101" charset="-122"/>
                <a:ea typeface="仿宋" panose="02010609060101010101" charset="-122"/>
              </a:rPr>
              <a:t>意为“容易地”；</a:t>
            </a:r>
            <a:r>
              <a:rPr lang="en-US" altLang="zh-CN" sz="2200" b="1" dirty="0" smtClean="0">
                <a:latin typeface="仿宋" panose="02010609060101010101" charset="-122"/>
                <a:ea typeface="仿宋" panose="02010609060101010101" charset="-122"/>
              </a:rPr>
              <a:t>slowly</a:t>
            </a:r>
            <a:r>
              <a:rPr lang="zh-CN" altLang="en-US" sz="2200" b="1" dirty="0" smtClean="0">
                <a:latin typeface="仿宋" panose="02010609060101010101" charset="-122"/>
                <a:ea typeface="仿宋" panose="02010609060101010101" charset="-122"/>
              </a:rPr>
              <a:t>意为“慢慢地”；</a:t>
            </a:r>
            <a:r>
              <a:rPr lang="en-US" altLang="zh-CN" sz="2200" b="1" dirty="0" smtClean="0">
                <a:latin typeface="仿宋" panose="02010609060101010101" charset="-122"/>
                <a:ea typeface="仿宋" panose="02010609060101010101" charset="-122"/>
              </a:rPr>
              <a:t>exactly</a:t>
            </a:r>
            <a:r>
              <a:rPr lang="zh-CN" altLang="en-US" sz="2200" b="1" dirty="0" smtClean="0">
                <a:latin typeface="仿宋" panose="02010609060101010101" charset="-122"/>
                <a:ea typeface="仿宋" panose="02010609060101010101" charset="-122"/>
              </a:rPr>
              <a:t>意为“确切地”。由句意可知，这些岩石在太空中慢慢地结合在一起形成月球。故选</a:t>
            </a:r>
            <a:r>
              <a:rPr lang="en-US" altLang="zh-CN" sz="2200" b="1" dirty="0" smtClean="0">
                <a:latin typeface="仿宋" panose="02010609060101010101" charset="-122"/>
                <a:ea typeface="仿宋" panose="02010609060101010101" charset="-122"/>
              </a:rPr>
              <a:t>C</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P spid="6" grpId="0"/>
      <p:bldP spid="11" grpId="0"/>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711718" y="1036560"/>
            <a:ext cx="10758623" cy="2308324"/>
          </a:xfrm>
          <a:prstGeom prst="rect">
            <a:avLst/>
          </a:prstGeom>
          <a:noFill/>
        </p:spPr>
        <p:txBody>
          <a:bodyPr wrap="square" rtlCol="0" anchor="t">
            <a:spAutoFit/>
          </a:bodyPr>
          <a:lstStyle/>
          <a:p>
            <a:pPr>
              <a:lnSpc>
                <a:spcPct val="150000"/>
              </a:lnSpc>
            </a:pPr>
            <a:r>
              <a:rPr lang="en-US" sz="2400" b="1" dirty="0" smtClean="0">
                <a:latin typeface="Times New Roman" panose="02020603050405020304" charset="0"/>
                <a:cs typeface="Times New Roman" panose="02020603050405020304" charset="0"/>
              </a:rPr>
              <a:t>(　　)14. A. even though  		B. as soon as		</a:t>
            </a:r>
          </a:p>
          <a:p>
            <a:pPr>
              <a:lnSpc>
                <a:spcPct val="150000"/>
              </a:lnSpc>
            </a:pPr>
            <a:r>
              <a:rPr lang="en-US" sz="2400" b="1" dirty="0" smtClean="0">
                <a:latin typeface="Times New Roman" panose="02020603050405020304" charset="0"/>
                <a:cs typeface="Times New Roman" panose="02020603050405020304" charset="0"/>
              </a:rPr>
              <a:t>	C. only if  			D. because of</a:t>
            </a:r>
          </a:p>
          <a:p>
            <a:pPr>
              <a:lnSpc>
                <a:spcPct val="150000"/>
              </a:lnSpc>
            </a:pPr>
            <a:r>
              <a:rPr lang="en-US" sz="2400" b="1" dirty="0" smtClean="0">
                <a:latin typeface="Times New Roman" panose="02020603050405020304" charset="0"/>
                <a:cs typeface="Times New Roman" panose="02020603050405020304" charset="0"/>
              </a:rPr>
              <a:t>(　　)15. A. interesting  		B. interested		</a:t>
            </a:r>
          </a:p>
          <a:p>
            <a:pPr>
              <a:lnSpc>
                <a:spcPct val="150000"/>
              </a:lnSpc>
            </a:pPr>
            <a:r>
              <a:rPr lang="en-US" sz="2400" b="1" dirty="0" smtClean="0">
                <a:latin typeface="Times New Roman" panose="02020603050405020304" charset="0"/>
                <a:cs typeface="Times New Roman" panose="02020603050405020304" charset="0"/>
              </a:rPr>
              <a:t>	C. proud  			D. bored</a:t>
            </a:r>
          </a:p>
        </p:txBody>
      </p:sp>
      <p:sp>
        <p:nvSpPr>
          <p:cNvPr id="5" name="文本框 10"/>
          <p:cNvSpPr txBox="1"/>
          <p:nvPr/>
        </p:nvSpPr>
        <p:spPr>
          <a:xfrm>
            <a:off x="1060127" y="1161336"/>
            <a:ext cx="37382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
        <p:nvSpPr>
          <p:cNvPr id="6" name="文本框 10"/>
          <p:cNvSpPr txBox="1"/>
          <p:nvPr/>
        </p:nvSpPr>
        <p:spPr>
          <a:xfrm>
            <a:off x="1048405" y="2273164"/>
            <a:ext cx="362600"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
        <p:nvSpPr>
          <p:cNvPr id="12" name="文本框 9"/>
          <p:cNvSpPr txBox="1"/>
          <p:nvPr/>
        </p:nvSpPr>
        <p:spPr>
          <a:xfrm>
            <a:off x="710798" y="3445106"/>
            <a:ext cx="10836433" cy="646331"/>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400" dirty="0" smtClean="0">
                <a:solidFill>
                  <a:srgbClr val="0070C0"/>
                </a:solidFill>
                <a:latin typeface="黑体" panose="02010609060101010101" charset="-122"/>
                <a:ea typeface="黑体" panose="02010609060101010101" charset="-122"/>
              </a:rPr>
              <a:t> </a:t>
            </a:r>
            <a:r>
              <a:rPr lang="en-US" altLang="zh-CN" sz="2200" b="1" dirty="0" smtClean="0">
                <a:latin typeface="仿宋" panose="02010609060101010101" charset="-122"/>
                <a:ea typeface="仿宋" panose="02010609060101010101" charset="-122"/>
              </a:rPr>
              <a:t>be interested in</a:t>
            </a:r>
            <a:r>
              <a:rPr lang="zh-CN" altLang="en-US" sz="2200" b="1" dirty="0" smtClean="0">
                <a:latin typeface="仿宋" panose="02010609060101010101" charset="-122"/>
                <a:ea typeface="仿宋" panose="02010609060101010101" charset="-122"/>
              </a:rPr>
              <a:t>为固定搭配，意为“对</a:t>
            </a:r>
            <a:r>
              <a:rPr lang="en-US" altLang="zh-CN" sz="2200" b="1" dirty="0" smtClean="0">
                <a:latin typeface="仿宋" panose="02010609060101010101" charset="-122"/>
                <a:ea typeface="仿宋" panose="02010609060101010101" charset="-122"/>
              </a:rPr>
              <a:t>……</a:t>
            </a:r>
            <a:r>
              <a:rPr lang="zh-CN" altLang="en-US" sz="2200" b="1" dirty="0" smtClean="0">
                <a:latin typeface="仿宋" panose="02010609060101010101" charset="-122"/>
                <a:ea typeface="仿宋" panose="02010609060101010101" charset="-122"/>
              </a:rPr>
              <a:t>感兴趣”，故选</a:t>
            </a:r>
            <a:r>
              <a:rPr lang="en-US" altLang="zh-CN" sz="2200" b="1" dirty="0" smtClean="0">
                <a:latin typeface="仿宋" panose="02010609060101010101" charset="-122"/>
                <a:ea typeface="仿宋" panose="02010609060101010101" charset="-122"/>
              </a:rPr>
              <a:t>B</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linds(horizont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P spid="6"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图标-03"/>
          <p:cNvPicPr>
            <a:picLocks noChangeAspect="1"/>
          </p:cNvPicPr>
          <p:nvPr/>
        </p:nvPicPr>
        <p:blipFill>
          <a:blip r:embed="rId2" cstate="email"/>
          <a:stretch>
            <a:fillRect/>
          </a:stretch>
        </p:blipFill>
        <p:spPr>
          <a:xfrm>
            <a:off x="-17145" y="1026795"/>
            <a:ext cx="4001135" cy="676910"/>
          </a:xfrm>
          <a:prstGeom prst="rect">
            <a:avLst/>
          </a:prstGeom>
        </p:spPr>
      </p:pic>
      <p:sp>
        <p:nvSpPr>
          <p:cNvPr id="4" name="文本框 3"/>
          <p:cNvSpPr txBox="1"/>
          <p:nvPr/>
        </p:nvSpPr>
        <p:spPr>
          <a:xfrm>
            <a:off x="272562" y="1104265"/>
            <a:ext cx="2644628" cy="523220"/>
          </a:xfrm>
          <a:prstGeom prst="rect">
            <a:avLst/>
          </a:prstGeom>
          <a:noFill/>
        </p:spPr>
        <p:txBody>
          <a:bodyPr wrap="square" rtlCol="0">
            <a:spAutoFit/>
          </a:bodyPr>
          <a:lstStyle/>
          <a:p>
            <a:pPr algn="l"/>
            <a:r>
              <a:rPr lang="en-US" altLang="zh-CN"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A </a:t>
            </a:r>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教材</a:t>
            </a:r>
            <a:r>
              <a:rPr lang="zh-CN" altLang="en-US"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要点回归</a:t>
            </a:r>
          </a:p>
        </p:txBody>
      </p:sp>
      <p:sp>
        <p:nvSpPr>
          <p:cNvPr id="8" name="文本框 7"/>
          <p:cNvSpPr txBox="1"/>
          <p:nvPr/>
        </p:nvSpPr>
        <p:spPr>
          <a:xfrm>
            <a:off x="123824" y="2206625"/>
            <a:ext cx="11763375" cy="2862322"/>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ea typeface="宋体" panose="02010600030101010101" pitchFamily="2" charset="-122"/>
              </a:rPr>
              <a:t>1. I expect you can tell me your  _____________(</a:t>
            </a:r>
            <a:r>
              <a:rPr lang="zh-CN" altLang="en-US" sz="2400" b="1" dirty="0" smtClean="0">
                <a:latin typeface="Times New Roman" panose="02020603050405020304" charset="0"/>
                <a:ea typeface="宋体" panose="02010600030101010101" pitchFamily="2" charset="-122"/>
              </a:rPr>
              <a:t>位置</a:t>
            </a:r>
            <a:r>
              <a:rPr lang="en-US" altLang="zh-CN" sz="2400" b="1" dirty="0" smtClean="0">
                <a:latin typeface="Times New Roman" panose="02020603050405020304" charset="0"/>
                <a:ea typeface="宋体" panose="02010600030101010101" pitchFamily="2" charset="-122"/>
              </a:rPr>
              <a:t>) now.  I want to look for you. </a:t>
            </a:r>
          </a:p>
          <a:p>
            <a:pPr>
              <a:lnSpc>
                <a:spcPct val="150000"/>
              </a:lnSpc>
            </a:pPr>
            <a:r>
              <a:rPr lang="en-US" altLang="zh-CN" sz="2400" b="1" dirty="0" smtClean="0">
                <a:latin typeface="Times New Roman" panose="02020603050405020304" charset="0"/>
                <a:ea typeface="宋体" panose="02010600030101010101" pitchFamily="2" charset="-122"/>
              </a:rPr>
              <a:t>2. She likes to _____________(</a:t>
            </a:r>
            <a:r>
              <a:rPr lang="zh-CN" altLang="en-US" sz="2400" b="1" dirty="0" smtClean="0">
                <a:latin typeface="Times New Roman" panose="02020603050405020304" charset="0"/>
                <a:ea typeface="宋体" panose="02010600030101010101" pitchFamily="2" charset="-122"/>
              </a:rPr>
              <a:t>表达</a:t>
            </a:r>
            <a:r>
              <a:rPr lang="en-US" altLang="zh-CN" sz="2400" b="1" dirty="0" smtClean="0">
                <a:latin typeface="Times New Roman" panose="02020603050405020304" charset="0"/>
                <a:ea typeface="宋体" panose="02010600030101010101" pitchFamily="2" charset="-122"/>
              </a:rPr>
              <a:t>) her feelings in her mother language. </a:t>
            </a:r>
          </a:p>
          <a:p>
            <a:pPr>
              <a:lnSpc>
                <a:spcPct val="150000"/>
              </a:lnSpc>
            </a:pPr>
            <a:r>
              <a:rPr lang="en-US" altLang="zh-CN" sz="2400" b="1" dirty="0" smtClean="0">
                <a:latin typeface="Times New Roman" panose="02020603050405020304" charset="0"/>
                <a:ea typeface="宋体" panose="02010600030101010101" pitchFamily="2" charset="-122"/>
              </a:rPr>
              <a:t>3. You must  ________(</a:t>
            </a:r>
            <a:r>
              <a:rPr lang="zh-CN" altLang="en-US" sz="2400" b="1" dirty="0" smtClean="0">
                <a:latin typeface="Times New Roman" panose="02020603050405020304" charset="0"/>
                <a:ea typeface="宋体" panose="02010600030101010101" pitchFamily="2" charset="-122"/>
              </a:rPr>
              <a:t>圈出</a:t>
            </a:r>
            <a:r>
              <a:rPr lang="en-US" altLang="zh-CN" sz="2400" b="1" dirty="0" smtClean="0">
                <a:latin typeface="Times New Roman" panose="02020603050405020304" charset="0"/>
                <a:ea typeface="宋体" panose="02010600030101010101" pitchFamily="2" charset="-122"/>
              </a:rPr>
              <a:t>) all the important words in this passage at once. </a:t>
            </a:r>
          </a:p>
          <a:p>
            <a:pPr>
              <a:lnSpc>
                <a:spcPct val="150000"/>
              </a:lnSpc>
            </a:pPr>
            <a:r>
              <a:rPr lang="en-US" altLang="zh-CN" sz="2400" b="1" dirty="0" smtClean="0">
                <a:latin typeface="Times New Roman" panose="02020603050405020304" charset="0"/>
                <a:ea typeface="宋体" panose="02010600030101010101" pitchFamily="2" charset="-122"/>
              </a:rPr>
              <a:t>4. They all take pride in their _____________(</a:t>
            </a:r>
            <a:r>
              <a:rPr lang="zh-CN" altLang="en-US" sz="2400" b="1" dirty="0" smtClean="0">
                <a:latin typeface="Times New Roman" panose="02020603050405020304" charset="0"/>
                <a:ea typeface="宋体" panose="02010600030101010101" pitchFamily="2" charset="-122"/>
              </a:rPr>
              <a:t>胜利</a:t>
            </a:r>
            <a:r>
              <a:rPr lang="en-US" altLang="zh-CN" sz="2400" b="1" dirty="0" smtClean="0">
                <a:latin typeface="Times New Roman" panose="02020603050405020304" charset="0"/>
                <a:ea typeface="宋体" panose="02010600030101010101" pitchFamily="2" charset="-122"/>
              </a:rPr>
              <a:t>). </a:t>
            </a:r>
          </a:p>
          <a:p>
            <a:pPr>
              <a:lnSpc>
                <a:spcPct val="150000"/>
              </a:lnSpc>
            </a:pPr>
            <a:r>
              <a:rPr lang="en-US" altLang="zh-CN" sz="2400" b="1" dirty="0" smtClean="0">
                <a:latin typeface="Times New Roman" panose="02020603050405020304" charset="0"/>
                <a:ea typeface="宋体" panose="02010600030101010101" pitchFamily="2" charset="-122"/>
              </a:rPr>
              <a:t>5. I'm very glad to _____________ (</a:t>
            </a:r>
            <a:r>
              <a:rPr lang="zh-CN" altLang="en-US" sz="2400" b="1" dirty="0" smtClean="0">
                <a:latin typeface="Times New Roman" panose="02020603050405020304" charset="0"/>
                <a:ea typeface="宋体" panose="02010600030101010101" pitchFamily="2" charset="-122"/>
              </a:rPr>
              <a:t>收到</a:t>
            </a:r>
            <a:r>
              <a:rPr lang="en-US" altLang="zh-CN" sz="2400" b="1" dirty="0" smtClean="0">
                <a:latin typeface="Times New Roman" panose="02020603050405020304" charset="0"/>
                <a:ea typeface="宋体" panose="02010600030101010101" pitchFamily="2" charset="-122"/>
              </a:rPr>
              <a:t>) my students' flowers. </a:t>
            </a:r>
          </a:p>
        </p:txBody>
      </p:sp>
      <p:sp>
        <p:nvSpPr>
          <p:cNvPr id="9" name="矩形 8"/>
          <p:cNvSpPr/>
          <p:nvPr/>
        </p:nvSpPr>
        <p:spPr>
          <a:xfrm>
            <a:off x="4946584" y="2320711"/>
            <a:ext cx="1545435" cy="461665"/>
          </a:xfrm>
          <a:prstGeom prst="rect">
            <a:avLst/>
          </a:prstGeom>
          <a:noFill/>
          <a:ln w="9525">
            <a:noFill/>
          </a:ln>
        </p:spPr>
        <p:txBody>
          <a:bodyPr wrap="square" anchor="ctr">
            <a:spAutoFit/>
          </a:bodyPr>
          <a:lstStyle/>
          <a:p>
            <a:r>
              <a:rPr lang="en-US" altLang="zh-CN" sz="2400" dirty="0" smtClean="0">
                <a:solidFill>
                  <a:srgbClr val="C00000"/>
                </a:solidFill>
                <a:sym typeface="+mn-ea"/>
              </a:rPr>
              <a:t>position</a:t>
            </a:r>
            <a:r>
              <a:rPr lang="zh-CN" altLang="en-US" sz="2400" dirty="0" smtClean="0">
                <a:solidFill>
                  <a:srgbClr val="C00000"/>
                </a:solidFill>
                <a:sym typeface="+mn-ea"/>
              </a:rPr>
              <a:t>　</a:t>
            </a:r>
            <a:endParaRPr lang="zh-CN" altLang="en-US" sz="2400" dirty="0">
              <a:solidFill>
                <a:srgbClr val="C00000"/>
              </a:solidFill>
              <a:latin typeface="+mn-ea"/>
              <a:sym typeface="+mn-ea"/>
            </a:endParaRPr>
          </a:p>
        </p:txBody>
      </p:sp>
      <p:sp>
        <p:nvSpPr>
          <p:cNvPr id="10" name="矩形 9"/>
          <p:cNvSpPr/>
          <p:nvPr/>
        </p:nvSpPr>
        <p:spPr>
          <a:xfrm>
            <a:off x="2560620" y="2869659"/>
            <a:ext cx="1434303" cy="461665"/>
          </a:xfrm>
          <a:prstGeom prst="rect">
            <a:avLst/>
          </a:prstGeom>
          <a:noFill/>
          <a:ln w="9525">
            <a:noFill/>
          </a:ln>
        </p:spPr>
        <p:txBody>
          <a:bodyPr wrap="none" anchor="ctr">
            <a:spAutoFit/>
          </a:bodyPr>
          <a:lstStyle/>
          <a:p>
            <a:r>
              <a:rPr lang="en-US" altLang="zh-CN" sz="2400" dirty="0" smtClean="0">
                <a:solidFill>
                  <a:srgbClr val="C00000"/>
                </a:solidFill>
                <a:sym typeface="+mn-ea"/>
              </a:rPr>
              <a:t>express</a:t>
            </a:r>
            <a:r>
              <a:rPr lang="zh-CN" altLang="en-US" sz="2400" dirty="0" smtClean="0">
                <a:solidFill>
                  <a:srgbClr val="C00000"/>
                </a:solidFill>
                <a:sym typeface="+mn-ea"/>
              </a:rPr>
              <a:t>　</a:t>
            </a:r>
            <a:endParaRPr lang="zh-CN" altLang="en-US" sz="2400" b="1" dirty="0">
              <a:solidFill>
                <a:srgbClr val="C00000"/>
              </a:solidFill>
              <a:latin typeface="+mn-ea"/>
              <a:sym typeface="+mn-ea"/>
            </a:endParaRPr>
          </a:p>
        </p:txBody>
      </p:sp>
      <p:sp>
        <p:nvSpPr>
          <p:cNvPr id="11" name="矩形 10"/>
          <p:cNvSpPr/>
          <p:nvPr/>
        </p:nvSpPr>
        <p:spPr>
          <a:xfrm>
            <a:off x="2149743" y="3420775"/>
            <a:ext cx="1218923" cy="461665"/>
          </a:xfrm>
          <a:prstGeom prst="rect">
            <a:avLst/>
          </a:prstGeom>
          <a:noFill/>
          <a:ln w="9525">
            <a:noFill/>
          </a:ln>
        </p:spPr>
        <p:txBody>
          <a:bodyPr wrap="none" anchor="ctr">
            <a:spAutoFit/>
          </a:bodyPr>
          <a:lstStyle/>
          <a:p>
            <a:r>
              <a:rPr lang="en-US" altLang="zh-CN" sz="2400" dirty="0" smtClean="0">
                <a:solidFill>
                  <a:srgbClr val="C00000"/>
                </a:solidFill>
                <a:sym typeface="+mn-ea"/>
              </a:rPr>
              <a:t>circle </a:t>
            </a:r>
            <a:r>
              <a:rPr lang="zh-CN" altLang="en-US" sz="2400" dirty="0" smtClean="0">
                <a:solidFill>
                  <a:srgbClr val="C00000"/>
                </a:solidFill>
                <a:sym typeface="+mn-ea"/>
              </a:rPr>
              <a:t>　</a:t>
            </a:r>
            <a:endParaRPr lang="zh-CN" altLang="en-US" sz="2400" dirty="0">
              <a:solidFill>
                <a:srgbClr val="C00000"/>
              </a:solidFill>
              <a:sym typeface="+mn-ea"/>
            </a:endParaRPr>
          </a:p>
        </p:txBody>
      </p:sp>
      <p:sp>
        <p:nvSpPr>
          <p:cNvPr id="12" name="矩形 11"/>
          <p:cNvSpPr/>
          <p:nvPr/>
        </p:nvSpPr>
        <p:spPr>
          <a:xfrm>
            <a:off x="4663753" y="3969047"/>
            <a:ext cx="1126505" cy="461665"/>
          </a:xfrm>
          <a:prstGeom prst="rect">
            <a:avLst/>
          </a:prstGeom>
          <a:noFill/>
          <a:ln w="9525">
            <a:noFill/>
          </a:ln>
        </p:spPr>
        <p:txBody>
          <a:bodyPr wrap="square" anchor="ctr">
            <a:spAutoFit/>
          </a:bodyPr>
          <a:lstStyle/>
          <a:p>
            <a:r>
              <a:rPr lang="en-US" altLang="zh-CN" sz="2400" dirty="0" smtClean="0">
                <a:solidFill>
                  <a:srgbClr val="C00000"/>
                </a:solidFill>
                <a:sym typeface="+mn-ea"/>
              </a:rPr>
              <a:t>victory</a:t>
            </a:r>
            <a:r>
              <a:rPr lang="zh-CN" altLang="en-US" sz="2400" dirty="0" smtClean="0">
                <a:solidFill>
                  <a:srgbClr val="C00000"/>
                </a:solidFill>
                <a:sym typeface="+mn-ea"/>
              </a:rPr>
              <a:t>　　　</a:t>
            </a:r>
            <a:endParaRPr lang="zh-CN" altLang="en-US" sz="2400" b="1" dirty="0">
              <a:solidFill>
                <a:srgbClr val="C00000"/>
              </a:solidFill>
              <a:latin typeface="+mn-ea"/>
              <a:sym typeface="+mn-ea"/>
            </a:endParaRPr>
          </a:p>
        </p:txBody>
      </p:sp>
      <p:sp>
        <p:nvSpPr>
          <p:cNvPr id="13" name="矩形 12"/>
          <p:cNvSpPr/>
          <p:nvPr/>
        </p:nvSpPr>
        <p:spPr>
          <a:xfrm>
            <a:off x="3182644" y="4521809"/>
            <a:ext cx="1394292" cy="461665"/>
          </a:xfrm>
          <a:prstGeom prst="rect">
            <a:avLst/>
          </a:prstGeom>
          <a:noFill/>
          <a:ln w="9525">
            <a:noFill/>
          </a:ln>
        </p:spPr>
        <p:txBody>
          <a:bodyPr wrap="none" anchor="ctr">
            <a:spAutoFit/>
          </a:bodyPr>
          <a:lstStyle/>
          <a:p>
            <a:r>
              <a:rPr lang="en-US" altLang="zh-CN" sz="2400" dirty="0" smtClean="0">
                <a:solidFill>
                  <a:srgbClr val="C00000"/>
                </a:solidFill>
                <a:sym typeface="+mn-ea"/>
              </a:rPr>
              <a:t>receive</a:t>
            </a:r>
            <a:r>
              <a:rPr lang="zh-CN" altLang="en-US" sz="2400" dirty="0" smtClean="0">
                <a:solidFill>
                  <a:srgbClr val="C00000"/>
                </a:solidFill>
                <a:sym typeface="+mn-ea"/>
              </a:rPr>
              <a:t>　</a:t>
            </a:r>
            <a:endParaRPr lang="zh-CN" altLang="en-US" sz="2400" b="1" dirty="0">
              <a:solidFill>
                <a:srgbClr val="C00000"/>
              </a:solidFill>
              <a:latin typeface="+mn-ea"/>
              <a:sym typeface="+mn-ea"/>
            </a:endParaRPr>
          </a:p>
        </p:txBody>
      </p:sp>
      <p:pic>
        <p:nvPicPr>
          <p:cNvPr id="3" name="Picture 4"/>
          <p:cNvPicPr>
            <a:picLocks noChangeAspect="1"/>
          </p:cNvPicPr>
          <p:nvPr/>
        </p:nvPicPr>
        <p:blipFill>
          <a:blip r:embed="rId3" cstate="email"/>
          <a:stretch>
            <a:fillRect/>
          </a:stretch>
        </p:blipFill>
        <p:spPr>
          <a:xfrm>
            <a:off x="412115" y="1746885"/>
            <a:ext cx="84455" cy="414020"/>
          </a:xfrm>
          <a:prstGeom prst="rect">
            <a:avLst/>
          </a:prstGeom>
          <a:noFill/>
          <a:ln w="9525">
            <a:noFill/>
          </a:ln>
        </p:spPr>
      </p:pic>
      <p:sp>
        <p:nvSpPr>
          <p:cNvPr id="5" name="Rectangle 10"/>
          <p:cNvSpPr/>
          <p:nvPr/>
        </p:nvSpPr>
        <p:spPr>
          <a:xfrm>
            <a:off x="502285" y="1746885"/>
            <a:ext cx="4826962" cy="46166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l">
              <a:spcBef>
                <a:spcPct val="0"/>
              </a:spcBef>
              <a:buNone/>
            </a:pPr>
            <a:r>
              <a:rPr lang="zh-CN" altLang="en-US" sz="2400" b="1" dirty="0">
                <a:solidFill>
                  <a:srgbClr val="00A6AD"/>
                </a:solidFill>
                <a:latin typeface="+mn-ea"/>
                <a:sym typeface="+mn-ea"/>
              </a:rPr>
              <a:t>Ⅰ</a:t>
            </a:r>
            <a:r>
              <a:rPr lang="zh-CN" altLang="en-US" sz="2400" b="1" dirty="0" smtClean="0">
                <a:solidFill>
                  <a:srgbClr val="00A6AD"/>
                </a:solidFill>
                <a:latin typeface="+mn-ea"/>
                <a:sym typeface="+mn-ea"/>
              </a:rPr>
              <a:t>. 根据</a:t>
            </a:r>
            <a:r>
              <a:rPr lang="zh-CN" altLang="en-US" sz="2400" b="1" dirty="0">
                <a:solidFill>
                  <a:srgbClr val="00A6AD"/>
                </a:solidFill>
                <a:latin typeface="+mn-ea"/>
                <a:sym typeface="+mn-ea"/>
              </a:rPr>
              <a:t>句意及汉语提示完成句子</a:t>
            </a:r>
            <a:endParaRPr lang="zh-CN" altLang="en-US" sz="2400" b="1" dirty="0">
              <a:solidFill>
                <a:srgbClr val="00A6AD"/>
              </a:solidFill>
              <a:latin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dissolv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dissolv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dissolve">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dissolve">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dissolve">
                                      <p:cBhvr>
                                        <p:cTn id="3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9"/>
          <p:cNvSpPr/>
          <p:nvPr/>
        </p:nvSpPr>
        <p:spPr>
          <a:xfrm>
            <a:off x="650513" y="922356"/>
            <a:ext cx="2039341"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nSpc>
                <a:spcPct val="150000"/>
              </a:lnSpc>
              <a:spcBef>
                <a:spcPct val="0"/>
              </a:spcBef>
              <a:buNone/>
            </a:pPr>
            <a:r>
              <a:rPr lang="en-US" altLang="zh-CN" sz="2400" b="1" dirty="0" smtClean="0">
                <a:solidFill>
                  <a:srgbClr val="F1AF00"/>
                </a:solidFill>
                <a:latin typeface="Times New Roman" panose="02020603050405020304" charset="0"/>
                <a:sym typeface="+mn-ea"/>
              </a:rPr>
              <a:t>Ⅵ.   </a:t>
            </a:r>
            <a:r>
              <a:rPr lang="zh-CN" altLang="en-US" sz="2400" b="1" dirty="0" smtClean="0">
                <a:solidFill>
                  <a:srgbClr val="F1AF00"/>
                </a:solidFill>
                <a:latin typeface="Times New Roman" panose="02020603050405020304" charset="0"/>
                <a:sym typeface="+mn-ea"/>
              </a:rPr>
              <a:t>阅读理解</a:t>
            </a:r>
          </a:p>
        </p:txBody>
      </p:sp>
      <p:pic>
        <p:nvPicPr>
          <p:cNvPr id="10" name="Picture 4"/>
          <p:cNvPicPr>
            <a:picLocks noChangeAspect="1"/>
          </p:cNvPicPr>
          <p:nvPr/>
        </p:nvPicPr>
        <p:blipFill>
          <a:blip r:embed="rId2" cstate="email"/>
          <a:stretch>
            <a:fillRect/>
          </a:stretch>
        </p:blipFill>
        <p:spPr>
          <a:xfrm>
            <a:off x="578583" y="1060498"/>
            <a:ext cx="84455" cy="414020"/>
          </a:xfrm>
          <a:prstGeom prst="rect">
            <a:avLst/>
          </a:prstGeom>
          <a:noFill/>
          <a:ln w="9525">
            <a:noFill/>
          </a:ln>
        </p:spPr>
      </p:pic>
      <p:sp>
        <p:nvSpPr>
          <p:cNvPr id="9" name="文本框 7"/>
          <p:cNvSpPr txBox="1"/>
          <p:nvPr/>
        </p:nvSpPr>
        <p:spPr>
          <a:xfrm>
            <a:off x="317353" y="1534596"/>
            <a:ext cx="11499510" cy="4524315"/>
          </a:xfrm>
          <a:prstGeom prst="rect">
            <a:avLst/>
          </a:prstGeom>
          <a:noFill/>
        </p:spPr>
        <p:txBody>
          <a:bodyPr wrap="square" rtlCol="0" anchor="t">
            <a:spAutoFit/>
          </a:bodyPr>
          <a:lstStyle/>
          <a:p>
            <a:pPr indent="457200" algn="just">
              <a:lnSpc>
                <a:spcPct val="150000"/>
              </a:lnSpc>
            </a:pPr>
            <a:r>
              <a:rPr lang="en-US" sz="2400" b="1" dirty="0" smtClean="0">
                <a:latin typeface="Times New Roman" panose="02020603050405020304" charset="0"/>
                <a:cs typeface="Times New Roman" panose="02020603050405020304" charset="0"/>
              </a:rPr>
              <a:t>Monarch butterflies from eastern Canada make the most amazing journey in the insect world.  Each year, this butterfly travels about 3，000 miles to its winter home in central Mexico(</a:t>
            </a:r>
            <a:r>
              <a:rPr lang="en-US" sz="2400" b="1" dirty="0" err="1" smtClean="0">
                <a:latin typeface="Times New Roman" panose="02020603050405020304" charset="0"/>
                <a:cs typeface="Times New Roman" panose="02020603050405020304" charset="0"/>
              </a:rPr>
              <a:t>墨西哥</a:t>
            </a:r>
            <a:r>
              <a:rPr lang="en-US" sz="2400" b="1" dirty="0" smtClean="0">
                <a:latin typeface="Times New Roman" panose="02020603050405020304" charset="0"/>
                <a:cs typeface="Times New Roman" panose="02020603050405020304" charset="0"/>
              </a:rPr>
              <a:t>).  How can it fly so far? And why does it make this long and dangerous trip? Scientists still don't have an answer. </a:t>
            </a:r>
          </a:p>
          <a:p>
            <a:pPr indent="457200" algn="just">
              <a:lnSpc>
                <a:spcPct val="150000"/>
              </a:lnSpc>
            </a:pPr>
            <a:r>
              <a:rPr lang="en-US" sz="2400" b="1" dirty="0" smtClean="0">
                <a:latin typeface="Times New Roman" panose="02020603050405020304" charset="0"/>
                <a:cs typeface="Times New Roman" panose="02020603050405020304" charset="0"/>
              </a:rPr>
              <a:t>For many years, people in Mexico wondered where the </a:t>
            </a:r>
            <a:r>
              <a:rPr lang="en-US" sz="2400" b="1" dirty="0" err="1" smtClean="0">
                <a:latin typeface="Times New Roman" panose="02020603050405020304" charset="0"/>
                <a:cs typeface="Times New Roman" panose="02020603050405020304" charset="0"/>
              </a:rPr>
              <a:t>orange­and­black</a:t>
            </a:r>
            <a:r>
              <a:rPr lang="en-US" sz="2400" b="1" dirty="0" smtClean="0">
                <a:latin typeface="Times New Roman" panose="02020603050405020304" charset="0"/>
                <a:cs typeface="Times New Roman" panose="02020603050405020304" charset="0"/>
              </a:rPr>
              <a:t> butterflies came from every winter.  Then, in 1937, a scientist started to follow and study the butterflies.  For the next 20 years, he discovered that one butterfly started its journey in Canada.  Four months later, it arrived in Mexico.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9"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dissolve">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7"/>
          <p:cNvSpPr txBox="1"/>
          <p:nvPr/>
        </p:nvSpPr>
        <p:spPr>
          <a:xfrm>
            <a:off x="200123" y="1089122"/>
            <a:ext cx="11370310" cy="3349956"/>
          </a:xfrm>
          <a:prstGeom prst="rect">
            <a:avLst/>
          </a:prstGeom>
          <a:noFill/>
        </p:spPr>
        <p:txBody>
          <a:bodyPr wrap="square" rtlCol="0" anchor="t">
            <a:spAutoFit/>
          </a:bodyPr>
          <a:lstStyle/>
          <a:p>
            <a:pPr indent="457200" algn="just">
              <a:lnSpc>
                <a:spcPct val="150000"/>
              </a:lnSpc>
            </a:pPr>
            <a:r>
              <a:rPr lang="en-US" sz="2400" b="1" dirty="0" smtClean="0">
                <a:latin typeface="Times New Roman" panose="02020603050405020304" charset="0"/>
                <a:cs typeface="Times New Roman" panose="02020603050405020304" charset="0"/>
              </a:rPr>
              <a:t>The length of the butterflies' trip is only one part of the mystery.  Another amazing thing is that the butterflies always return to the same area in central Mexico. </a:t>
            </a:r>
          </a:p>
          <a:p>
            <a:pPr indent="457200" algn="just">
              <a:lnSpc>
                <a:spcPct val="150000"/>
              </a:lnSpc>
            </a:pPr>
            <a:r>
              <a:rPr lang="en-US" sz="2400" b="1" dirty="0" smtClean="0">
                <a:latin typeface="Times New Roman" panose="02020603050405020304" charset="0"/>
                <a:cs typeface="Times New Roman" panose="02020603050405020304" charset="0"/>
              </a:rPr>
              <a:t>How do the butterflies find their way back to the same place? This is an interesting question because only every fourth generation(代) makes the trip south.  In other words, the butterfly that travels to Mexico this year is the </a:t>
            </a:r>
            <a:r>
              <a:rPr lang="en-US" sz="2400" b="1" dirty="0" err="1" smtClean="0">
                <a:latin typeface="Times New Roman" panose="02020603050405020304" charset="0"/>
                <a:cs typeface="Times New Roman" panose="02020603050405020304" charset="0"/>
              </a:rPr>
              <a:t>great­great­grandchild</a:t>
            </a:r>
            <a:r>
              <a:rPr lang="en-US" sz="2400" b="1" dirty="0" smtClean="0">
                <a:latin typeface="Times New Roman" panose="02020603050405020304" charset="0"/>
                <a:cs typeface="Times New Roman" panose="02020603050405020304" charset="0"/>
              </a:rPr>
              <a:t> of the butterfly that traveled there last year.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7"/>
          <p:cNvSpPr txBox="1"/>
          <p:nvPr/>
        </p:nvSpPr>
        <p:spPr>
          <a:xfrm>
            <a:off x="200123" y="1089122"/>
            <a:ext cx="11370310" cy="5565947"/>
          </a:xfrm>
          <a:prstGeom prst="rect">
            <a:avLst/>
          </a:prstGeom>
          <a:noFill/>
        </p:spPr>
        <p:txBody>
          <a:bodyPr wrap="square" rtlCol="0" anchor="t">
            <a:spAutoFit/>
          </a:bodyPr>
          <a:lstStyle/>
          <a:p>
            <a:pPr indent="457200" algn="just">
              <a:lnSpc>
                <a:spcPct val="150000"/>
              </a:lnSpc>
            </a:pPr>
            <a:r>
              <a:rPr lang="en-US" sz="2400" b="1" dirty="0" smtClean="0">
                <a:latin typeface="Times New Roman" panose="02020603050405020304" charset="0"/>
                <a:cs typeface="Times New Roman" panose="02020603050405020304" charset="0"/>
              </a:rPr>
              <a:t>Each year, four generations of a Monarch butterfly family are born.  Each generation of the family has a very different life.  The first generation is born in the south in late April.  It slowly moves north, reproduces(</a:t>
            </a:r>
            <a:r>
              <a:rPr lang="en-US" sz="2400" b="1" dirty="0" err="1" smtClean="0">
                <a:latin typeface="Times New Roman" panose="02020603050405020304" charset="0"/>
                <a:cs typeface="Times New Roman" panose="02020603050405020304" charset="0"/>
              </a:rPr>
              <a:t>繁衍</a:t>
            </a:r>
            <a:r>
              <a:rPr lang="en-US" sz="2400" b="1" dirty="0" smtClean="0">
                <a:latin typeface="Times New Roman" panose="02020603050405020304" charset="0"/>
                <a:cs typeface="Times New Roman" panose="02020603050405020304" charset="0"/>
              </a:rPr>
              <a:t>), and then dies.  On the trip north, two more generations are born, reproduce, and die.  Each of these generations of butterflies lives for only two to five weeks.  In the autumn, the fourth generation of butterflies is born.  This generation has a much longer life.  It lives for about eight months.  This generation of butterflies makes the amazing journey back to the winter  home of its </a:t>
            </a:r>
            <a:r>
              <a:rPr lang="en-US" sz="2400" b="1" dirty="0" err="1" smtClean="0">
                <a:latin typeface="Times New Roman" panose="02020603050405020304" charset="0"/>
                <a:cs typeface="Times New Roman" panose="02020603050405020304" charset="0"/>
              </a:rPr>
              <a:t>great­great­grandparents</a:t>
            </a:r>
            <a:r>
              <a:rPr lang="en-US" sz="2400" b="1" dirty="0" smtClean="0">
                <a:latin typeface="Times New Roman" panose="02020603050405020304" charset="0"/>
                <a:cs typeface="Times New Roman" panose="02020603050405020304" charset="0"/>
              </a:rPr>
              <a:t>.  The butterflies spend the winter there, and in spring they reproduce and then die.  Their offspring will be the first generation of the next circle of life.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7"/>
          <p:cNvSpPr txBox="1"/>
          <p:nvPr/>
        </p:nvSpPr>
        <p:spPr>
          <a:xfrm>
            <a:off x="200123" y="1558042"/>
            <a:ext cx="11370310" cy="1133965"/>
          </a:xfrm>
          <a:prstGeom prst="rect">
            <a:avLst/>
          </a:prstGeom>
          <a:noFill/>
        </p:spPr>
        <p:txBody>
          <a:bodyPr wrap="square" rtlCol="0" anchor="t">
            <a:spAutoFit/>
          </a:bodyPr>
          <a:lstStyle/>
          <a:p>
            <a:pPr indent="457200" algn="just">
              <a:lnSpc>
                <a:spcPct val="150000"/>
              </a:lnSpc>
            </a:pPr>
            <a:r>
              <a:rPr lang="en-US" sz="2400" b="1" dirty="0" smtClean="0">
                <a:latin typeface="Times New Roman" panose="02020603050405020304" charset="0"/>
                <a:cs typeface="Times New Roman" panose="02020603050405020304" charset="0"/>
              </a:rPr>
              <a:t>Today, people are still studying the Monarch butterfly.  But they are not clear about everything.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208947"/>
            <a:ext cx="10665528" cy="1754326"/>
          </a:xfrm>
          <a:prstGeom prst="rect">
            <a:avLst/>
          </a:prstGeom>
          <a:noFill/>
        </p:spPr>
        <p:txBody>
          <a:bodyPr wrap="square" rtlCol="0" anchor="t">
            <a:spAutoFit/>
          </a:bodyPr>
          <a:lstStyle/>
          <a:p>
            <a:pPr>
              <a:lnSpc>
                <a:spcPct val="150000"/>
              </a:lnSpc>
            </a:pPr>
            <a:r>
              <a:rPr lang="en-US" sz="2400" b="1" dirty="0" smtClean="0">
                <a:latin typeface="Times New Roman" panose="02020603050405020304" charset="0"/>
                <a:cs typeface="Times New Roman" panose="02020603050405020304" charset="0"/>
              </a:rPr>
              <a:t>(　　)1. It took the scientist ________ to find out that Monarch butterflies came from Canada. </a:t>
            </a:r>
          </a:p>
          <a:p>
            <a:pPr>
              <a:lnSpc>
                <a:spcPct val="150000"/>
              </a:lnSpc>
            </a:pPr>
            <a:r>
              <a:rPr lang="en-US" sz="2400" b="1" dirty="0" smtClean="0">
                <a:latin typeface="Times New Roman" panose="02020603050405020304" charset="0"/>
                <a:cs typeface="Times New Roman" panose="02020603050405020304" charset="0"/>
              </a:rPr>
              <a:t>A. 20 years  		B. 4 months		C. 5 weeks  		D. 8 months</a:t>
            </a:r>
          </a:p>
        </p:txBody>
      </p:sp>
      <p:sp>
        <p:nvSpPr>
          <p:cNvPr id="11" name="文本框 10"/>
          <p:cNvSpPr txBox="1"/>
          <p:nvPr/>
        </p:nvSpPr>
        <p:spPr>
          <a:xfrm>
            <a:off x="1298726" y="1357182"/>
            <a:ext cx="36260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
        <p:nvSpPr>
          <p:cNvPr id="7" name="文本框 9"/>
          <p:cNvSpPr txBox="1"/>
          <p:nvPr/>
        </p:nvSpPr>
        <p:spPr>
          <a:xfrm>
            <a:off x="839751" y="3816460"/>
            <a:ext cx="10836433" cy="1074846"/>
          </a:xfrm>
          <a:prstGeom prst="rect">
            <a:avLst/>
          </a:prstGeom>
          <a:noFill/>
        </p:spPr>
        <p:txBody>
          <a:bodyPr wrap="square" rtlCol="0" anchor="t">
            <a:spAutoFit/>
          </a:bodyPr>
          <a:lstStyle/>
          <a:p>
            <a:pPr algn="just">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细节理解题。根据文章第二段中的“</a:t>
            </a:r>
            <a:r>
              <a:rPr lang="en-US" altLang="zh-CN" sz="2200" b="1" dirty="0" smtClean="0">
                <a:latin typeface="仿宋" panose="02010609060101010101" charset="-122"/>
                <a:ea typeface="仿宋" panose="02010609060101010101" charset="-122"/>
              </a:rPr>
              <a:t>For the next 20 years, he discovered that one butterfly started its journey in Canada. ”</a:t>
            </a:r>
            <a:r>
              <a:rPr lang="zh-CN" altLang="en-US" sz="2200" b="1" dirty="0" smtClean="0">
                <a:latin typeface="仿宋" panose="02010609060101010101" charset="-122"/>
                <a:ea typeface="仿宋" panose="02010609060101010101" charset="-122"/>
              </a:rPr>
              <a:t>可知选</a:t>
            </a:r>
            <a:r>
              <a:rPr lang="en-US" altLang="zh-CN" sz="2200" b="1" dirty="0" smtClean="0">
                <a:latin typeface="仿宋" panose="02010609060101010101" charset="-122"/>
                <a:ea typeface="仿宋" panose="02010609060101010101" charset="-122"/>
              </a:rPr>
              <a:t>A</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255839"/>
            <a:ext cx="10642082" cy="1754326"/>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)2. We know that the ________ generation of Monarch butterflies travel back to central Mexico. </a:t>
            </a:r>
          </a:p>
          <a:p>
            <a:pPr>
              <a:lnSpc>
                <a:spcPct val="150000"/>
              </a:lnSpc>
            </a:pPr>
            <a:r>
              <a:rPr lang="en-US" altLang="zh-CN" sz="2400" b="1" dirty="0" smtClean="0">
                <a:latin typeface="Times New Roman" panose="02020603050405020304" charset="0"/>
              </a:rPr>
              <a:t>A. first  		B. second		C. third  		D. fourth</a:t>
            </a:r>
          </a:p>
        </p:txBody>
      </p:sp>
      <p:sp>
        <p:nvSpPr>
          <p:cNvPr id="11" name="文本框 10"/>
          <p:cNvSpPr txBox="1"/>
          <p:nvPr/>
        </p:nvSpPr>
        <p:spPr>
          <a:xfrm>
            <a:off x="1298726" y="1404074"/>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zh-CN" altLang="en-US" sz="2400" dirty="0">
              <a:solidFill>
                <a:srgbClr val="FF0000"/>
              </a:solidFill>
            </a:endParaRPr>
          </a:p>
        </p:txBody>
      </p:sp>
      <p:sp>
        <p:nvSpPr>
          <p:cNvPr id="6" name="文本框 9"/>
          <p:cNvSpPr txBox="1"/>
          <p:nvPr/>
        </p:nvSpPr>
        <p:spPr>
          <a:xfrm>
            <a:off x="839751" y="3742720"/>
            <a:ext cx="10836433" cy="2169825"/>
          </a:xfrm>
          <a:prstGeom prst="rect">
            <a:avLst/>
          </a:prstGeom>
          <a:noFill/>
        </p:spPr>
        <p:txBody>
          <a:bodyPr wrap="square" rtlCol="0" anchor="t">
            <a:spAutoFit/>
          </a:bodyPr>
          <a:lstStyle/>
          <a:p>
            <a:pPr algn="just">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细节理解题。根据文章第五段中的“</a:t>
            </a:r>
            <a:r>
              <a:rPr lang="en-US" altLang="zh-CN" sz="2200" b="1" dirty="0" smtClean="0">
                <a:latin typeface="仿宋" panose="02010609060101010101" charset="-122"/>
                <a:ea typeface="仿宋" panose="02010609060101010101" charset="-122"/>
              </a:rPr>
              <a:t>In the autumn, the fourth generation of butterflies is born.  This generation has a much longer life.  It lives for about eight months.  This generation of butterflies makes the amazing journey back to the winter home…”</a:t>
            </a:r>
            <a:r>
              <a:rPr lang="zh-CN" altLang="en-US" sz="2200" b="1" dirty="0" smtClean="0">
                <a:latin typeface="仿宋" panose="02010609060101010101" charset="-122"/>
                <a:ea typeface="仿宋" panose="02010609060101010101" charset="-122"/>
              </a:rPr>
              <a:t>可知选</a:t>
            </a:r>
            <a:r>
              <a:rPr lang="en-US" altLang="zh-CN" sz="2200" b="1" dirty="0" smtClean="0">
                <a:latin typeface="仿宋" panose="02010609060101010101" charset="-122"/>
                <a:ea typeface="仿宋" panose="02010609060101010101" charset="-122"/>
              </a:rPr>
              <a:t>D</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10829651" cy="1754326"/>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)3. The underlined word “offspring” in the passage is closest in meaning to “________”. </a:t>
            </a:r>
          </a:p>
          <a:p>
            <a:pPr>
              <a:lnSpc>
                <a:spcPct val="150000"/>
              </a:lnSpc>
            </a:pPr>
            <a:r>
              <a:rPr lang="en-US" altLang="zh-CN" sz="2400" b="1" dirty="0" smtClean="0">
                <a:latin typeface="Times New Roman" panose="02020603050405020304" charset="0"/>
              </a:rPr>
              <a:t>A. seasons  		B. butterflies		C. children  		D. parents</a:t>
            </a:r>
          </a:p>
        </p:txBody>
      </p:sp>
      <p:sp>
        <p:nvSpPr>
          <p:cNvPr id="11" name="文本框 10"/>
          <p:cNvSpPr txBox="1"/>
          <p:nvPr/>
        </p:nvSpPr>
        <p:spPr>
          <a:xfrm>
            <a:off x="1298726" y="1591642"/>
            <a:ext cx="348172"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10622417" cy="2862322"/>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)4. Which statement is true according to the text?</a:t>
            </a:r>
          </a:p>
          <a:p>
            <a:pPr>
              <a:lnSpc>
                <a:spcPct val="150000"/>
              </a:lnSpc>
            </a:pPr>
            <a:r>
              <a:rPr lang="en-US" altLang="zh-CN" sz="2400" b="1" dirty="0" smtClean="0">
                <a:latin typeface="Times New Roman" panose="02020603050405020304" charset="0"/>
              </a:rPr>
              <a:t>A. Monarch butterflies spend winter in eastern Canada. </a:t>
            </a:r>
          </a:p>
          <a:p>
            <a:pPr>
              <a:lnSpc>
                <a:spcPct val="150000"/>
              </a:lnSpc>
            </a:pPr>
            <a:r>
              <a:rPr lang="en-US" altLang="zh-CN" sz="2400" b="1" dirty="0" smtClean="0">
                <a:latin typeface="Times New Roman" panose="02020603050405020304" charset="0"/>
              </a:rPr>
              <a:t>B. The four generations have the same length of life. 		</a:t>
            </a:r>
          </a:p>
          <a:p>
            <a:pPr>
              <a:lnSpc>
                <a:spcPct val="150000"/>
              </a:lnSpc>
            </a:pPr>
            <a:r>
              <a:rPr lang="en-US" altLang="zh-CN" sz="2400" b="1" dirty="0" smtClean="0">
                <a:latin typeface="Times New Roman" panose="02020603050405020304" charset="0"/>
              </a:rPr>
              <a:t>C. Some generations die on the way north to Canada. </a:t>
            </a:r>
          </a:p>
          <a:p>
            <a:pPr>
              <a:lnSpc>
                <a:spcPct val="150000"/>
              </a:lnSpc>
            </a:pPr>
            <a:r>
              <a:rPr lang="en-US" altLang="zh-CN" sz="2400" b="1" dirty="0" smtClean="0">
                <a:latin typeface="Times New Roman" panose="02020603050405020304" charset="0"/>
              </a:rPr>
              <a:t>D. Scientists are clear about everything of the butterflies. </a:t>
            </a:r>
          </a:p>
        </p:txBody>
      </p:sp>
      <p:sp>
        <p:nvSpPr>
          <p:cNvPr id="11" name="文本框 10"/>
          <p:cNvSpPr txBox="1"/>
          <p:nvPr/>
        </p:nvSpPr>
        <p:spPr>
          <a:xfrm>
            <a:off x="1298726" y="1591642"/>
            <a:ext cx="351378"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10607669" cy="2862322"/>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)5. The best title of the passage can be ________. </a:t>
            </a:r>
          </a:p>
          <a:p>
            <a:pPr>
              <a:lnSpc>
                <a:spcPct val="150000"/>
              </a:lnSpc>
            </a:pPr>
            <a:r>
              <a:rPr lang="en-US" altLang="zh-CN" sz="2400" b="1" dirty="0" smtClean="0">
                <a:latin typeface="Times New Roman" panose="02020603050405020304" charset="0"/>
              </a:rPr>
              <a:t>A. Family of Monarch Butterflies</a:t>
            </a:r>
          </a:p>
          <a:p>
            <a:pPr>
              <a:lnSpc>
                <a:spcPct val="150000"/>
              </a:lnSpc>
            </a:pPr>
            <a:r>
              <a:rPr lang="en-US" altLang="zh-CN" sz="2400" b="1" dirty="0" smtClean="0">
                <a:latin typeface="Times New Roman" panose="02020603050405020304" charset="0"/>
              </a:rPr>
              <a:t>B. The Mystery of Monarch Butterflies		</a:t>
            </a:r>
          </a:p>
          <a:p>
            <a:pPr>
              <a:lnSpc>
                <a:spcPct val="150000"/>
              </a:lnSpc>
            </a:pPr>
            <a:r>
              <a:rPr lang="en-US" altLang="zh-CN" sz="2400" b="1" dirty="0" smtClean="0">
                <a:latin typeface="Times New Roman" panose="02020603050405020304" charset="0"/>
              </a:rPr>
              <a:t>C. Monarch Butterflies' Birthplace</a:t>
            </a:r>
          </a:p>
          <a:p>
            <a:pPr>
              <a:lnSpc>
                <a:spcPct val="150000"/>
              </a:lnSpc>
            </a:pPr>
            <a:r>
              <a:rPr lang="en-US" altLang="zh-CN" sz="2400" b="1" dirty="0" smtClean="0">
                <a:latin typeface="Times New Roman" panose="02020603050405020304" charset="0"/>
              </a:rPr>
              <a:t>D. Monarch Butterflies' Winter Home</a:t>
            </a:r>
          </a:p>
        </p:txBody>
      </p:sp>
      <p:sp>
        <p:nvSpPr>
          <p:cNvPr id="11" name="文本框 10"/>
          <p:cNvSpPr txBox="1"/>
          <p:nvPr/>
        </p:nvSpPr>
        <p:spPr>
          <a:xfrm>
            <a:off x="1298726" y="1591642"/>
            <a:ext cx="348172"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208915" y="1877138"/>
            <a:ext cx="11370310" cy="2862322"/>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ea typeface="+mj-ea"/>
              </a:rPr>
              <a:t>1. Stonehenge is one of the most famous _____</a:t>
            </a:r>
            <a:r>
              <a:rPr lang="en-US" altLang="zh-CN" sz="2400" b="1" dirty="0" smtClean="0">
                <a:latin typeface="Times New Roman" panose="02020603050405020304" charset="0"/>
                <a:ea typeface="宋体" panose="02010600030101010101" pitchFamily="2" charset="-122"/>
              </a:rPr>
              <a:t>_____</a:t>
            </a:r>
            <a:r>
              <a:rPr lang="en-US" altLang="zh-CN" sz="2400" b="1" dirty="0" smtClean="0">
                <a:latin typeface="Times New Roman" panose="02020603050405020304" charset="0"/>
                <a:ea typeface="+mj-ea"/>
              </a:rPr>
              <a:t>___(history) places in Britain. </a:t>
            </a:r>
          </a:p>
          <a:p>
            <a:pPr>
              <a:lnSpc>
                <a:spcPct val="150000"/>
              </a:lnSpc>
            </a:pPr>
            <a:r>
              <a:rPr lang="en-US" altLang="zh-CN" sz="2400" b="1" dirty="0" smtClean="0">
                <a:latin typeface="Times New Roman" panose="02020603050405020304" charset="0"/>
                <a:ea typeface="+mj-ea"/>
              </a:rPr>
              <a:t>2. The old man gave away all his money to support _____</a:t>
            </a:r>
            <a:r>
              <a:rPr lang="en-US" altLang="zh-CN" sz="2400" b="1" dirty="0" smtClean="0">
                <a:latin typeface="Times New Roman" panose="02020603050405020304" charset="0"/>
                <a:ea typeface="宋体" panose="02010600030101010101" pitchFamily="2" charset="-122"/>
              </a:rPr>
              <a:t>_____</a:t>
            </a:r>
            <a:r>
              <a:rPr lang="en-US" altLang="zh-CN" sz="2400" b="1" dirty="0" smtClean="0">
                <a:latin typeface="Times New Roman" panose="02020603050405020304" charset="0"/>
                <a:ea typeface="+mj-ea"/>
              </a:rPr>
              <a:t>___(medicine) research. </a:t>
            </a:r>
          </a:p>
          <a:p>
            <a:pPr>
              <a:lnSpc>
                <a:spcPct val="150000"/>
              </a:lnSpc>
            </a:pPr>
            <a:r>
              <a:rPr lang="en-US" altLang="zh-CN" sz="2400" b="1" dirty="0" smtClean="0">
                <a:latin typeface="Times New Roman" panose="02020603050405020304" charset="0"/>
                <a:ea typeface="+mj-ea"/>
              </a:rPr>
              <a:t>3. We must prevent people from  ___</a:t>
            </a:r>
            <a:r>
              <a:rPr lang="en-US" altLang="zh-CN" sz="2400" b="1" dirty="0" smtClean="0">
                <a:latin typeface="Times New Roman" panose="02020603050405020304" charset="0"/>
                <a:ea typeface="宋体" panose="02010600030101010101" pitchFamily="2" charset="-122"/>
              </a:rPr>
              <a:t>_____</a:t>
            </a:r>
            <a:r>
              <a:rPr lang="en-US" altLang="zh-CN" sz="2400" b="1" dirty="0" smtClean="0">
                <a:latin typeface="Times New Roman" panose="02020603050405020304" charset="0"/>
                <a:ea typeface="+mj-ea"/>
              </a:rPr>
              <a:t>_____(drive) without a driving license. </a:t>
            </a:r>
          </a:p>
          <a:p>
            <a:pPr>
              <a:lnSpc>
                <a:spcPct val="150000"/>
              </a:lnSpc>
            </a:pPr>
            <a:r>
              <a:rPr lang="en-US" altLang="zh-CN" sz="2400" b="1" dirty="0" smtClean="0">
                <a:latin typeface="Times New Roman" panose="02020603050405020304" charset="0"/>
                <a:ea typeface="+mj-ea"/>
              </a:rPr>
              <a:t>4. To our surprise, the ______</a:t>
            </a:r>
            <a:r>
              <a:rPr lang="en-US" altLang="zh-CN" sz="2400" b="1" dirty="0" smtClean="0">
                <a:latin typeface="Times New Roman" panose="02020603050405020304" charset="0"/>
                <a:ea typeface="宋体" panose="02010600030101010101" pitchFamily="2" charset="-122"/>
              </a:rPr>
              <a:t>_____</a:t>
            </a:r>
            <a:r>
              <a:rPr lang="en-US" altLang="zh-CN" sz="2400" b="1" dirty="0" smtClean="0">
                <a:latin typeface="Times New Roman" panose="02020603050405020304" charset="0"/>
                <a:ea typeface="+mj-ea"/>
              </a:rPr>
              <a:t>__(lead) of this country will visit our country. </a:t>
            </a:r>
          </a:p>
          <a:p>
            <a:pPr>
              <a:lnSpc>
                <a:spcPct val="150000"/>
              </a:lnSpc>
            </a:pPr>
            <a:r>
              <a:rPr lang="en-US" altLang="zh-CN" sz="2400" b="1" dirty="0" smtClean="0">
                <a:latin typeface="Times New Roman" panose="02020603050405020304" charset="0"/>
                <a:ea typeface="+mj-ea"/>
              </a:rPr>
              <a:t>5. I have always dreamed of traveling to  ____</a:t>
            </a:r>
            <a:r>
              <a:rPr lang="en-US" altLang="zh-CN" sz="2400" b="1" dirty="0" smtClean="0">
                <a:latin typeface="Times New Roman" panose="02020603050405020304" charset="0"/>
                <a:ea typeface="宋体" panose="02010600030101010101" pitchFamily="2" charset="-122"/>
              </a:rPr>
              <a:t>_____</a:t>
            </a:r>
            <a:r>
              <a:rPr lang="en-US" altLang="zh-CN" sz="2400" b="1" dirty="0" smtClean="0">
                <a:latin typeface="Times New Roman" panose="02020603050405020304" charset="0"/>
                <a:ea typeface="+mj-ea"/>
              </a:rPr>
              <a:t>____(British) one day. </a:t>
            </a:r>
          </a:p>
        </p:txBody>
      </p:sp>
      <p:sp>
        <p:nvSpPr>
          <p:cNvPr id="9" name="矩形 8"/>
          <p:cNvSpPr/>
          <p:nvPr/>
        </p:nvSpPr>
        <p:spPr>
          <a:xfrm>
            <a:off x="5862330" y="1999075"/>
            <a:ext cx="1541352" cy="461665"/>
          </a:xfrm>
          <a:prstGeom prst="rect">
            <a:avLst/>
          </a:prstGeom>
          <a:noFill/>
          <a:ln w="9525">
            <a:noFill/>
          </a:ln>
        </p:spPr>
        <p:txBody>
          <a:bodyPr wrap="square" anchor="ctr">
            <a:spAutoFit/>
          </a:bodyPr>
          <a:lstStyle/>
          <a:p>
            <a:r>
              <a:rPr lang="en-US" altLang="zh-CN" sz="2400" dirty="0" smtClean="0">
                <a:solidFill>
                  <a:srgbClr val="C00000"/>
                </a:solidFill>
                <a:sym typeface="+mn-ea"/>
              </a:rPr>
              <a:t>historical</a:t>
            </a:r>
            <a:r>
              <a:rPr lang="zh-CN" altLang="en-US" sz="2400" dirty="0" smtClean="0">
                <a:solidFill>
                  <a:srgbClr val="C00000"/>
                </a:solidFill>
                <a:sym typeface="+mn-ea"/>
              </a:rPr>
              <a:t>　</a:t>
            </a:r>
            <a:endParaRPr lang="zh-CN" altLang="en-US" sz="2400" b="1" dirty="0">
              <a:solidFill>
                <a:srgbClr val="C00000"/>
              </a:solidFill>
              <a:latin typeface="+mn-ea"/>
              <a:sym typeface="+mn-ea"/>
            </a:endParaRPr>
          </a:p>
        </p:txBody>
      </p:sp>
      <p:sp>
        <p:nvSpPr>
          <p:cNvPr id="10" name="矩形 9"/>
          <p:cNvSpPr/>
          <p:nvPr/>
        </p:nvSpPr>
        <p:spPr>
          <a:xfrm>
            <a:off x="7449291" y="2540931"/>
            <a:ext cx="1469313" cy="461665"/>
          </a:xfrm>
          <a:prstGeom prst="rect">
            <a:avLst/>
          </a:prstGeom>
          <a:noFill/>
          <a:ln w="9525">
            <a:noFill/>
          </a:ln>
        </p:spPr>
        <p:txBody>
          <a:bodyPr wrap="none" anchor="ctr">
            <a:spAutoFit/>
          </a:bodyPr>
          <a:lstStyle/>
          <a:p>
            <a:r>
              <a:rPr lang="en-US" altLang="zh-CN" sz="2400" dirty="0" smtClean="0">
                <a:solidFill>
                  <a:srgbClr val="C00000"/>
                </a:solidFill>
                <a:sym typeface="+mn-ea"/>
              </a:rPr>
              <a:t>medical</a:t>
            </a:r>
            <a:r>
              <a:rPr lang="zh-CN" altLang="en-US" sz="2400" dirty="0" smtClean="0">
                <a:solidFill>
                  <a:srgbClr val="C00000"/>
                </a:solidFill>
                <a:sym typeface="+mn-ea"/>
              </a:rPr>
              <a:t>　</a:t>
            </a:r>
            <a:endParaRPr lang="zh-CN" altLang="en-US" sz="2400" b="1" dirty="0">
              <a:solidFill>
                <a:srgbClr val="C00000"/>
              </a:solidFill>
              <a:latin typeface="Times New Roman" panose="02020603050405020304" charset="0"/>
              <a:sym typeface="+mn-ea"/>
            </a:endParaRPr>
          </a:p>
        </p:txBody>
      </p:sp>
      <p:sp>
        <p:nvSpPr>
          <p:cNvPr id="11" name="矩形 10"/>
          <p:cNvSpPr/>
          <p:nvPr/>
        </p:nvSpPr>
        <p:spPr>
          <a:xfrm>
            <a:off x="5075930" y="3085704"/>
            <a:ext cx="1109599" cy="461665"/>
          </a:xfrm>
          <a:prstGeom prst="rect">
            <a:avLst/>
          </a:prstGeom>
          <a:noFill/>
          <a:ln w="9525">
            <a:noFill/>
          </a:ln>
        </p:spPr>
        <p:txBody>
          <a:bodyPr wrap="none" anchor="ctr">
            <a:spAutoFit/>
          </a:bodyPr>
          <a:lstStyle/>
          <a:p>
            <a:r>
              <a:rPr lang="en-US" altLang="zh-CN" sz="2400" dirty="0" smtClean="0">
                <a:solidFill>
                  <a:srgbClr val="C00000"/>
                </a:solidFill>
                <a:sym typeface="+mn-ea"/>
              </a:rPr>
              <a:t>driving </a:t>
            </a:r>
            <a:endParaRPr lang="zh-CN" altLang="en-US" sz="2400" b="1" dirty="0">
              <a:solidFill>
                <a:srgbClr val="C00000"/>
              </a:solidFill>
              <a:latin typeface="Times New Roman" panose="02020603050405020304" charset="0"/>
              <a:sym typeface="+mn-ea"/>
            </a:endParaRPr>
          </a:p>
        </p:txBody>
      </p:sp>
      <p:sp>
        <p:nvSpPr>
          <p:cNvPr id="12" name="矩形 11"/>
          <p:cNvSpPr/>
          <p:nvPr/>
        </p:nvSpPr>
        <p:spPr>
          <a:xfrm>
            <a:off x="3852250" y="3657923"/>
            <a:ext cx="1235947" cy="461665"/>
          </a:xfrm>
          <a:prstGeom prst="rect">
            <a:avLst/>
          </a:prstGeom>
          <a:noFill/>
          <a:ln w="9525">
            <a:noFill/>
          </a:ln>
        </p:spPr>
        <p:txBody>
          <a:bodyPr wrap="square" anchor="ctr">
            <a:spAutoFit/>
          </a:bodyPr>
          <a:lstStyle/>
          <a:p>
            <a:r>
              <a:rPr lang="en-US" altLang="zh-CN" sz="2400" dirty="0" smtClean="0">
                <a:solidFill>
                  <a:srgbClr val="C00000"/>
                </a:solidFill>
                <a:sym typeface="+mn-ea"/>
              </a:rPr>
              <a:t>leader</a:t>
            </a:r>
            <a:r>
              <a:rPr lang="zh-CN" altLang="en-US" sz="2400" dirty="0" smtClean="0">
                <a:solidFill>
                  <a:srgbClr val="C00000"/>
                </a:solidFill>
                <a:sym typeface="+mn-ea"/>
              </a:rPr>
              <a:t>　</a:t>
            </a:r>
            <a:endParaRPr lang="zh-CN" altLang="en-US" sz="2400" b="1" dirty="0">
              <a:solidFill>
                <a:srgbClr val="C00000"/>
              </a:solidFill>
              <a:latin typeface="Times New Roman" panose="02020603050405020304" charset="0"/>
              <a:sym typeface="+mn-ea"/>
            </a:endParaRPr>
          </a:p>
        </p:txBody>
      </p:sp>
      <p:sp>
        <p:nvSpPr>
          <p:cNvPr id="13" name="矩形 12"/>
          <p:cNvSpPr/>
          <p:nvPr/>
        </p:nvSpPr>
        <p:spPr>
          <a:xfrm>
            <a:off x="6271227" y="4234452"/>
            <a:ext cx="1008033" cy="461665"/>
          </a:xfrm>
          <a:prstGeom prst="rect">
            <a:avLst/>
          </a:prstGeom>
          <a:noFill/>
          <a:ln w="9525">
            <a:noFill/>
          </a:ln>
        </p:spPr>
        <p:txBody>
          <a:bodyPr wrap="none" anchor="ctr">
            <a:spAutoFit/>
          </a:bodyPr>
          <a:lstStyle/>
          <a:p>
            <a:r>
              <a:rPr lang="en-US" altLang="zh-CN" sz="2400" dirty="0" smtClean="0">
                <a:solidFill>
                  <a:srgbClr val="C00000"/>
                </a:solidFill>
                <a:sym typeface="+mn-ea"/>
              </a:rPr>
              <a:t>Britain</a:t>
            </a:r>
            <a:endParaRPr lang="zh-CN" altLang="en-US" sz="2400" b="1" dirty="0">
              <a:solidFill>
                <a:srgbClr val="C00000"/>
              </a:solidFill>
              <a:latin typeface="Times New Roman" panose="02020603050405020304" charset="0"/>
              <a:sym typeface="+mn-ea"/>
            </a:endParaRPr>
          </a:p>
        </p:txBody>
      </p:sp>
      <p:pic>
        <p:nvPicPr>
          <p:cNvPr id="14" name="Picture 4"/>
          <p:cNvPicPr>
            <a:picLocks noChangeAspect="1"/>
          </p:cNvPicPr>
          <p:nvPr/>
        </p:nvPicPr>
        <p:blipFill>
          <a:blip r:embed="rId2" cstate="email"/>
          <a:stretch>
            <a:fillRect/>
          </a:stretch>
        </p:blipFill>
        <p:spPr>
          <a:xfrm>
            <a:off x="412115" y="1456749"/>
            <a:ext cx="84455" cy="414020"/>
          </a:xfrm>
          <a:prstGeom prst="rect">
            <a:avLst/>
          </a:prstGeom>
          <a:noFill/>
          <a:ln w="9525">
            <a:noFill/>
          </a:ln>
        </p:spPr>
      </p:pic>
      <p:sp>
        <p:nvSpPr>
          <p:cNvPr id="15" name="Rectangle 10"/>
          <p:cNvSpPr/>
          <p:nvPr/>
        </p:nvSpPr>
        <p:spPr>
          <a:xfrm>
            <a:off x="555039" y="1439154"/>
            <a:ext cx="4671472" cy="46166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spcBef>
                <a:spcPct val="0"/>
              </a:spcBef>
              <a:buNone/>
            </a:pPr>
            <a:r>
              <a:rPr lang="en-US" altLang="zh-CN" sz="2400" b="1" dirty="0" smtClean="0">
                <a:solidFill>
                  <a:srgbClr val="00A6AD"/>
                </a:solidFill>
                <a:latin typeface="+mn-ea"/>
                <a:sym typeface="+mn-ea"/>
              </a:rPr>
              <a:t>Ⅱ. </a:t>
            </a:r>
            <a:r>
              <a:rPr lang="zh-CN" altLang="en-US" sz="2400" b="1" dirty="0" smtClean="0">
                <a:solidFill>
                  <a:srgbClr val="00A6AD"/>
                </a:solidFill>
                <a:latin typeface="+mn-ea"/>
                <a:sym typeface="+mn-ea"/>
              </a:rPr>
              <a:t>用所给单词的适当形式填空</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dissolv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dissolv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dissolve">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dissolve">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dissolve">
                                      <p:cBhvr>
                                        <p:cTn id="3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376695" y="1775844"/>
            <a:ext cx="11370310" cy="3416320"/>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ea typeface="+mj-ea"/>
              </a:rPr>
              <a:t>1. </a:t>
            </a:r>
            <a:r>
              <a:rPr lang="zh-CN" altLang="en-US" sz="2400" b="1" dirty="0" smtClean="0">
                <a:latin typeface="Times New Roman" panose="02020603050405020304" charset="0"/>
                <a:ea typeface="+mj-ea"/>
              </a:rPr>
              <a:t>他们在看电视，同时我在玩电脑游戏。</a:t>
            </a:r>
          </a:p>
          <a:p>
            <a:pPr>
              <a:lnSpc>
                <a:spcPct val="150000"/>
              </a:lnSpc>
            </a:pPr>
            <a:r>
              <a:rPr lang="en-US" altLang="zh-CN" sz="2400" b="1" dirty="0" smtClean="0">
                <a:latin typeface="Times New Roman" panose="02020603050405020304" charset="0"/>
                <a:ea typeface="+mj-ea"/>
              </a:rPr>
              <a:t>They were watching TV.  I was playing computer games  ____  _____  ______  ______. </a:t>
            </a:r>
          </a:p>
          <a:p>
            <a:pPr>
              <a:lnSpc>
                <a:spcPct val="150000"/>
              </a:lnSpc>
            </a:pPr>
            <a:r>
              <a:rPr lang="en-US" altLang="zh-CN" sz="2400" b="1" dirty="0" smtClean="0">
                <a:latin typeface="Times New Roman" panose="02020603050405020304" charset="0"/>
                <a:ea typeface="+mj-ea"/>
              </a:rPr>
              <a:t>2. </a:t>
            </a:r>
            <a:r>
              <a:rPr lang="zh-CN" altLang="en-US" sz="2400" b="1" dirty="0" smtClean="0">
                <a:latin typeface="Times New Roman" panose="02020603050405020304" charset="0"/>
                <a:ea typeface="+mj-ea"/>
              </a:rPr>
              <a:t>我一直想和我的好朋友交流。</a:t>
            </a:r>
          </a:p>
          <a:p>
            <a:pPr>
              <a:lnSpc>
                <a:spcPct val="150000"/>
              </a:lnSpc>
            </a:pPr>
            <a:r>
              <a:rPr lang="en-US" altLang="zh-CN" sz="2400" b="1" dirty="0" smtClean="0">
                <a:latin typeface="Times New Roman" panose="02020603050405020304" charset="0"/>
                <a:ea typeface="+mj-ea"/>
              </a:rPr>
              <a:t>I always want to  _____</a:t>
            </a:r>
            <a:r>
              <a:rPr lang="en-US" altLang="zh-CN" sz="2400" b="1" dirty="0" smtClean="0">
                <a:latin typeface="Times New Roman" panose="02020603050405020304" charset="0"/>
              </a:rPr>
              <a:t>________</a:t>
            </a:r>
            <a:r>
              <a:rPr lang="en-US" altLang="zh-CN" sz="2400" b="1" dirty="0" smtClean="0">
                <a:latin typeface="Times New Roman" panose="02020603050405020304" charset="0"/>
                <a:ea typeface="+mj-ea"/>
              </a:rPr>
              <a:t>___  ________ my good friend. </a:t>
            </a:r>
          </a:p>
          <a:p>
            <a:pPr>
              <a:lnSpc>
                <a:spcPct val="150000"/>
              </a:lnSpc>
            </a:pPr>
            <a:r>
              <a:rPr lang="en-US" altLang="zh-CN" sz="2400" b="1" dirty="0" smtClean="0">
                <a:latin typeface="Times New Roman" panose="02020603050405020304" charset="0"/>
                <a:ea typeface="+mj-ea"/>
              </a:rPr>
              <a:t>3. </a:t>
            </a:r>
            <a:r>
              <a:rPr lang="zh-CN" altLang="en-US" sz="2400" b="1" dirty="0" smtClean="0">
                <a:latin typeface="Times New Roman" panose="02020603050405020304" charset="0"/>
                <a:ea typeface="+mj-ea"/>
              </a:rPr>
              <a:t>我很生气，因为我的弟弟并没有尽力帮助我。</a:t>
            </a:r>
          </a:p>
          <a:p>
            <a:pPr>
              <a:lnSpc>
                <a:spcPct val="150000"/>
              </a:lnSpc>
            </a:pPr>
            <a:r>
              <a:rPr lang="en-US" altLang="zh-CN" sz="2400" b="1" dirty="0" smtClean="0">
                <a:latin typeface="Times New Roman" panose="02020603050405020304" charset="0"/>
                <a:ea typeface="+mj-ea"/>
              </a:rPr>
              <a:t>I'm very angry, because my brother didn't  ________  ________  ________ me. </a:t>
            </a:r>
          </a:p>
        </p:txBody>
      </p:sp>
      <p:sp>
        <p:nvSpPr>
          <p:cNvPr id="9" name="矩形 8"/>
          <p:cNvSpPr/>
          <p:nvPr/>
        </p:nvSpPr>
        <p:spPr>
          <a:xfrm>
            <a:off x="7936312" y="2461342"/>
            <a:ext cx="3803403"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at        the       same       time</a:t>
            </a:r>
            <a:endParaRPr lang="zh-CN" altLang="en-US" sz="2400" b="1" dirty="0">
              <a:solidFill>
                <a:srgbClr val="C00000"/>
              </a:solidFill>
              <a:latin typeface="+mn-ea"/>
              <a:sym typeface="+mn-ea"/>
            </a:endParaRPr>
          </a:p>
        </p:txBody>
      </p:sp>
      <p:sp>
        <p:nvSpPr>
          <p:cNvPr id="10" name="矩形 9"/>
          <p:cNvSpPr/>
          <p:nvPr/>
        </p:nvSpPr>
        <p:spPr>
          <a:xfrm>
            <a:off x="3020047" y="3571613"/>
            <a:ext cx="3700302"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communicate              with</a:t>
            </a:r>
            <a:endParaRPr lang="zh-CN" altLang="en-US" sz="2400" b="1" dirty="0">
              <a:solidFill>
                <a:srgbClr val="C00000"/>
              </a:solidFill>
              <a:latin typeface="Times New Roman" panose="02020603050405020304" charset="0"/>
              <a:sym typeface="+mn-ea"/>
            </a:endParaRPr>
          </a:p>
        </p:txBody>
      </p:sp>
      <p:pic>
        <p:nvPicPr>
          <p:cNvPr id="7" name="Picture 4"/>
          <p:cNvPicPr>
            <a:picLocks noChangeAspect="1"/>
          </p:cNvPicPr>
          <p:nvPr/>
        </p:nvPicPr>
        <p:blipFill>
          <a:blip r:embed="rId2" cstate="email"/>
          <a:stretch>
            <a:fillRect/>
          </a:stretch>
        </p:blipFill>
        <p:spPr>
          <a:xfrm>
            <a:off x="403323" y="1342441"/>
            <a:ext cx="84455" cy="414020"/>
          </a:xfrm>
          <a:prstGeom prst="rect">
            <a:avLst/>
          </a:prstGeom>
          <a:noFill/>
          <a:ln w="9525">
            <a:noFill/>
          </a:ln>
        </p:spPr>
      </p:pic>
      <p:sp>
        <p:nvSpPr>
          <p:cNvPr id="11" name="Rectangle 10"/>
          <p:cNvSpPr/>
          <p:nvPr/>
        </p:nvSpPr>
        <p:spPr>
          <a:xfrm>
            <a:off x="546247" y="1324846"/>
            <a:ext cx="3897221" cy="46166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spcBef>
                <a:spcPct val="0"/>
              </a:spcBef>
              <a:buNone/>
            </a:pPr>
            <a:r>
              <a:rPr lang="en-US" altLang="zh-CN" sz="2400" b="1" dirty="0" smtClean="0">
                <a:solidFill>
                  <a:srgbClr val="00A6AD"/>
                </a:solidFill>
                <a:latin typeface="+mn-ea"/>
                <a:sym typeface="+mn-ea"/>
              </a:rPr>
              <a:t>Ⅲ. </a:t>
            </a:r>
            <a:r>
              <a:rPr lang="zh-CN" altLang="en-US" sz="2400" b="1" dirty="0" smtClean="0">
                <a:solidFill>
                  <a:srgbClr val="00A6AD"/>
                </a:solidFill>
                <a:latin typeface="+mn-ea"/>
                <a:sym typeface="+mn-ea"/>
              </a:rPr>
              <a:t>根据汉语意思完成句子</a:t>
            </a:r>
          </a:p>
        </p:txBody>
      </p:sp>
      <p:sp>
        <p:nvSpPr>
          <p:cNvPr id="12" name="矩形 11"/>
          <p:cNvSpPr/>
          <p:nvPr/>
        </p:nvSpPr>
        <p:spPr>
          <a:xfrm>
            <a:off x="6549831" y="4621765"/>
            <a:ext cx="3788788"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try               to               help</a:t>
            </a:r>
            <a:endParaRPr lang="zh-CN" altLang="en-US" sz="2400" b="1" dirty="0">
              <a:solidFill>
                <a:srgbClr val="C00000"/>
              </a:solidFill>
              <a:latin typeface="Times New Roman" panose="0202060305040502030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par>
                                <p:cTn id="9" presetID="5" presetClass="entr" presetSubtype="1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checkerboard(across)">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dissolv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dissolv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dissolve">
                                      <p:cBhvr>
                                        <p:cTn id="2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376695" y="1775844"/>
            <a:ext cx="11370310" cy="2238241"/>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ea typeface="+mj-ea"/>
              </a:rPr>
              <a:t>4. </a:t>
            </a:r>
            <a:r>
              <a:rPr lang="zh-CN" altLang="en-US" sz="2400" b="1" dirty="0" smtClean="0">
                <a:latin typeface="Times New Roman" panose="02020603050405020304" charset="0"/>
                <a:ea typeface="+mj-ea"/>
              </a:rPr>
              <a:t>人们建立这个地方用来缅怀先人。</a:t>
            </a:r>
          </a:p>
          <a:p>
            <a:pPr>
              <a:lnSpc>
                <a:spcPct val="150000"/>
              </a:lnSpc>
            </a:pPr>
            <a:r>
              <a:rPr lang="en-US" altLang="zh-CN" sz="2400" b="1" dirty="0" smtClean="0">
                <a:latin typeface="Times New Roman" panose="02020603050405020304" charset="0"/>
                <a:ea typeface="+mj-ea"/>
              </a:rPr>
              <a:t>People built this place ________ ________ ancestors. </a:t>
            </a:r>
          </a:p>
          <a:p>
            <a:pPr>
              <a:lnSpc>
                <a:spcPct val="150000"/>
              </a:lnSpc>
            </a:pPr>
            <a:r>
              <a:rPr lang="en-US" altLang="zh-CN" sz="2400" b="1" dirty="0" smtClean="0">
                <a:latin typeface="Times New Roman" panose="02020603050405020304" charset="0"/>
                <a:ea typeface="+mj-ea"/>
              </a:rPr>
              <a:t>5. </a:t>
            </a:r>
            <a:r>
              <a:rPr lang="zh-CN" altLang="en-US" sz="2400" b="1" dirty="0" smtClean="0">
                <a:latin typeface="Times New Roman" panose="02020603050405020304" charset="0"/>
                <a:ea typeface="+mj-ea"/>
              </a:rPr>
              <a:t>他们一定正在操场上踢足球。</a:t>
            </a:r>
          </a:p>
          <a:p>
            <a:pPr>
              <a:lnSpc>
                <a:spcPct val="150000"/>
              </a:lnSpc>
            </a:pPr>
            <a:r>
              <a:rPr lang="en-US" altLang="zh-CN" sz="2400" b="1" dirty="0" smtClean="0">
                <a:latin typeface="Times New Roman" panose="02020603050405020304" charset="0"/>
                <a:ea typeface="+mj-ea"/>
              </a:rPr>
              <a:t>They ________ ________ ________ football on the playground.</a:t>
            </a:r>
          </a:p>
        </p:txBody>
      </p:sp>
      <p:sp>
        <p:nvSpPr>
          <p:cNvPr id="9" name="矩形 8"/>
          <p:cNvSpPr/>
          <p:nvPr/>
        </p:nvSpPr>
        <p:spPr>
          <a:xfrm>
            <a:off x="3851001" y="2446595"/>
            <a:ext cx="2210586"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to            honor</a:t>
            </a:r>
            <a:endParaRPr lang="zh-CN" altLang="en-US" sz="2400" b="1" dirty="0">
              <a:solidFill>
                <a:srgbClr val="C00000"/>
              </a:solidFill>
              <a:latin typeface="+mn-ea"/>
              <a:sym typeface="+mn-ea"/>
            </a:endParaRPr>
          </a:p>
        </p:txBody>
      </p:sp>
      <p:sp>
        <p:nvSpPr>
          <p:cNvPr id="10" name="矩形 9"/>
          <p:cNvSpPr/>
          <p:nvPr/>
        </p:nvSpPr>
        <p:spPr>
          <a:xfrm>
            <a:off x="1545216" y="3571613"/>
            <a:ext cx="4118165"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must           be          playing</a:t>
            </a:r>
            <a:endParaRPr lang="zh-CN" altLang="en-US" sz="2400" b="1" dirty="0">
              <a:solidFill>
                <a:srgbClr val="C00000"/>
              </a:solidFill>
              <a:latin typeface="Times New Roman" panose="0202060305040502030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dissolv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图标-04"/>
          <p:cNvPicPr>
            <a:picLocks noChangeAspect="1"/>
          </p:cNvPicPr>
          <p:nvPr/>
        </p:nvPicPr>
        <p:blipFill>
          <a:blip r:embed="rId2" cstate="email"/>
          <a:stretch>
            <a:fillRect/>
          </a:stretch>
        </p:blipFill>
        <p:spPr>
          <a:xfrm>
            <a:off x="260350" y="949569"/>
            <a:ext cx="4222750" cy="804301"/>
          </a:xfrm>
          <a:prstGeom prst="rect">
            <a:avLst/>
          </a:prstGeom>
        </p:spPr>
      </p:pic>
      <p:sp>
        <p:nvSpPr>
          <p:cNvPr id="3" name="文本框 2"/>
          <p:cNvSpPr txBox="1"/>
          <p:nvPr/>
        </p:nvSpPr>
        <p:spPr>
          <a:xfrm>
            <a:off x="685216" y="1073687"/>
            <a:ext cx="2638864" cy="523220"/>
          </a:xfrm>
          <a:prstGeom prst="rect">
            <a:avLst/>
          </a:prstGeom>
          <a:noFill/>
        </p:spPr>
        <p:txBody>
          <a:bodyPr wrap="none" rtlCol="0">
            <a:spAutoFit/>
          </a:bodyPr>
          <a:lstStyle/>
          <a:p>
            <a:pPr lvl="0" algn="l"/>
            <a:r>
              <a:rPr lang="en-US" altLang="zh-CN"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B </a:t>
            </a:r>
            <a:r>
              <a:rPr lang="zh-CN" altLang="zh-CN"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知识</a:t>
            </a:r>
            <a:r>
              <a:rPr lang="zh-CN" altLang="zh-CN"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综合运用</a:t>
            </a:r>
          </a:p>
        </p:txBody>
      </p:sp>
      <p:sp>
        <p:nvSpPr>
          <p:cNvPr id="9" name="文本框 8"/>
          <p:cNvSpPr txBox="1"/>
          <p:nvPr/>
        </p:nvSpPr>
        <p:spPr>
          <a:xfrm>
            <a:off x="470535" y="2386330"/>
            <a:ext cx="11088419" cy="1754326"/>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)1. (2017•</a:t>
            </a:r>
            <a:r>
              <a:rPr lang="zh-CN" altLang="en-US" sz="2400" b="1" dirty="0" smtClean="0">
                <a:latin typeface="Times New Roman" panose="02020603050405020304" charset="0"/>
              </a:rPr>
              <a:t>武汉</a:t>
            </a:r>
            <a:r>
              <a:rPr lang="en-US" altLang="zh-CN" sz="2400" b="1" dirty="0" smtClean="0">
                <a:latin typeface="Times New Roman" panose="02020603050405020304" charset="0"/>
              </a:rPr>
              <a:t>)I didn't mean to trouble Curry yesterday.  It was pouring with rain so I  ________ his offer of a lift. </a:t>
            </a:r>
          </a:p>
          <a:p>
            <a:pPr>
              <a:lnSpc>
                <a:spcPct val="150000"/>
              </a:lnSpc>
            </a:pPr>
            <a:r>
              <a:rPr lang="en-US" altLang="zh-CN" sz="2400" b="1" dirty="0" smtClean="0">
                <a:latin typeface="Times New Roman" panose="02020603050405020304" charset="0"/>
              </a:rPr>
              <a:t>A. refused  		B. received		C. allowed  		D. accepted</a:t>
            </a:r>
          </a:p>
        </p:txBody>
      </p:sp>
      <p:sp>
        <p:nvSpPr>
          <p:cNvPr id="11" name="文本框 10"/>
          <p:cNvSpPr txBox="1"/>
          <p:nvPr/>
        </p:nvSpPr>
        <p:spPr>
          <a:xfrm>
            <a:off x="812165" y="2556376"/>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zh-CN" altLang="en-US" sz="2400" dirty="0">
              <a:solidFill>
                <a:srgbClr val="FF0000"/>
              </a:solidFill>
            </a:endParaRPr>
          </a:p>
        </p:txBody>
      </p:sp>
      <p:sp>
        <p:nvSpPr>
          <p:cNvPr id="5" name="Rectangle 9"/>
          <p:cNvSpPr/>
          <p:nvPr/>
        </p:nvSpPr>
        <p:spPr>
          <a:xfrm>
            <a:off x="588963" y="1880712"/>
            <a:ext cx="2039341"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nSpc>
                <a:spcPct val="150000"/>
              </a:lnSpc>
              <a:spcBef>
                <a:spcPct val="0"/>
              </a:spcBef>
              <a:buNone/>
            </a:pPr>
            <a:r>
              <a:rPr lang="en-US" altLang="zh-CN" sz="2400" b="1" dirty="0" smtClean="0">
                <a:solidFill>
                  <a:srgbClr val="F1AF00"/>
                </a:solidFill>
                <a:latin typeface="Times New Roman" panose="02020603050405020304" charset="0"/>
                <a:sym typeface="+mn-ea"/>
              </a:rPr>
              <a:t>Ⅳ</a:t>
            </a:r>
            <a:r>
              <a:rPr lang="zh-CN" altLang="en-US" sz="2400" b="1" dirty="0" smtClean="0">
                <a:solidFill>
                  <a:srgbClr val="F1AF00"/>
                </a:solidFill>
                <a:latin typeface="Times New Roman" panose="02020603050405020304" charset="0"/>
                <a:sym typeface="+mn-ea"/>
              </a:rPr>
              <a:t>.   单项</a:t>
            </a:r>
            <a:r>
              <a:rPr lang="zh-CN" altLang="en-US" sz="2400" b="1" dirty="0">
                <a:solidFill>
                  <a:srgbClr val="F1AF00"/>
                </a:solidFill>
                <a:latin typeface="Times New Roman" panose="02020603050405020304" charset="0"/>
                <a:sym typeface="+mn-ea"/>
              </a:rPr>
              <a:t>填空</a:t>
            </a:r>
          </a:p>
        </p:txBody>
      </p:sp>
      <p:pic>
        <p:nvPicPr>
          <p:cNvPr id="7" name="Picture 4"/>
          <p:cNvPicPr>
            <a:picLocks noChangeAspect="1"/>
          </p:cNvPicPr>
          <p:nvPr/>
        </p:nvPicPr>
        <p:blipFill>
          <a:blip r:embed="rId3" cstate="email"/>
          <a:stretch>
            <a:fillRect/>
          </a:stretch>
        </p:blipFill>
        <p:spPr>
          <a:xfrm>
            <a:off x="473075" y="2036445"/>
            <a:ext cx="84455" cy="414020"/>
          </a:xfrm>
          <a:prstGeom prst="rect">
            <a:avLst/>
          </a:prstGeom>
          <a:noFill/>
          <a:ln w="9525">
            <a:noFill/>
          </a:ln>
        </p:spPr>
      </p:pic>
      <p:sp>
        <p:nvSpPr>
          <p:cNvPr id="10" name="文本框 9"/>
          <p:cNvSpPr txBox="1"/>
          <p:nvPr/>
        </p:nvSpPr>
        <p:spPr>
          <a:xfrm>
            <a:off x="837332" y="4251229"/>
            <a:ext cx="10510606" cy="1582677"/>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考查动词辨析。</a:t>
            </a:r>
            <a:r>
              <a:rPr lang="en-US" altLang="zh-CN" sz="2200" b="1" dirty="0" smtClean="0">
                <a:latin typeface="仿宋" panose="02010609060101010101" charset="-122"/>
                <a:ea typeface="仿宋" panose="02010609060101010101" charset="-122"/>
              </a:rPr>
              <a:t>refuse</a:t>
            </a:r>
            <a:r>
              <a:rPr lang="zh-CN" altLang="en-US" sz="2200" b="1" dirty="0" smtClean="0">
                <a:latin typeface="仿宋" panose="02010609060101010101" charset="-122"/>
                <a:ea typeface="仿宋" panose="02010609060101010101" charset="-122"/>
              </a:rPr>
              <a:t>意为“拒绝”；</a:t>
            </a:r>
            <a:r>
              <a:rPr lang="en-US" altLang="zh-CN" sz="2200" b="1" dirty="0" smtClean="0">
                <a:latin typeface="仿宋" panose="02010609060101010101" charset="-122"/>
                <a:ea typeface="仿宋" panose="02010609060101010101" charset="-122"/>
              </a:rPr>
              <a:t>receive</a:t>
            </a:r>
            <a:r>
              <a:rPr lang="zh-CN" altLang="en-US" sz="2200" b="1" dirty="0" smtClean="0">
                <a:latin typeface="仿宋" panose="02010609060101010101" charset="-122"/>
                <a:ea typeface="仿宋" panose="02010609060101010101" charset="-122"/>
              </a:rPr>
              <a:t>意为“收到”；</a:t>
            </a:r>
            <a:r>
              <a:rPr lang="en-US" altLang="zh-CN" sz="2200" b="1" dirty="0" smtClean="0">
                <a:latin typeface="仿宋" panose="02010609060101010101" charset="-122"/>
                <a:ea typeface="仿宋" panose="02010609060101010101" charset="-122"/>
              </a:rPr>
              <a:t>allow</a:t>
            </a:r>
            <a:r>
              <a:rPr lang="zh-CN" altLang="en-US" sz="2200" b="1" dirty="0" smtClean="0">
                <a:latin typeface="仿宋" panose="02010609060101010101" charset="-122"/>
                <a:ea typeface="仿宋" panose="02010609060101010101" charset="-122"/>
              </a:rPr>
              <a:t>意为“允许”；</a:t>
            </a:r>
            <a:r>
              <a:rPr lang="en-US" altLang="zh-CN" sz="2200" b="1" dirty="0" smtClean="0">
                <a:latin typeface="仿宋" panose="02010609060101010101" charset="-122"/>
                <a:ea typeface="仿宋" panose="02010609060101010101" charset="-122"/>
              </a:rPr>
              <a:t>accept</a:t>
            </a:r>
            <a:r>
              <a:rPr lang="zh-CN" altLang="en-US" sz="2200" b="1" dirty="0" smtClean="0">
                <a:latin typeface="仿宋" panose="02010609060101010101" charset="-122"/>
                <a:ea typeface="仿宋" panose="02010609060101010101" charset="-122"/>
              </a:rPr>
              <a:t>意为“接受”。由句意“我昨天没打算去麻烦</a:t>
            </a:r>
            <a:r>
              <a:rPr lang="en-US" altLang="zh-CN" sz="2200" b="1" dirty="0" smtClean="0">
                <a:latin typeface="仿宋" panose="02010609060101010101" charset="-122"/>
                <a:ea typeface="仿宋" panose="02010609060101010101" charset="-122"/>
              </a:rPr>
              <a:t>Curry</a:t>
            </a:r>
            <a:r>
              <a:rPr lang="zh-CN" altLang="en-US" sz="2200" b="1" dirty="0" smtClean="0">
                <a:latin typeface="仿宋" panose="02010609060101010101" charset="-122"/>
                <a:ea typeface="仿宋" panose="02010609060101010101" charset="-122"/>
              </a:rPr>
              <a:t>。昨天下倾盆大雨，所以我接受了他搭车的提议”可知选</a:t>
            </a:r>
            <a:r>
              <a:rPr lang="en-US" altLang="zh-CN" sz="2200" b="1" dirty="0" smtClean="0">
                <a:latin typeface="仿宋" panose="02010609060101010101" charset="-122"/>
                <a:ea typeface="仿宋" panose="02010609060101010101" charset="-122"/>
              </a:rPr>
              <a:t>D</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5" presetClass="entr" presetSubtype="1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checkerboard(across)">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linds(horizontal)">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blinds(horizontal)">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10681411" cy="1754326"/>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)2. —How will they travel to that beautiful island?</a:t>
            </a:r>
          </a:p>
          <a:p>
            <a:pPr>
              <a:lnSpc>
                <a:spcPct val="150000"/>
              </a:lnSpc>
            </a:pPr>
            <a:r>
              <a:rPr lang="en-US" altLang="zh-CN" sz="2400" b="1" dirty="0" smtClean="0">
                <a:latin typeface="Times New Roman" panose="02020603050405020304" charset="0"/>
              </a:rPr>
              <a:t>—I'm not sure.  They  ________ take the plane. </a:t>
            </a:r>
          </a:p>
          <a:p>
            <a:pPr>
              <a:lnSpc>
                <a:spcPct val="150000"/>
              </a:lnSpc>
            </a:pPr>
            <a:r>
              <a:rPr lang="en-US" altLang="zh-CN" sz="2400" b="1" dirty="0" smtClean="0">
                <a:latin typeface="Times New Roman" panose="02020603050405020304" charset="0"/>
              </a:rPr>
              <a:t>A. must  		B. can't  		C. may  		D. need</a:t>
            </a:r>
          </a:p>
        </p:txBody>
      </p:sp>
      <p:sp>
        <p:nvSpPr>
          <p:cNvPr id="11" name="文本框 10"/>
          <p:cNvSpPr txBox="1"/>
          <p:nvPr/>
        </p:nvSpPr>
        <p:spPr>
          <a:xfrm>
            <a:off x="1298726" y="1591642"/>
            <a:ext cx="348172"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amond(i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13648" y="1443407"/>
            <a:ext cx="10398365" cy="1200329"/>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)3. The old man educated the young man  ________ a certain way. </a:t>
            </a:r>
          </a:p>
          <a:p>
            <a:pPr>
              <a:lnSpc>
                <a:spcPct val="150000"/>
              </a:lnSpc>
            </a:pPr>
            <a:r>
              <a:rPr lang="en-US" altLang="zh-CN" sz="2400" b="1" dirty="0" smtClean="0">
                <a:latin typeface="Times New Roman" panose="02020603050405020304" charset="0"/>
              </a:rPr>
              <a:t>A. on  		B. in  		C. at  		D. with</a:t>
            </a:r>
          </a:p>
        </p:txBody>
      </p:sp>
      <p:sp>
        <p:nvSpPr>
          <p:cNvPr id="10" name="文本框 9"/>
          <p:cNvSpPr txBox="1"/>
          <p:nvPr/>
        </p:nvSpPr>
        <p:spPr>
          <a:xfrm>
            <a:off x="837332" y="3360281"/>
            <a:ext cx="10510606" cy="1074846"/>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考查介词。</a:t>
            </a:r>
            <a:r>
              <a:rPr lang="en-US" altLang="zh-CN" sz="2200" b="1" dirty="0" smtClean="0">
                <a:latin typeface="仿宋" panose="02010609060101010101" charset="-122"/>
                <a:ea typeface="仿宋" panose="02010609060101010101" charset="-122"/>
              </a:rPr>
              <a:t>in a way</a:t>
            </a:r>
            <a:r>
              <a:rPr lang="zh-CN" altLang="en-US" sz="2200" b="1" dirty="0" smtClean="0">
                <a:latin typeface="仿宋" panose="02010609060101010101" charset="-122"/>
                <a:ea typeface="仿宋" panose="02010609060101010101" charset="-122"/>
              </a:rPr>
              <a:t>是固定搭配，意为“以某个方法，以某个方式”，故选</a:t>
            </a:r>
            <a:r>
              <a:rPr lang="en-US" altLang="zh-CN" sz="2200" b="1" dirty="0" smtClean="0">
                <a:latin typeface="仿宋" panose="02010609060101010101" charset="-122"/>
                <a:ea typeface="仿宋" panose="02010609060101010101" charset="-122"/>
              </a:rPr>
              <a:t>B</a:t>
            </a:r>
            <a:r>
              <a:rPr lang="zh-CN" altLang="en-US" sz="2200" b="1" dirty="0" smtClean="0">
                <a:latin typeface="仿宋" panose="02010609060101010101" charset="-122"/>
                <a:ea typeface="仿宋" panose="02010609060101010101" charset="-122"/>
              </a:rPr>
              <a:t>。</a:t>
            </a:r>
          </a:p>
        </p:txBody>
      </p:sp>
      <p:sp>
        <p:nvSpPr>
          <p:cNvPr id="11" name="文本框 10"/>
          <p:cNvSpPr txBox="1"/>
          <p:nvPr/>
        </p:nvSpPr>
        <p:spPr>
          <a:xfrm>
            <a:off x="1298726" y="1591642"/>
            <a:ext cx="351378"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9587865" cy="1754326"/>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)4. (2017·</a:t>
            </a:r>
            <a:r>
              <a:rPr lang="zh-CN" altLang="en-US" sz="2400" b="1" dirty="0" smtClean="0">
                <a:latin typeface="Times New Roman" panose="02020603050405020304" charset="0"/>
              </a:rPr>
              <a:t>哈尔滨</a:t>
            </a:r>
            <a:r>
              <a:rPr lang="en-US" altLang="zh-CN" sz="2400" b="1" dirty="0" smtClean="0">
                <a:latin typeface="Times New Roman" panose="02020603050405020304" charset="0"/>
              </a:rPr>
              <a:t>)—How much juice is there in the fridge?</a:t>
            </a:r>
          </a:p>
          <a:p>
            <a:pPr>
              <a:lnSpc>
                <a:spcPct val="150000"/>
              </a:lnSpc>
            </a:pPr>
            <a:r>
              <a:rPr lang="en-US" altLang="zh-CN" sz="2400" b="1" dirty="0" smtClean="0">
                <a:latin typeface="Times New Roman" panose="02020603050405020304" charset="0"/>
              </a:rPr>
              <a:t>—________.  Let's go to the supermarket and buy some after supper. </a:t>
            </a:r>
          </a:p>
          <a:p>
            <a:pPr>
              <a:lnSpc>
                <a:spcPct val="150000"/>
              </a:lnSpc>
            </a:pPr>
            <a:r>
              <a:rPr lang="en-US" altLang="zh-CN" sz="2400" b="1" dirty="0" smtClean="0">
                <a:latin typeface="Times New Roman" panose="02020603050405020304" charset="0"/>
              </a:rPr>
              <a:t>A. None  		B. Nothing		C. Nobody</a:t>
            </a:r>
          </a:p>
        </p:txBody>
      </p:sp>
      <p:sp>
        <p:nvSpPr>
          <p:cNvPr id="11" name="文本框 10"/>
          <p:cNvSpPr txBox="1"/>
          <p:nvPr/>
        </p:nvSpPr>
        <p:spPr>
          <a:xfrm>
            <a:off x="1298726" y="1591642"/>
            <a:ext cx="37382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en-US" altLang="zh-CN" sz="2400" dirty="0">
              <a:solidFill>
                <a:srgbClr val="FF0000"/>
              </a:solidFill>
            </a:endParaRPr>
          </a:p>
        </p:txBody>
      </p:sp>
      <p:sp>
        <p:nvSpPr>
          <p:cNvPr id="5" name="文本框 9"/>
          <p:cNvSpPr txBox="1"/>
          <p:nvPr/>
        </p:nvSpPr>
        <p:spPr>
          <a:xfrm>
            <a:off x="837332" y="3360281"/>
            <a:ext cx="10510606" cy="1661993"/>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考查代词的用法。句意：“冰箱里有多少果汁？”“没了。晚饭后我们去超市买一些吧。”</a:t>
            </a:r>
            <a:r>
              <a:rPr lang="en-US" altLang="zh-CN" sz="2200" b="1" dirty="0" smtClean="0">
                <a:latin typeface="仿宋" panose="02010609060101010101" charset="-122"/>
                <a:ea typeface="仿宋" panose="02010609060101010101" charset="-122"/>
              </a:rPr>
              <a:t>none</a:t>
            </a:r>
            <a:r>
              <a:rPr lang="zh-CN" altLang="en-US" sz="2200" b="1" dirty="0" smtClean="0">
                <a:latin typeface="仿宋" panose="02010609060101010101" charset="-122"/>
                <a:ea typeface="仿宋" panose="02010609060101010101" charset="-122"/>
              </a:rPr>
              <a:t>意为“没有一个，毫无”，强调数量；</a:t>
            </a:r>
            <a:r>
              <a:rPr lang="en-US" altLang="zh-CN" sz="2200" b="1" dirty="0" smtClean="0">
                <a:latin typeface="仿宋" panose="02010609060101010101" charset="-122"/>
                <a:ea typeface="仿宋" panose="02010609060101010101" charset="-122"/>
              </a:rPr>
              <a:t>nothing</a:t>
            </a:r>
            <a:r>
              <a:rPr lang="zh-CN" altLang="en-US" sz="2200" b="1" dirty="0" smtClean="0">
                <a:latin typeface="仿宋" panose="02010609060101010101" charset="-122"/>
                <a:ea typeface="仿宋" panose="02010609060101010101" charset="-122"/>
              </a:rPr>
              <a:t>意为“没有东西”；</a:t>
            </a:r>
            <a:r>
              <a:rPr lang="en-US" altLang="zh-CN" sz="2200" b="1" dirty="0" smtClean="0">
                <a:latin typeface="仿宋" panose="02010609060101010101" charset="-122"/>
                <a:ea typeface="仿宋" panose="02010609060101010101" charset="-122"/>
              </a:rPr>
              <a:t>nobody</a:t>
            </a:r>
            <a:r>
              <a:rPr lang="zh-CN" altLang="en-US" sz="2200" b="1" dirty="0" smtClean="0">
                <a:latin typeface="仿宋" panose="02010609060101010101" charset="-122"/>
                <a:ea typeface="仿宋" panose="02010609060101010101" charset="-122"/>
              </a:rPr>
              <a:t>意为“没有人”。根据句意可知选</a:t>
            </a:r>
            <a:r>
              <a:rPr lang="en-US" altLang="zh-CN" sz="2200" b="1" dirty="0" smtClean="0">
                <a:latin typeface="仿宋" panose="02010609060101010101" charset="-122"/>
                <a:ea typeface="仿宋" panose="02010609060101010101" charset="-122"/>
              </a:rPr>
              <a:t>A</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1751</Words>
  <Application>Microsoft Office PowerPoint</Application>
  <PresentationFormat>宽屏</PresentationFormat>
  <Paragraphs>166</Paragraphs>
  <Slides>28</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28</vt:i4>
      </vt:variant>
    </vt:vector>
  </HeadingPairs>
  <TitlesOfParts>
    <vt:vector size="38" baseType="lpstr">
      <vt:lpstr>仿宋</vt:lpstr>
      <vt:lpstr>黑体</vt:lpstr>
      <vt:lpstr>华文新魏</vt:lpstr>
      <vt:lpstr>宋体</vt:lpstr>
      <vt:lpstr>微软雅黑</vt:lpstr>
      <vt:lpstr>Arial</vt:lpstr>
      <vt:lpstr>Calibri</vt:lpstr>
      <vt:lpstr>Calibri Light</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2018-02-07T04:03:00Z</dcterms:created>
  <dcterms:modified xsi:type="dcterms:W3CDTF">2023-01-16T23:01:08Z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A212CE1E232E41388C5D53E35042F7C8</vt:lpwstr>
  </property>
  <property fmtid="{A09F084E-AD41-489F-8076-AA5BE3082BCA}" pid="100">
    <vt:ui4>5</vt:ui4>
  </property>
  <property fmtid="{64440492-4C8B-11D1-8B70-080036B11A03}" pid="11">
    <vt:lpwstr>www.2ppt.com-爱PPT提供资源下载</vt:lpwstr>
  </property>
</Properties>
</file>