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7"/>
  </p:notesMasterIdLst>
  <p:handoutMasterIdLst>
    <p:handoutMasterId r:id="rId18"/>
  </p:handoutMasterIdLst>
  <p:sldIdLst>
    <p:sldId id="256" r:id="rId2"/>
    <p:sldId id="258" r:id="rId3"/>
    <p:sldId id="260" r:id="rId4"/>
    <p:sldId id="261" r:id="rId5"/>
    <p:sldId id="262" r:id="rId6"/>
    <p:sldId id="285" r:id="rId7"/>
    <p:sldId id="286" r:id="rId8"/>
    <p:sldId id="263" r:id="rId9"/>
    <p:sldId id="270" r:id="rId10"/>
    <p:sldId id="290" r:id="rId11"/>
    <p:sldId id="291" r:id="rId12"/>
    <p:sldId id="280" r:id="rId13"/>
    <p:sldId id="282" r:id="rId14"/>
    <p:sldId id="283" r:id="rId15"/>
    <p:sldId id="279" r:id="rId16"/>
  </p:sldIdLst>
  <p:sldSz cx="9144000" cy="5143500" type="screen16x9"/>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0F276"/>
    <a:srgbClr val="98BCF6"/>
    <a:srgbClr val="D1F3FF"/>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40" d="100"/>
          <a:sy n="140" d="100"/>
        </p:scale>
        <p:origin x="-804" y="-192"/>
      </p:cViewPr>
      <p:guideLst>
        <p:guide orient="horz" pos="162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空白页">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首页">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课堂导入">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84538"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知识讲解">
    <p:spTree>
      <p:nvGrpSpPr>
        <p:cNvPr id="1" name=""/>
        <p:cNvGrpSpPr/>
        <p:nvPr/>
      </p:nvGrpSpPr>
      <p:grpSpPr>
        <a:xfrm>
          <a:off x="0" y="0"/>
          <a:ext cx="0" cy="0"/>
          <a:chOff x="0" y="0"/>
          <a:chExt cx="0" cy="0"/>
        </a:xfrm>
      </p:grpSpPr>
      <p:pic>
        <p:nvPicPr>
          <p:cNvPr id="2" name="图片 3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0888" y="349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课堂小结">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336925"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课堂练习">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5650" y="603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课后作业">
    <p:spTree>
      <p:nvGrpSpPr>
        <p:cNvPr id="1" name=""/>
        <p:cNvGrpSpPr/>
        <p:nvPr/>
      </p:nvGrpSpPr>
      <p:grpSpPr>
        <a:xfrm>
          <a:off x="0" y="0"/>
          <a:ext cx="0" cy="0"/>
          <a:chOff x="0" y="0"/>
          <a:chExt cx="0" cy="0"/>
        </a:xfrm>
      </p:grpSpPr>
      <p:pic>
        <p:nvPicPr>
          <p:cNvPr id="2" name="图片 20" descr="课后作业（A）.png"/>
          <p:cNvPicPr>
            <a:picLocks noChangeAspect="1" noChangeArrowheads="1"/>
          </p:cNvPicPr>
          <p:nvPr userDrawn="1"/>
        </p:nvPicPr>
        <p:blipFill>
          <a:blip r:embed="rId2" cstate="email">
            <a:duotone>
              <a:prstClr val="black"/>
              <a:schemeClr val="accent2">
                <a:tint val="45000"/>
                <a:satMod val="400000"/>
              </a:schemeClr>
            </a:duotone>
          </a:blip>
          <a:srcRect r="33147"/>
          <a:stretch>
            <a:fillRect/>
          </a:stretch>
        </p:blipFill>
        <p:spPr bwMode="auto">
          <a:xfrm>
            <a:off x="3286125" y="9525"/>
            <a:ext cx="26638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单页">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尾页">
    <p:spTree>
      <p:nvGrpSpPr>
        <p:cNvPr id="1" name=""/>
        <p:cNvGrpSpPr/>
        <p:nvPr/>
      </p:nvGrpSpPr>
      <p:grpSpPr>
        <a:xfrm>
          <a:off x="0" y="0"/>
          <a:ext cx="0" cy="0"/>
          <a:chOff x="0" y="0"/>
          <a:chExt cx="0" cy="0"/>
        </a:xfrm>
      </p:grpSpPr>
      <p:pic>
        <p:nvPicPr>
          <p:cNvPr id="3" name="Picture 2" descr="C:\Users\Administrator\Desktop\图片\08582ba9e289685.jpg"/>
          <p:cNvPicPr>
            <a:picLocks noChangeAspect="1" noChangeArrowheads="1"/>
          </p:cNvPicPr>
          <p:nvPr userDrawn="1"/>
        </p:nvPicPr>
        <p:blipFill>
          <a:blip r:embed="rId2" cstate="email">
            <a:clrChange>
              <a:clrFrom>
                <a:srgbClr val="F5F5F5"/>
              </a:clrFrom>
              <a:clrTo>
                <a:srgbClr val="F5F5F5">
                  <a:alpha val="0"/>
                </a:srgbClr>
              </a:clrTo>
            </a:clrChange>
          </a:blip>
          <a:srcRect/>
          <a:stretch>
            <a:fillRect/>
          </a:stretch>
        </p:blipFill>
        <p:spPr bwMode="auto">
          <a:xfrm>
            <a:off x="7013575" y="-12700"/>
            <a:ext cx="2130425"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8.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4.png"/><Relationship Id="rId1" Type="http://schemas.openxmlformats.org/officeDocument/2006/relationships/slideLayout" Target="../slideLayouts/slideLayout8.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hyperlink" Target="U6%20Welcome%20to%20the%20unit%20B&#35838;&#25991;&#26391;&#35835;.mp4" TargetMode="External"/><Relationship Id="rId2" Type="http://schemas.openxmlformats.org/officeDocument/2006/relationships/image" Target="../media/image14.png"/><Relationship Id="rId1" Type="http://schemas.openxmlformats.org/officeDocument/2006/relationships/slideLayout" Target="../slideLayouts/slideLayout8.xml"/><Relationship Id="rId5" Type="http://schemas.openxmlformats.org/officeDocument/2006/relationships/image" Target="../media/image16.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a:spLocks noChangeArrowheads="1"/>
          </p:cNvSpPr>
          <p:nvPr/>
        </p:nvSpPr>
        <p:spPr bwMode="auto">
          <a:xfrm>
            <a:off x="-13636" y="819196"/>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lnSpc>
                <a:spcPct val="150000"/>
              </a:lnSpc>
              <a:buFontTx/>
              <a:buNone/>
              <a:defRPr/>
            </a:pPr>
            <a:r>
              <a:rPr lang="en-US" altLang="zh-CN" sz="4400" b="1" dirty="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 Unit </a:t>
            </a:r>
            <a:r>
              <a:rPr lang="en-US" altLang="zh-CN"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6</a:t>
            </a:r>
            <a:r>
              <a:rPr lang="zh-CN" altLang="en-US"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  </a:t>
            </a:r>
            <a:r>
              <a:rPr lang="en-US" altLang="zh-CN" sz="4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Birdwatching</a:t>
            </a:r>
            <a:endParaRPr lang="en-US" altLang="zh-CN"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endParaRPr>
          </a:p>
          <a:p>
            <a:pPr algn="ctr">
              <a:lnSpc>
                <a:spcPct val="150000"/>
              </a:lnSpc>
              <a:buFontTx/>
              <a:buNone/>
              <a:defRPr/>
            </a:pPr>
            <a:r>
              <a:rPr kumimoji="0" lang="zh-CN" altLang="en-US"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第</a:t>
            </a:r>
            <a:r>
              <a:rPr kumimoji="0" lang="en-US" altLang="zh-CN"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1</a:t>
            </a: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课时</a:t>
            </a:r>
            <a:endParaRPr kumimoji="0" lang="zh-CN" altLang="en-US"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endParaRPr>
          </a:p>
        </p:txBody>
      </p:sp>
      <p:sp>
        <p:nvSpPr>
          <p:cNvPr id="3" name="矩形 2"/>
          <p:cNvSpPr/>
          <p:nvPr/>
        </p:nvSpPr>
        <p:spPr>
          <a:xfrm>
            <a:off x="0" y="3943314"/>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4700" y="939800"/>
            <a:ext cx="7531100" cy="565150"/>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9458" name="TextBox 39"/>
          <p:cNvSpPr txBox="1">
            <a:spLocks noChangeArrowheads="1"/>
          </p:cNvSpPr>
          <p:nvPr/>
        </p:nvSpPr>
        <p:spPr bwMode="auto">
          <a:xfrm>
            <a:off x="2562225" y="935038"/>
            <a:ext cx="57324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type /</a:t>
            </a:r>
            <a:r>
              <a:rPr lang="en-US" altLang="zh-CN" sz="2400" b="1" dirty="0" err="1">
                <a:latin typeface="Times New Roman" panose="02020603050405020304" pitchFamily="18" charset="0"/>
                <a:ea typeface="黑体" panose="02010609060101010101" pitchFamily="49" charset="-122"/>
              </a:rPr>
              <a:t>taɪp</a:t>
            </a:r>
            <a:r>
              <a:rPr lang="en-US" altLang="zh-CN" sz="2400" b="1" dirty="0">
                <a:latin typeface="Times New Roman" panose="02020603050405020304" pitchFamily="18" charset="0"/>
                <a:ea typeface="黑体" panose="02010609060101010101" pitchFamily="49" charset="-122"/>
              </a:rPr>
              <a:t>/ </a:t>
            </a:r>
            <a:r>
              <a:rPr lang="en-US" altLang="zh-CN" sz="2400" b="1" i="1" dirty="0">
                <a:latin typeface="Times New Roman" panose="02020603050405020304" pitchFamily="18" charset="0"/>
                <a:ea typeface="黑体" panose="02010609060101010101" pitchFamily="49" charset="-122"/>
              </a:rPr>
              <a:t>n</a:t>
            </a:r>
            <a:r>
              <a:rPr lang="zh-CN" altLang="en-US" sz="2400" b="1" i="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种类</a:t>
            </a:r>
          </a:p>
        </p:txBody>
      </p:sp>
      <p:sp>
        <p:nvSpPr>
          <p:cNvPr id="19459" name="AutoShape 2"/>
          <p:cNvSpPr>
            <a:spLocks noChangeArrowheads="1"/>
          </p:cNvSpPr>
          <p:nvPr/>
        </p:nvSpPr>
        <p:spPr bwMode="auto">
          <a:xfrm flipH="1">
            <a:off x="763588" y="1044575"/>
            <a:ext cx="1450975" cy="379413"/>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9460" name="文本框 24"/>
          <p:cNvSpPr txBox="1">
            <a:spLocks noChangeArrowheads="1"/>
          </p:cNvSpPr>
          <p:nvPr/>
        </p:nvSpPr>
        <p:spPr bwMode="auto">
          <a:xfrm>
            <a:off x="976313" y="990600"/>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27238" y="1054100"/>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4</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1830388" y="1687513"/>
            <a:ext cx="57912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pPr>
            <a:r>
              <a:rPr lang="en-US" altLang="zh-CN" sz="2400" b="1">
                <a:latin typeface="Times New Roman" panose="02020603050405020304" pitchFamily="18" charset="0"/>
                <a:ea typeface="黑体" panose="02010609060101010101" pitchFamily="49" charset="-122"/>
              </a:rPr>
              <a:t>eg: We have several types of apples.</a:t>
            </a:r>
          </a:p>
          <a:p>
            <a:pPr>
              <a:lnSpc>
                <a:spcPct val="200000"/>
              </a:lnSpc>
            </a:pPr>
            <a:r>
              <a:rPr lang="en-US" altLang="zh-CN" sz="2400" b="1">
                <a:latin typeface="Times New Roman" panose="02020603050405020304" pitchFamily="18" charset="0"/>
                <a:ea typeface="黑体" panose="02010609060101010101" pitchFamily="49" charset="-122"/>
              </a:rPr>
              <a:t>       </a:t>
            </a:r>
            <a:r>
              <a:rPr lang="zh-CN" altLang="en-US" sz="2400" b="1">
                <a:latin typeface="Times New Roman" panose="02020603050405020304" pitchFamily="18" charset="0"/>
                <a:ea typeface="黑体" panose="02010609060101010101" pitchFamily="49" charset="-122"/>
              </a:rPr>
              <a:t>我们有几个品种的苹果。</a:t>
            </a:r>
          </a:p>
        </p:txBody>
      </p:sp>
      <p:sp>
        <p:nvSpPr>
          <p:cNvPr id="8" name="矩形 7"/>
          <p:cNvSpPr>
            <a:spLocks noChangeArrowheads="1"/>
          </p:cNvSpPr>
          <p:nvPr/>
        </p:nvSpPr>
        <p:spPr bwMode="auto">
          <a:xfrm>
            <a:off x="2227263" y="3449638"/>
            <a:ext cx="28019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5305" indent="-535305">
              <a:lnSpc>
                <a:spcPct val="150000"/>
              </a:lnSpc>
            </a:pPr>
            <a:r>
              <a:rPr lang="zh-CN" altLang="en-US" sz="2400" b="1">
                <a:latin typeface="Times New Roman" panose="02020603050405020304" pitchFamily="18" charset="0"/>
                <a:ea typeface="黑体" panose="02010609060101010101" pitchFamily="49" charset="-122"/>
              </a:rPr>
              <a:t>辨析：</a:t>
            </a:r>
            <a:r>
              <a:rPr lang="en-US" altLang="zh-CN" sz="2400" b="1">
                <a:latin typeface="Times New Roman" panose="02020603050405020304" pitchFamily="18" charset="0"/>
                <a:ea typeface="黑体" panose="02010609060101010101" pitchFamily="49" charset="-122"/>
              </a:rPr>
              <a:t>type</a:t>
            </a:r>
            <a:r>
              <a:rPr lang="zh-CN" altLang="en-US" sz="2400" b="1">
                <a:latin typeface="Times New Roman" panose="02020603050405020304" pitchFamily="18" charset="0"/>
                <a:ea typeface="黑体" panose="02010609060101010101" pitchFamily="49" charset="-122"/>
              </a:rPr>
              <a:t>与</a:t>
            </a:r>
            <a:r>
              <a:rPr lang="en-US" altLang="zh-CN" sz="2400" b="1">
                <a:latin typeface="Times New Roman" panose="02020603050405020304" pitchFamily="18" charset="0"/>
                <a:ea typeface="黑体" panose="02010609060101010101" pitchFamily="49" charset="-122"/>
              </a:rPr>
              <a:t>kind</a:t>
            </a:r>
            <a:endParaRPr lang="zh-CN" altLang="en-US" sz="2400" b="1">
              <a:latin typeface="Times New Roman" panose="02020603050405020304" pitchFamily="18" charset="0"/>
              <a:ea typeface="黑体" panose="02010609060101010101" pitchFamily="49" charset="-122"/>
            </a:endParaRPr>
          </a:p>
        </p:txBody>
      </p:sp>
      <p:sp>
        <p:nvSpPr>
          <p:cNvPr id="19464" name="TextBox 39"/>
          <p:cNvSpPr txBox="1">
            <a:spLocks noChangeArrowheads="1"/>
          </p:cNvSpPr>
          <p:nvPr/>
        </p:nvSpPr>
        <p:spPr bwMode="auto">
          <a:xfrm>
            <a:off x="1524000" y="3508375"/>
            <a:ext cx="8382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Adobe 黑体 Std R" pitchFamily="34" charset="-122"/>
                <a:ea typeface="Adobe 黑体 Std R" pitchFamily="34" charset="-122"/>
              </a:rPr>
              <a:t>考向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609600" y="822325"/>
          <a:ext cx="7958138" cy="3730392"/>
        </p:xfrm>
        <a:graphic>
          <a:graphicData uri="http://schemas.openxmlformats.org/drawingml/2006/table">
            <a:tbl>
              <a:tblPr firstRow="1" bandRow="1">
                <a:tableStyleId>{5940675A-B579-460E-94D1-54222C63F5DA}</a:tableStyleId>
              </a:tblPr>
              <a:tblGrid>
                <a:gridCol w="906248">
                  <a:extLst>
                    <a:ext uri="{9D8B030D-6E8A-4147-A177-3AD203B41FA5}">
                      <a16:colId xmlns:a16="http://schemas.microsoft.com/office/drawing/2014/main" val="20000"/>
                    </a:ext>
                  </a:extLst>
                </a:gridCol>
                <a:gridCol w="4503951">
                  <a:extLst>
                    <a:ext uri="{9D8B030D-6E8A-4147-A177-3AD203B41FA5}">
                      <a16:colId xmlns:a16="http://schemas.microsoft.com/office/drawing/2014/main" val="20001"/>
                    </a:ext>
                  </a:extLst>
                </a:gridCol>
                <a:gridCol w="2547939">
                  <a:extLst>
                    <a:ext uri="{9D8B030D-6E8A-4147-A177-3AD203B41FA5}">
                      <a16:colId xmlns:a16="http://schemas.microsoft.com/office/drawing/2014/main" val="20002"/>
                    </a:ext>
                  </a:extLst>
                </a:gridCol>
              </a:tblGrid>
              <a:tr h="474865">
                <a:tc>
                  <a:txBody>
                    <a:bodyPr/>
                    <a:lstStyle/>
                    <a:p>
                      <a:pPr algn="ctr">
                        <a:lnSpc>
                          <a:spcPct val="120000"/>
                        </a:lnSpc>
                      </a:pPr>
                      <a:r>
                        <a:rPr lang="zh-CN"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词条</a:t>
                      </a:r>
                      <a:endParaRPr lang="zh-CN" altLang="en-US" sz="2100" b="1" dirty="0">
                        <a:latin typeface="Times New Roman" panose="02020603050405020304" pitchFamily="18" charset="0"/>
                        <a:ea typeface="黑体" panose="02010609060101010101" pitchFamily="49" charset="-122"/>
                        <a:cs typeface="Times New Roman" panose="02020603050405020304" pitchFamily="18" charset="0"/>
                      </a:endParaRPr>
                    </a:p>
                  </a:txBody>
                  <a:tcPr marT="45660" marB="45660">
                    <a:solidFill>
                      <a:schemeClr val="accent5">
                        <a:lumMod val="90000"/>
                      </a:schemeClr>
                    </a:solidFill>
                  </a:tcPr>
                </a:tc>
                <a:tc>
                  <a:txBody>
                    <a:bodyPr/>
                    <a:lstStyle/>
                    <a:p>
                      <a:pPr algn="ctr">
                        <a:lnSpc>
                          <a:spcPct val="120000"/>
                        </a:lnSpc>
                      </a:pPr>
                      <a:r>
                        <a:rPr lang="zh-CN"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含义及用法</a:t>
                      </a:r>
                      <a:endParaRPr lang="zh-CN" altLang="en-US" sz="2100" b="1" dirty="0">
                        <a:latin typeface="Times New Roman" panose="02020603050405020304" pitchFamily="18" charset="0"/>
                        <a:ea typeface="黑体" panose="02010609060101010101" pitchFamily="49" charset="-122"/>
                        <a:cs typeface="Times New Roman" panose="02020603050405020304" pitchFamily="18" charset="0"/>
                      </a:endParaRPr>
                    </a:p>
                  </a:txBody>
                  <a:tcPr marT="45660" marB="45660">
                    <a:solidFill>
                      <a:schemeClr val="accent5">
                        <a:lumMod val="90000"/>
                      </a:schemeClr>
                    </a:solidFill>
                  </a:tcPr>
                </a:tc>
                <a:tc>
                  <a:txBody>
                    <a:bodyPr/>
                    <a:lstStyle/>
                    <a:p>
                      <a:pPr algn="ctr">
                        <a:lnSpc>
                          <a:spcPct val="120000"/>
                        </a:lnSpc>
                      </a:pPr>
                      <a:r>
                        <a:rPr lang="zh-CN"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示例</a:t>
                      </a:r>
                      <a:endParaRPr lang="zh-CN" altLang="en-US" sz="2100" b="1" dirty="0">
                        <a:latin typeface="Times New Roman" panose="02020603050405020304" pitchFamily="18" charset="0"/>
                        <a:ea typeface="黑体" panose="02010609060101010101" pitchFamily="49" charset="-122"/>
                        <a:cs typeface="Times New Roman" panose="02020603050405020304" pitchFamily="18" charset="0"/>
                      </a:endParaRPr>
                    </a:p>
                  </a:txBody>
                  <a:tcPr marT="45660" marB="45660">
                    <a:solidFill>
                      <a:schemeClr val="accent5">
                        <a:lumMod val="90000"/>
                      </a:schemeClr>
                    </a:solidFill>
                  </a:tcPr>
                </a:tc>
                <a:extLst>
                  <a:ext uri="{0D108BD9-81ED-4DB2-BD59-A6C34878D82A}">
                    <a16:rowId xmlns:a16="http://schemas.microsoft.com/office/drawing/2014/main" val="10000"/>
                  </a:ext>
                </a:extLst>
              </a:tr>
              <a:tr h="2009044">
                <a:tc>
                  <a:txBody>
                    <a:bodyPr/>
                    <a:lstStyle/>
                    <a:p>
                      <a:pPr algn="ctr">
                        <a:lnSpc>
                          <a:spcPct val="120000"/>
                        </a:lnSpc>
                      </a:pPr>
                      <a:endParaRPr lang="en-US"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p>
                      <a:pPr algn="ctr">
                        <a:lnSpc>
                          <a:spcPct val="120000"/>
                        </a:lnSpc>
                      </a:pPr>
                      <a:endParaRPr lang="en-US"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p>
                      <a:pPr algn="ctr">
                        <a:lnSpc>
                          <a:spcPct val="120000"/>
                        </a:lnSpc>
                      </a:pPr>
                      <a:r>
                        <a:rPr lang="en-US"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type</a:t>
                      </a:r>
                      <a:endParaRPr lang="zh-CN" altLang="en-US" sz="2100" b="1" dirty="0">
                        <a:latin typeface="Times New Roman" panose="02020603050405020304" pitchFamily="18" charset="0"/>
                        <a:ea typeface="黑体" panose="02010609060101010101" pitchFamily="49" charset="-122"/>
                        <a:cs typeface="Times New Roman" panose="02020603050405020304" pitchFamily="18" charset="0"/>
                      </a:endParaRPr>
                    </a:p>
                  </a:txBody>
                  <a:tcPr marT="45660" marB="45660"/>
                </a:tc>
                <a:tc>
                  <a:txBody>
                    <a:bodyPr/>
                    <a:lstStyle/>
                    <a:p>
                      <a:pPr>
                        <a:lnSpc>
                          <a:spcPct val="120000"/>
                        </a:lnSpc>
                      </a:pP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lang="zh-CN"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种类</a:t>
                      </a: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zh-CN"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通常指同种类内部事物</a:t>
                      </a: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zh-CN"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或相同物体的不同型号。它表示的分类一般都是客观的甚至是科学的，有一定数据标准。也可以用来指根据主观标准将人或物分类，此时可与</a:t>
                      </a: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kind</a:t>
                      </a:r>
                      <a:r>
                        <a:rPr lang="zh-CN"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互换。</a:t>
                      </a:r>
                      <a:endParaRPr lang="zh-CN" altLang="en-US" sz="2100" dirty="0">
                        <a:latin typeface="Times New Roman" panose="02020603050405020304" pitchFamily="18" charset="0"/>
                        <a:ea typeface="黑体" panose="02010609060101010101" pitchFamily="49" charset="-122"/>
                        <a:cs typeface="Times New Roman" panose="02020603050405020304" pitchFamily="18" charset="0"/>
                      </a:endParaRPr>
                    </a:p>
                  </a:txBody>
                  <a:tcPr marT="45660" marB="45660"/>
                </a:tc>
                <a:tc>
                  <a:txBody>
                    <a:bodyPr/>
                    <a:lstStyle/>
                    <a:p>
                      <a:pPr>
                        <a:lnSpc>
                          <a:spcPct val="120000"/>
                        </a:lnSpc>
                      </a:pP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There are three</a:t>
                      </a:r>
                      <a:r>
                        <a:rPr lang="en-US" altLang="zh-CN" sz="2100" kern="1200" baseline="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main </a:t>
                      </a:r>
                      <a:r>
                        <a:rPr lang="en-US"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types</a:t>
                      </a: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of contracts.</a:t>
                      </a:r>
                    </a:p>
                    <a:p>
                      <a:pPr>
                        <a:lnSpc>
                          <a:spcPct val="120000"/>
                        </a:lnSpc>
                      </a:pPr>
                      <a:r>
                        <a:rPr lang="zh-CN"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有三种主要的合同。</a:t>
                      </a:r>
                      <a:endParaRPr lang="zh-CN" altLang="en-US" sz="2100" dirty="0">
                        <a:latin typeface="Times New Roman" panose="02020603050405020304" pitchFamily="18" charset="0"/>
                        <a:ea typeface="黑体" panose="02010609060101010101" pitchFamily="49" charset="-122"/>
                        <a:cs typeface="Times New Roman" panose="02020603050405020304" pitchFamily="18" charset="0"/>
                      </a:endParaRPr>
                    </a:p>
                  </a:txBody>
                  <a:tcPr marT="45660" marB="45660"/>
                </a:tc>
                <a:extLst>
                  <a:ext uri="{0D108BD9-81ED-4DB2-BD59-A6C34878D82A}">
                    <a16:rowId xmlns:a16="http://schemas.microsoft.com/office/drawing/2014/main" val="10001"/>
                  </a:ext>
                </a:extLst>
              </a:tr>
              <a:tr h="1241954">
                <a:tc>
                  <a:txBody>
                    <a:bodyPr/>
                    <a:lstStyle/>
                    <a:p>
                      <a:pPr algn="ctr">
                        <a:lnSpc>
                          <a:spcPct val="120000"/>
                        </a:lnSpc>
                      </a:pPr>
                      <a:endParaRPr lang="en-US"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p>
                      <a:pPr algn="ctr">
                        <a:lnSpc>
                          <a:spcPct val="120000"/>
                        </a:lnSpc>
                      </a:pPr>
                      <a:r>
                        <a:rPr lang="en-US"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kind</a:t>
                      </a:r>
                      <a:endParaRPr lang="zh-CN" altLang="en-US" sz="2100" b="1" dirty="0">
                        <a:latin typeface="Times New Roman" panose="02020603050405020304" pitchFamily="18" charset="0"/>
                        <a:ea typeface="黑体" panose="02010609060101010101" pitchFamily="49" charset="-122"/>
                        <a:cs typeface="Times New Roman" panose="02020603050405020304" pitchFamily="18" charset="0"/>
                      </a:endParaRPr>
                    </a:p>
                  </a:txBody>
                  <a:tcPr marT="45660" marB="45660"/>
                </a:tc>
                <a:tc>
                  <a:txBody>
                    <a:bodyPr/>
                    <a:lstStyle/>
                    <a:p>
                      <a:pPr>
                        <a:lnSpc>
                          <a:spcPct val="120000"/>
                        </a:lnSpc>
                      </a:pP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lang="zh-CN"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种类</a:t>
                      </a: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lang="zh-CN"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，特指某种性质相同，而且有极相似特征的东西，足以用某种方法分类，并置于一起。</a:t>
                      </a:r>
                      <a:endParaRPr lang="zh-CN" altLang="en-US" sz="2100" dirty="0">
                        <a:latin typeface="Times New Roman" panose="02020603050405020304" pitchFamily="18" charset="0"/>
                        <a:ea typeface="黑体" panose="02010609060101010101" pitchFamily="49" charset="-122"/>
                        <a:cs typeface="Times New Roman" panose="02020603050405020304" pitchFamily="18" charset="0"/>
                      </a:endParaRPr>
                    </a:p>
                  </a:txBody>
                  <a:tcPr marT="45660" marB="45660"/>
                </a:tc>
                <a:tc>
                  <a:txBody>
                    <a:bodyPr/>
                    <a:lstStyle/>
                    <a:p>
                      <a:pPr>
                        <a:lnSpc>
                          <a:spcPct val="120000"/>
                        </a:lnSpc>
                      </a:pP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What </a:t>
                      </a:r>
                      <a:r>
                        <a:rPr lang="en-US" altLang="zh-CN" sz="2100" b="1"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kind</a:t>
                      </a:r>
                      <a:r>
                        <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of paper do you want</a:t>
                      </a:r>
                      <a:r>
                        <a:rPr lang="zh-CN"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100" kern="12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你想要哪一种纸？</a:t>
                      </a:r>
                      <a:endParaRPr lang="zh-CN" altLang="en-US" sz="2100" dirty="0">
                        <a:latin typeface="Times New Roman" panose="02020603050405020304" pitchFamily="18" charset="0"/>
                        <a:ea typeface="黑体" panose="02010609060101010101" pitchFamily="49" charset="-122"/>
                        <a:cs typeface="Times New Roman" panose="02020603050405020304" pitchFamily="18" charset="0"/>
                      </a:endParaRPr>
                    </a:p>
                  </a:txBody>
                  <a:tcPr marT="45660" marB="45660"/>
                </a:tc>
                <a:extLst>
                  <a:ext uri="{0D108BD9-81ED-4DB2-BD59-A6C34878D82A}">
                    <a16:rowId xmlns:a16="http://schemas.microsoft.com/office/drawing/2014/main" val="10002"/>
                  </a:ext>
                </a:extLst>
              </a:tr>
            </a:tbl>
          </a:graphicData>
        </a:graphic>
      </p:graphicFrame>
      <p:pic>
        <p:nvPicPr>
          <p:cNvPr id="20499"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1"/>
          <p:cNvSpPr>
            <a:spLocks noChangeArrowheads="1"/>
          </p:cNvSpPr>
          <p:nvPr/>
        </p:nvSpPr>
        <p:spPr bwMode="auto">
          <a:xfrm>
            <a:off x="609600" y="666750"/>
            <a:ext cx="8001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dirty="0">
                <a:latin typeface="Times New Roman" panose="02020603050405020304" pitchFamily="18" charset="0"/>
                <a:ea typeface="黑体" panose="02010609060101010101" pitchFamily="49" charset="-122"/>
              </a:rPr>
              <a:t>一、根据首字母或所给汉语提示补全句子</a:t>
            </a:r>
          </a:p>
          <a:p>
            <a:pPr>
              <a:lnSpc>
                <a:spcPct val="150000"/>
              </a:lnSpc>
            </a:pPr>
            <a:r>
              <a:rPr lang="en-US" altLang="zh-CN" sz="2400" dirty="0">
                <a:latin typeface="Times New Roman" panose="02020603050405020304" pitchFamily="18" charset="0"/>
                <a:ea typeface="黑体" panose="02010609060101010101" pitchFamily="49" charset="-122"/>
              </a:rPr>
              <a:t>1</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We buy some fruit and vegetables at the m________</a:t>
            </a:r>
            <a:r>
              <a:rPr lang="zh-CN" altLang="en-US" sz="2400" dirty="0">
                <a:latin typeface="Times New Roman" panose="02020603050405020304" pitchFamily="18" charset="0"/>
                <a:ea typeface="黑体" panose="02010609060101010101" pitchFamily="49" charset="-122"/>
              </a:rPr>
              <a:t>．</a:t>
            </a:r>
          </a:p>
          <a:p>
            <a:pPr>
              <a:lnSpc>
                <a:spcPct val="150000"/>
              </a:lnSpc>
            </a:pPr>
            <a:r>
              <a:rPr lang="en-US" altLang="zh-CN" sz="2400" dirty="0">
                <a:latin typeface="Times New Roman" panose="02020603050405020304" pitchFamily="18" charset="0"/>
                <a:ea typeface="黑体" panose="02010609060101010101" pitchFamily="49" charset="-122"/>
              </a:rPr>
              <a:t>2</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Simon likes birds and he often goes b____________ at weekends.</a:t>
            </a:r>
          </a:p>
          <a:p>
            <a:pPr>
              <a:lnSpc>
                <a:spcPct val="150000"/>
              </a:lnSpc>
            </a:pPr>
            <a:r>
              <a:rPr lang="en-US" altLang="zh-CN" sz="2400" dirty="0">
                <a:latin typeface="Times New Roman" panose="02020603050405020304" pitchFamily="18" charset="0"/>
                <a:ea typeface="黑体" panose="02010609060101010101" pitchFamily="49" charset="-122"/>
              </a:rPr>
              <a:t>3</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Do you know what ________ (</a:t>
            </a:r>
            <a:r>
              <a:rPr lang="zh-CN" altLang="en-US" sz="2400" dirty="0">
                <a:latin typeface="Times New Roman" panose="02020603050405020304" pitchFamily="18" charset="0"/>
                <a:ea typeface="黑体" panose="02010609060101010101" pitchFamily="49" charset="-122"/>
              </a:rPr>
              <a:t>母鸡</a:t>
            </a:r>
            <a:r>
              <a:rPr lang="en-US" altLang="zh-CN" sz="2400" dirty="0">
                <a:latin typeface="Times New Roman" panose="02020603050405020304" pitchFamily="18" charset="0"/>
                <a:ea typeface="黑体" panose="02010609060101010101" pitchFamily="49" charset="-122"/>
              </a:rPr>
              <a:t>) eat?</a:t>
            </a:r>
          </a:p>
          <a:p>
            <a:pPr>
              <a:lnSpc>
                <a:spcPct val="150000"/>
              </a:lnSpc>
            </a:pPr>
            <a:r>
              <a:rPr lang="en-US" altLang="zh-CN" sz="2400" dirty="0">
                <a:latin typeface="Times New Roman" panose="02020603050405020304" pitchFamily="18" charset="0"/>
                <a:ea typeface="黑体" panose="02010609060101010101" pitchFamily="49" charset="-122"/>
              </a:rPr>
              <a:t>4</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We have a new ________ (</a:t>
            </a:r>
            <a:r>
              <a:rPr lang="zh-CN" altLang="en-US" sz="2400" dirty="0">
                <a:latin typeface="Times New Roman" panose="02020603050405020304" pitchFamily="18" charset="0"/>
                <a:ea typeface="黑体" panose="02010609060101010101" pitchFamily="49" charset="-122"/>
              </a:rPr>
              <a:t>种类</a:t>
            </a:r>
            <a:r>
              <a:rPr lang="en-US" altLang="zh-CN" sz="2400" dirty="0">
                <a:latin typeface="Times New Roman" panose="02020603050405020304" pitchFamily="18" charset="0"/>
                <a:ea typeface="黑体" panose="02010609060101010101" pitchFamily="49" charset="-122"/>
              </a:rPr>
              <a:t>) of rose.</a:t>
            </a:r>
          </a:p>
          <a:p>
            <a:pPr>
              <a:lnSpc>
                <a:spcPct val="150000"/>
              </a:lnSpc>
            </a:pPr>
            <a:r>
              <a:rPr lang="en-US" altLang="zh-CN" sz="2400" dirty="0">
                <a:latin typeface="Times New Roman" panose="02020603050405020304" pitchFamily="18" charset="0"/>
                <a:ea typeface="黑体" panose="02010609060101010101" pitchFamily="49" charset="-122"/>
              </a:rPr>
              <a:t>5</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The sparrow has brown and grey ________ (</a:t>
            </a:r>
            <a:r>
              <a:rPr lang="zh-CN" altLang="en-US" sz="2400" dirty="0">
                <a:latin typeface="Times New Roman" panose="02020603050405020304" pitchFamily="18" charset="0"/>
                <a:ea typeface="黑体" panose="02010609060101010101" pitchFamily="49" charset="-122"/>
              </a:rPr>
              <a:t>羽毛</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a:t>
            </a:r>
          </a:p>
        </p:txBody>
      </p:sp>
      <p:sp>
        <p:nvSpPr>
          <p:cNvPr id="3" name="矩形 2"/>
          <p:cNvSpPr>
            <a:spLocks noChangeArrowheads="1"/>
          </p:cNvSpPr>
          <p:nvPr/>
        </p:nvSpPr>
        <p:spPr bwMode="auto">
          <a:xfrm>
            <a:off x="6246813" y="1335088"/>
            <a:ext cx="885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arket</a:t>
            </a:r>
            <a:endParaRPr lang="zh-CN" altLang="en-US"/>
          </a:p>
        </p:txBody>
      </p:sp>
      <p:sp>
        <p:nvSpPr>
          <p:cNvPr id="9" name="矩形 8"/>
          <p:cNvSpPr>
            <a:spLocks noChangeArrowheads="1"/>
          </p:cNvSpPr>
          <p:nvPr/>
        </p:nvSpPr>
        <p:spPr bwMode="auto">
          <a:xfrm>
            <a:off x="5627688" y="1868488"/>
            <a:ext cx="1774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irdwatching</a:t>
            </a:r>
            <a:endParaRPr lang="zh-CN" altLang="en-US"/>
          </a:p>
        </p:txBody>
      </p:sp>
      <p:sp>
        <p:nvSpPr>
          <p:cNvPr id="10" name="矩形 9"/>
          <p:cNvSpPr>
            <a:spLocks noChangeArrowheads="1"/>
          </p:cNvSpPr>
          <p:nvPr/>
        </p:nvSpPr>
        <p:spPr bwMode="auto">
          <a:xfrm>
            <a:off x="3798888" y="2976563"/>
            <a:ext cx="782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hens</a:t>
            </a:r>
            <a:endParaRPr lang="zh-CN" altLang="en-US"/>
          </a:p>
        </p:txBody>
      </p:sp>
      <p:sp>
        <p:nvSpPr>
          <p:cNvPr id="11" name="矩形 10"/>
          <p:cNvSpPr>
            <a:spLocks noChangeArrowheads="1"/>
          </p:cNvSpPr>
          <p:nvPr/>
        </p:nvSpPr>
        <p:spPr bwMode="auto">
          <a:xfrm>
            <a:off x="3352800" y="3509963"/>
            <a:ext cx="749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type</a:t>
            </a:r>
            <a:endParaRPr lang="zh-CN" altLang="en-US"/>
          </a:p>
        </p:txBody>
      </p:sp>
      <p:sp>
        <p:nvSpPr>
          <p:cNvPr id="12" name="矩形 11"/>
          <p:cNvSpPr>
            <a:spLocks noChangeArrowheads="1"/>
          </p:cNvSpPr>
          <p:nvPr/>
        </p:nvSpPr>
        <p:spPr bwMode="auto">
          <a:xfrm>
            <a:off x="5187950" y="4100513"/>
            <a:ext cx="1244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feathers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590550"/>
            <a:ext cx="8077200" cy="3775075"/>
          </a:xfrm>
          <a:prstGeom prst="rect">
            <a:avLst/>
          </a:prstGeom>
        </p:spPr>
        <p:txBody>
          <a:bodyPr>
            <a:spAutoFit/>
          </a:bodyPr>
          <a:lstStyle/>
          <a:p>
            <a:pPr>
              <a:lnSpc>
                <a:spcPct val="17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二、完成句子</a:t>
            </a:r>
          </a:p>
          <a:p>
            <a:pPr>
              <a:lnSpc>
                <a:spcPct val="17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 Swans </a:t>
            </a:r>
            <a:r>
              <a:rPr lang="en-US" altLang="zh-CN" sz="2400" u="sng" dirty="0">
                <a:latin typeface="Times New Roman" panose="02020603050405020304" pitchFamily="18" charset="0"/>
                <a:ea typeface="黑体" panose="02010609060101010101" pitchFamily="49" charset="-122"/>
                <a:cs typeface="Times New Roman" panose="02020603050405020304" pitchFamily="18" charset="0"/>
              </a:rPr>
              <a:t>have white feathers and long necks</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对画线部分提问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a:p>
            <a:pPr indent="355600">
              <a:lnSpc>
                <a:spcPct val="17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What ________swans ________ ________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p>
          <a:p>
            <a:pPr marL="355600" indent="-355600">
              <a:lnSpc>
                <a:spcPct val="17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7. There are </a:t>
            </a:r>
            <a:r>
              <a:rPr lang="en-US" altLang="zh-CN" sz="2400" u="sng" dirty="0">
                <a:latin typeface="Times New Roman" panose="02020603050405020304" pitchFamily="18" charset="0"/>
                <a:ea typeface="黑体" panose="02010609060101010101" pitchFamily="49" charset="-122"/>
                <a:cs typeface="Times New Roman" panose="02020603050405020304" pitchFamily="18" charset="0"/>
              </a:rPr>
              <a:t>seven</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types of swans in the world. (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对画线部分提问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a:p>
            <a:pPr indent="355600">
              <a:lnSpc>
                <a:spcPct val="17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________ ________ ________of swans in the world?</a:t>
            </a:r>
          </a:p>
        </p:txBody>
      </p:sp>
      <p:sp>
        <p:nvSpPr>
          <p:cNvPr id="3" name="矩形 2"/>
          <p:cNvSpPr>
            <a:spLocks noChangeArrowheads="1"/>
          </p:cNvSpPr>
          <p:nvPr/>
        </p:nvSpPr>
        <p:spPr bwMode="auto">
          <a:xfrm>
            <a:off x="2165350" y="2039938"/>
            <a:ext cx="3937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do                     look          like</a:t>
            </a:r>
            <a:endParaRPr lang="zh-CN" altLang="en-US"/>
          </a:p>
        </p:txBody>
      </p:sp>
      <p:sp>
        <p:nvSpPr>
          <p:cNvPr id="8" name="矩形 7"/>
          <p:cNvSpPr>
            <a:spLocks noChangeArrowheads="1"/>
          </p:cNvSpPr>
          <p:nvPr/>
        </p:nvSpPr>
        <p:spPr bwMode="auto">
          <a:xfrm>
            <a:off x="1319213" y="3890963"/>
            <a:ext cx="3786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Times New Roman" panose="02020603050405020304" pitchFamily="18" charset="0"/>
              </a:rPr>
              <a:t>How         many        types</a:t>
            </a:r>
            <a:endParaRPr lang="zh-CN" altLang="en-US"/>
          </a:p>
        </p:txBody>
      </p:sp>
      <p:pic>
        <p:nvPicPr>
          <p:cNvPr id="22532" name="图片 8"/>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738" y="787400"/>
            <a:ext cx="7848600" cy="2241550"/>
          </a:xfrm>
          <a:prstGeom prst="rect">
            <a:avLst/>
          </a:prstGeom>
        </p:spPr>
        <p:txBody>
          <a:bodyPr>
            <a:spAutoFit/>
          </a:bodyPr>
          <a:lstStyle/>
          <a:p>
            <a:pPr marL="355600" indent="-355600">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8.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我们英语老师总是鼓励我们尽可能经常地练习英语。</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南充改编</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t>
            </a:r>
          </a:p>
          <a:p>
            <a:pPr marL="355600">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Our English teacher always ___________us___________ ___________English as often as possible. </a:t>
            </a:r>
          </a:p>
        </p:txBody>
      </p:sp>
      <p:sp>
        <p:nvSpPr>
          <p:cNvPr id="7" name="矩形 6"/>
          <p:cNvSpPr>
            <a:spLocks noChangeArrowheads="1"/>
          </p:cNvSpPr>
          <p:nvPr/>
        </p:nvSpPr>
        <p:spPr bwMode="auto">
          <a:xfrm>
            <a:off x="4408488" y="2009775"/>
            <a:ext cx="3592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Times New Roman" panose="02020603050405020304" pitchFamily="18" charset="0"/>
              </a:rPr>
              <a:t>encourages</a:t>
            </a:r>
            <a:r>
              <a:rPr lang="zh-CN" altLang="en-US" sz="2400" b="1">
                <a:solidFill>
                  <a:srgbClr val="FF0000"/>
                </a:solidFill>
                <a:latin typeface="Times New Roman" panose="02020603050405020304" pitchFamily="18" charset="0"/>
              </a:rPr>
              <a:t>                </a:t>
            </a:r>
            <a:r>
              <a:rPr lang="en-US" altLang="zh-CN" sz="2400" b="1">
                <a:solidFill>
                  <a:srgbClr val="FF0000"/>
                </a:solidFill>
                <a:latin typeface="Times New Roman" panose="02020603050405020304" pitchFamily="18" charset="0"/>
              </a:rPr>
              <a:t>to </a:t>
            </a:r>
            <a:endParaRPr lang="zh-CN" altLang="en-US"/>
          </a:p>
        </p:txBody>
      </p:sp>
      <p:sp>
        <p:nvSpPr>
          <p:cNvPr id="9" name="矩形 8"/>
          <p:cNvSpPr>
            <a:spLocks noChangeArrowheads="1"/>
          </p:cNvSpPr>
          <p:nvPr/>
        </p:nvSpPr>
        <p:spPr bwMode="auto">
          <a:xfrm>
            <a:off x="1187450" y="2562225"/>
            <a:ext cx="12430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practice</a:t>
            </a:r>
            <a:endParaRPr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990600" y="971550"/>
            <a:ext cx="7162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zh-CN" altLang="en-US" sz="2800" b="1">
                <a:latin typeface="黑体" panose="02010609060101010101" pitchFamily="49" charset="-122"/>
                <a:ea typeface="黑体" panose="02010609060101010101" pitchFamily="49" charset="-122"/>
              </a:rPr>
              <a:t>本节课主要学习了以下知识点，请同学们及时巩固练习：</a:t>
            </a:r>
            <a:endParaRPr lang="en-US" altLang="zh-CN" sz="2800" b="1">
              <a:latin typeface="黑体" panose="02010609060101010101" pitchFamily="49" charset="-122"/>
              <a:ea typeface="黑体" panose="02010609060101010101" pitchFamily="49" charset="-122"/>
            </a:endParaRP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market, feather, type</a:t>
            </a: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What does cranes look like? </a:t>
            </a:r>
          </a:p>
        </p:txBody>
      </p:sp>
      <p:pic>
        <p:nvPicPr>
          <p:cNvPr id="24578"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2862263" y="742950"/>
            <a:ext cx="335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latin typeface="Times New Roman" panose="02020603050405020304" pitchFamily="18" charset="0"/>
              </a:rPr>
              <a:t>Do you like birds?</a:t>
            </a:r>
            <a:endParaRPr lang="zh-CN" altLang="en-US" sz="2800">
              <a:latin typeface="Times New Roman" panose="02020603050405020304" pitchFamily="18" charset="0"/>
              <a:cs typeface="Times New Roman" panose="02020603050405020304" pitchFamily="18" charset="0"/>
            </a:endParaRPr>
          </a:p>
        </p:txBody>
      </p:sp>
      <p:pic>
        <p:nvPicPr>
          <p:cNvPr id="11266" name="Picture 7"/>
          <p:cNvPicPr>
            <a:picLocks noChangeAspect="1" noChangeArrowheads="1"/>
          </p:cNvPicPr>
          <p:nvPr/>
        </p:nvPicPr>
        <p:blipFill>
          <a:blip r:embed="rId2" cstate="email"/>
          <a:srcRect/>
          <a:stretch>
            <a:fillRect/>
          </a:stretch>
        </p:blipFill>
        <p:spPr bwMode="auto">
          <a:xfrm>
            <a:off x="3103563" y="1809750"/>
            <a:ext cx="2870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8"/>
          <p:cNvPicPr>
            <a:picLocks noChangeAspect="1" noChangeArrowheads="1"/>
          </p:cNvPicPr>
          <p:nvPr/>
        </p:nvPicPr>
        <p:blipFill>
          <a:blip r:embed="rId3" cstate="email"/>
          <a:srcRect/>
          <a:stretch>
            <a:fillRect/>
          </a:stretch>
        </p:blipFill>
        <p:spPr bwMode="auto">
          <a:xfrm>
            <a:off x="730250" y="3121025"/>
            <a:ext cx="19716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9"/>
          <p:cNvPicPr>
            <a:picLocks noChangeAspect="1" noChangeArrowheads="1"/>
          </p:cNvPicPr>
          <p:nvPr/>
        </p:nvPicPr>
        <p:blipFill>
          <a:blip r:embed="rId4" cstate="email"/>
          <a:srcRect/>
          <a:stretch>
            <a:fillRect/>
          </a:stretch>
        </p:blipFill>
        <p:spPr bwMode="auto">
          <a:xfrm>
            <a:off x="6280150" y="3121025"/>
            <a:ext cx="2219325"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10"/>
          <p:cNvPicPr>
            <a:picLocks noChangeAspect="1" noChangeArrowheads="1"/>
          </p:cNvPicPr>
          <p:nvPr/>
        </p:nvPicPr>
        <p:blipFill>
          <a:blip r:embed="rId5" cstate="email"/>
          <a:srcRect/>
          <a:stretch>
            <a:fillRect/>
          </a:stretch>
        </p:blipFill>
        <p:spPr bwMode="auto">
          <a:xfrm>
            <a:off x="703263" y="1352550"/>
            <a:ext cx="2027237"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2"/>
          <p:cNvPicPr>
            <a:picLocks noChangeAspect="1" noChangeArrowheads="1"/>
          </p:cNvPicPr>
          <p:nvPr/>
        </p:nvPicPr>
        <p:blipFill>
          <a:blip r:embed="rId6" cstate="email"/>
          <a:srcRect/>
          <a:stretch>
            <a:fillRect/>
          </a:stretch>
        </p:blipFill>
        <p:spPr bwMode="auto">
          <a:xfrm>
            <a:off x="6262688" y="1343025"/>
            <a:ext cx="2198687"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TextBox 3"/>
          <p:cNvSpPr txBox="1">
            <a:spLocks noChangeArrowheads="1"/>
          </p:cNvSpPr>
          <p:nvPr/>
        </p:nvSpPr>
        <p:spPr bwMode="auto">
          <a:xfrm>
            <a:off x="685800" y="666750"/>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0070C0"/>
                </a:solidFill>
                <a:latin typeface="Times New Roman" panose="02020603050405020304" pitchFamily="18" charset="0"/>
              </a:rPr>
              <a:t>Comic strip</a:t>
            </a:r>
            <a:endParaRPr lang="en-US" altLang="zh-CN" sz="2400" b="1" dirty="0">
              <a:solidFill>
                <a:srgbClr val="0070C0"/>
              </a:solidFill>
              <a:latin typeface="Times New Roman" panose="02020603050405020304" pitchFamily="18" charset="0"/>
              <a:cs typeface="Times New Roman" panose="02020603050405020304" pitchFamily="18" charset="0"/>
            </a:endParaRPr>
          </a:p>
        </p:txBody>
      </p:sp>
      <p:sp>
        <p:nvSpPr>
          <p:cNvPr id="11271" name="矩形 12"/>
          <p:cNvSpPr>
            <a:spLocks noChangeArrowheads="1"/>
          </p:cNvSpPr>
          <p:nvPr/>
        </p:nvSpPr>
        <p:spPr bwMode="auto">
          <a:xfrm>
            <a:off x="711200" y="1052513"/>
            <a:ext cx="5232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Do you like </a:t>
            </a:r>
            <a:r>
              <a:rPr lang="en-US" altLang="zh-CN" sz="2400" dirty="0" err="1">
                <a:latin typeface="Times New Roman" panose="02020603050405020304" pitchFamily="18" charset="0"/>
                <a:ea typeface="黑体" panose="02010609060101010101" pitchFamily="49" charset="-122"/>
                <a:cs typeface="Times New Roman" panose="02020603050405020304" pitchFamily="18" charset="0"/>
              </a:rPr>
              <a:t>birdwatching</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Eddie?</a:t>
            </a:r>
            <a:endParaRPr lang="zh-CN"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marL="273050" indent="-273050">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2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Sure. I often go to the market to watch the birds.</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　　　　　</a:t>
            </a:r>
          </a:p>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The market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p>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Yeah. I like the birds at the market.</a:t>
            </a:r>
            <a:endParaRPr lang="zh-CN"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Hens and ducks ...Yummy!</a:t>
            </a:r>
            <a:endParaRPr lang="zh-CN"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2292" name="Picture 7" descr="C:\Users\Administrator\Desktop\书上图片\IMG_20180807_081742.jpg"/>
          <p:cNvPicPr>
            <a:picLocks noChangeAspect="1" noChangeArrowheads="1"/>
          </p:cNvPicPr>
          <p:nvPr/>
        </p:nvPicPr>
        <p:blipFill>
          <a:blip r:embed="rId3" cstate="email"/>
          <a:srcRect/>
          <a:stretch>
            <a:fillRect/>
          </a:stretch>
        </p:blipFill>
        <p:spPr bwMode="auto">
          <a:xfrm>
            <a:off x="6092825" y="1200150"/>
            <a:ext cx="2312988"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图片 2"/>
          <p:cNvPicPr>
            <a:picLocks noChangeAspect="1" noChangeArrowheads="1"/>
          </p:cNvPicPr>
          <p:nvPr/>
        </p:nvPicPr>
        <p:blipFill>
          <a:blip r:embed="rId4"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844550"/>
            <a:ext cx="7385050" cy="53181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3314" name="TextBox 39"/>
          <p:cNvSpPr txBox="1">
            <a:spLocks noChangeArrowheads="1"/>
          </p:cNvSpPr>
          <p:nvPr/>
        </p:nvSpPr>
        <p:spPr bwMode="auto">
          <a:xfrm>
            <a:off x="2638425" y="8191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market /'</a:t>
            </a:r>
            <a:r>
              <a:rPr lang="en-US" altLang="zh-CN" sz="2400" b="1" dirty="0" err="1">
                <a:latin typeface="Times New Roman" panose="02020603050405020304" pitchFamily="18" charset="0"/>
                <a:ea typeface="黑体" panose="02010609060101010101" pitchFamily="49" charset="-122"/>
              </a:rPr>
              <a:t>mɑːkɪt</a:t>
            </a:r>
            <a:r>
              <a:rPr lang="en-US" altLang="zh-CN" sz="2400" b="1" dirty="0">
                <a:latin typeface="Times New Roman" panose="02020603050405020304" pitchFamily="18" charset="0"/>
                <a:ea typeface="黑体" panose="02010609060101010101" pitchFamily="49" charset="-122"/>
              </a:rPr>
              <a:t>/ </a:t>
            </a:r>
            <a:r>
              <a:rPr lang="en-US" altLang="zh-CN" sz="2400" b="1" i="1" dirty="0">
                <a:latin typeface="Times New Roman" panose="02020603050405020304" pitchFamily="18" charset="0"/>
                <a:ea typeface="黑体" panose="02010609060101010101" pitchFamily="49" charset="-122"/>
              </a:rPr>
              <a:t>n</a:t>
            </a:r>
            <a:r>
              <a:rPr lang="zh-CN" altLang="en-US" sz="2400" b="1" i="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市场</a:t>
            </a:r>
          </a:p>
        </p:txBody>
      </p:sp>
      <p:sp>
        <p:nvSpPr>
          <p:cNvPr id="13315" name="AutoShape 2"/>
          <p:cNvSpPr>
            <a:spLocks noChangeArrowheads="1"/>
          </p:cNvSpPr>
          <p:nvPr/>
        </p:nvSpPr>
        <p:spPr bwMode="auto">
          <a:xfrm flipH="1">
            <a:off x="850900" y="930275"/>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3316" name="文本框 24"/>
          <p:cNvSpPr txBox="1">
            <a:spLocks noChangeArrowheads="1"/>
          </p:cNvSpPr>
          <p:nvPr/>
        </p:nvSpPr>
        <p:spPr bwMode="auto">
          <a:xfrm>
            <a:off x="952500" y="86836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114550" y="922338"/>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914400" y="1538288"/>
            <a:ext cx="69342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b="1" dirty="0">
                <a:latin typeface="Times New Roman" panose="02020603050405020304" pitchFamily="18" charset="0"/>
                <a:ea typeface="黑体" panose="02010609060101010101" pitchFamily="49" charset="-122"/>
              </a:rPr>
              <a:t> </a:t>
            </a:r>
            <a:r>
              <a:rPr lang="en-US" altLang="zh-CN" sz="2400" b="1" dirty="0" err="1">
                <a:latin typeface="Times New Roman" panose="02020603050405020304" pitchFamily="18" charset="0"/>
                <a:ea typeface="黑体" panose="02010609060101010101" pitchFamily="49" charset="-122"/>
              </a:rPr>
              <a:t>eg</a:t>
            </a:r>
            <a:r>
              <a:rPr lang="en-US" altLang="zh-CN" sz="2400" b="1" dirty="0">
                <a:latin typeface="Times New Roman" panose="02020603050405020304" pitchFamily="18" charset="0"/>
                <a:ea typeface="黑体" panose="02010609060101010101" pitchFamily="49" charset="-122"/>
              </a:rPr>
              <a:t>: There is a market in the middle of the town.</a:t>
            </a:r>
          </a:p>
          <a:p>
            <a:pPr>
              <a:lnSpc>
                <a:spcPct val="150000"/>
              </a:lnSpc>
            </a:pPr>
            <a:r>
              <a:rPr lang="en-US" altLang="zh-CN" sz="2400" b="1" dirty="0">
                <a:latin typeface="Times New Roman" panose="02020603050405020304" pitchFamily="18" charset="0"/>
                <a:ea typeface="黑体" panose="02010609060101010101" pitchFamily="49" charset="-122"/>
              </a:rPr>
              <a:t>       </a:t>
            </a:r>
            <a:r>
              <a:rPr lang="zh-CN" altLang="en-US" sz="2400" b="1" dirty="0">
                <a:latin typeface="Times New Roman" panose="02020603050405020304" pitchFamily="18" charset="0"/>
                <a:ea typeface="黑体" panose="02010609060101010101" pitchFamily="49" charset="-122"/>
              </a:rPr>
              <a:t>镇中心有个市场。</a:t>
            </a:r>
          </a:p>
        </p:txBody>
      </p:sp>
      <p:sp>
        <p:nvSpPr>
          <p:cNvPr id="11" name="矩形 9"/>
          <p:cNvSpPr>
            <a:spLocks noChangeArrowheads="1"/>
          </p:cNvSpPr>
          <p:nvPr/>
        </p:nvSpPr>
        <p:spPr bwMode="auto">
          <a:xfrm>
            <a:off x="1485900" y="2722563"/>
            <a:ext cx="728503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8650" indent="-628650">
              <a:lnSpc>
                <a:spcPct val="150000"/>
              </a:lnSpc>
            </a:pPr>
            <a:r>
              <a:rPr lang="en-US" altLang="zh-CN" sz="2400" b="1" dirty="0">
                <a:latin typeface="Times New Roman" panose="02020603050405020304" pitchFamily="18" charset="0"/>
                <a:ea typeface="黑体" panose="02010609060101010101" pitchFamily="49" charset="-122"/>
              </a:rPr>
              <a:t>on the market</a:t>
            </a:r>
            <a:r>
              <a:rPr lang="zh-CN" altLang="en-US" sz="2400" b="1" dirty="0">
                <a:latin typeface="Times New Roman" panose="02020603050405020304" pitchFamily="18" charset="0"/>
                <a:ea typeface="黑体" panose="02010609060101010101" pitchFamily="49" charset="-122"/>
              </a:rPr>
              <a:t>上市，出售</a:t>
            </a:r>
            <a:endParaRPr lang="en-US" altLang="zh-CN" sz="2400" b="1" dirty="0">
              <a:latin typeface="Times New Roman" panose="02020603050405020304" pitchFamily="18" charset="0"/>
              <a:ea typeface="黑体" panose="02010609060101010101" pitchFamily="49" charset="-122"/>
            </a:endParaRPr>
          </a:p>
          <a:p>
            <a:pPr marL="628650" indent="-628650">
              <a:lnSpc>
                <a:spcPct val="150000"/>
              </a:lnSpc>
            </a:pPr>
            <a:r>
              <a:rPr lang="en-US" altLang="zh-CN" sz="2400" b="1" dirty="0" err="1">
                <a:latin typeface="Times New Roman" panose="02020603050405020304" pitchFamily="18" charset="0"/>
                <a:ea typeface="黑体" panose="02010609060101010101" pitchFamily="49" charset="-122"/>
              </a:rPr>
              <a:t>eg</a:t>
            </a:r>
            <a:r>
              <a:rPr lang="zh-CN" altLang="en-US" sz="2400" b="1" dirty="0">
                <a:latin typeface="Times New Roman" panose="02020603050405020304" pitchFamily="18" charset="0"/>
                <a:ea typeface="黑体" panose="02010609060101010101" pitchFamily="49" charset="-122"/>
              </a:rPr>
              <a:t>：</a:t>
            </a:r>
            <a:r>
              <a:rPr lang="en-US" altLang="zh-CN" sz="2400" b="1" dirty="0">
                <a:latin typeface="Times New Roman" panose="02020603050405020304" pitchFamily="18" charset="0"/>
                <a:ea typeface="黑体" panose="02010609060101010101" pitchFamily="49" charset="-122"/>
              </a:rPr>
              <a:t>This kind of mobile phone is just on the market.</a:t>
            </a:r>
            <a:r>
              <a:rPr lang="zh-CN" altLang="en-US" sz="2400" b="1" dirty="0">
                <a:latin typeface="Times New Roman" panose="02020603050405020304" pitchFamily="18" charset="0"/>
                <a:ea typeface="黑体" panose="02010609060101010101" pitchFamily="49" charset="-122"/>
              </a:rPr>
              <a:t>这类手机刚刚上市。</a:t>
            </a:r>
          </a:p>
        </p:txBody>
      </p:sp>
      <p:sp>
        <p:nvSpPr>
          <p:cNvPr id="13320" name="矩形 1"/>
          <p:cNvSpPr>
            <a:spLocks noChangeArrowheads="1"/>
          </p:cNvSpPr>
          <p:nvPr/>
        </p:nvSpPr>
        <p:spPr bwMode="auto">
          <a:xfrm>
            <a:off x="685800" y="2852738"/>
            <a:ext cx="11128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000000"/>
                </a:solidFill>
                <a:latin typeface="Times New Roman" panose="02020603050405020304" pitchFamily="18" charset="0"/>
                <a:ea typeface="黑体" panose="02010609060101010101" pitchFamily="49" charset="-122"/>
              </a:rPr>
              <a:t>归纳：</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9"/>
          <p:cNvSpPr>
            <a:spLocks noChangeArrowheads="1"/>
          </p:cNvSpPr>
          <p:nvPr/>
        </p:nvSpPr>
        <p:spPr bwMode="auto">
          <a:xfrm>
            <a:off x="1143000" y="971550"/>
            <a:ext cx="6172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8650" indent="-628650">
              <a:lnSpc>
                <a:spcPct val="150000"/>
              </a:lnSpc>
            </a:pPr>
            <a:r>
              <a:rPr lang="en-US" altLang="zh-CN" sz="2400" b="1" dirty="0">
                <a:latin typeface="Times New Roman" panose="02020603050405020304" pitchFamily="18" charset="0"/>
                <a:ea typeface="黑体" panose="02010609060101010101" pitchFamily="49" charset="-122"/>
              </a:rPr>
              <a:t>at the market </a:t>
            </a:r>
            <a:r>
              <a:rPr lang="zh-CN" altLang="en-US" sz="2400" b="1" dirty="0">
                <a:latin typeface="Times New Roman" panose="02020603050405020304" pitchFamily="18" charset="0"/>
                <a:ea typeface="黑体" panose="02010609060101010101" pitchFamily="49" charset="-122"/>
              </a:rPr>
              <a:t>在市场上</a:t>
            </a:r>
          </a:p>
          <a:p>
            <a:pPr marL="628650" indent="-628650">
              <a:lnSpc>
                <a:spcPct val="150000"/>
              </a:lnSpc>
            </a:pPr>
            <a:r>
              <a:rPr lang="zh-CN" altLang="en-US" sz="2400" b="1" dirty="0">
                <a:latin typeface="Times New Roman" panose="02020603050405020304" pitchFamily="18" charset="0"/>
                <a:ea typeface="黑体" panose="02010609060101010101" pitchFamily="49" charset="-122"/>
              </a:rPr>
              <a:t> </a:t>
            </a:r>
            <a:r>
              <a:rPr lang="en-US" altLang="zh-CN" sz="2400" b="1" dirty="0" err="1">
                <a:latin typeface="Times New Roman" panose="02020603050405020304" pitchFamily="18" charset="0"/>
                <a:ea typeface="黑体" panose="02010609060101010101" pitchFamily="49" charset="-122"/>
              </a:rPr>
              <a:t>eg</a:t>
            </a:r>
            <a:r>
              <a:rPr lang="zh-CN" altLang="en-US" sz="2400" b="1" dirty="0">
                <a:latin typeface="Times New Roman" panose="02020603050405020304" pitchFamily="18" charset="0"/>
                <a:ea typeface="黑体" panose="02010609060101010101" pitchFamily="49" charset="-122"/>
              </a:rPr>
              <a:t>：</a:t>
            </a:r>
            <a:r>
              <a:rPr lang="en-US" altLang="zh-CN" sz="2400" b="1" dirty="0">
                <a:latin typeface="Times New Roman" panose="02020603050405020304" pitchFamily="18" charset="0"/>
                <a:ea typeface="黑体" panose="02010609060101010101" pitchFamily="49" charset="-122"/>
              </a:rPr>
              <a:t>Do you like the dog at the market? </a:t>
            </a:r>
          </a:p>
          <a:p>
            <a:pPr marL="628650" indent="-628650">
              <a:lnSpc>
                <a:spcPct val="150000"/>
              </a:lnSpc>
            </a:pPr>
            <a:r>
              <a:rPr lang="en-US" altLang="zh-CN" sz="2400" b="1" dirty="0">
                <a:latin typeface="Times New Roman" panose="02020603050405020304" pitchFamily="18" charset="0"/>
                <a:ea typeface="黑体" panose="02010609060101010101" pitchFamily="49" charset="-122"/>
              </a:rPr>
              <a:t>	</a:t>
            </a:r>
            <a:r>
              <a:rPr lang="zh-CN" altLang="en-US" sz="2400" b="1" dirty="0">
                <a:latin typeface="Times New Roman" panose="02020603050405020304" pitchFamily="18" charset="0"/>
                <a:ea typeface="黑体" panose="02010609060101010101" pitchFamily="49" charset="-122"/>
              </a:rPr>
              <a:t>你喜欢市场上的那条狗吗？</a:t>
            </a:r>
          </a:p>
        </p:txBody>
      </p:sp>
      <p:pic>
        <p:nvPicPr>
          <p:cNvPr id="14338"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extBox 3"/>
          <p:cNvSpPr txBox="1">
            <a:spLocks noChangeArrowheads="1"/>
          </p:cNvSpPr>
          <p:nvPr/>
        </p:nvSpPr>
        <p:spPr bwMode="auto">
          <a:xfrm>
            <a:off x="433388" y="590550"/>
            <a:ext cx="4648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2200" b="1" dirty="0">
                <a:solidFill>
                  <a:srgbClr val="0070C0"/>
                </a:solidFill>
                <a:latin typeface="Times New Roman" panose="02020603050405020304" pitchFamily="18" charset="0"/>
              </a:rPr>
              <a:t>Welcome to the unit     </a:t>
            </a:r>
            <a:endParaRPr lang="en-US" altLang="zh-CN" sz="2200" b="1" dirty="0">
              <a:solidFill>
                <a:srgbClr val="0070C0"/>
              </a:solidFill>
              <a:latin typeface="Times New Roman" panose="02020603050405020304" pitchFamily="18" charset="0"/>
              <a:cs typeface="Times New Roman" panose="02020603050405020304" pitchFamily="18" charset="0"/>
            </a:endParaRPr>
          </a:p>
        </p:txBody>
      </p:sp>
      <p:sp>
        <p:nvSpPr>
          <p:cNvPr id="15363" name="矩形 12"/>
          <p:cNvSpPr>
            <a:spLocks noChangeArrowheads="1"/>
          </p:cNvSpPr>
          <p:nvPr/>
        </p:nvSpPr>
        <p:spPr bwMode="auto">
          <a:xfrm>
            <a:off x="381000" y="877888"/>
            <a:ext cx="8610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73050" indent="-273050"/>
            <a:r>
              <a:rPr lang="en-US" altLang="zh-CN" sz="2200" b="1">
                <a:latin typeface="Times New Roman" panose="02020603050405020304" pitchFamily="18" charset="0"/>
              </a:rPr>
              <a:t>A)The science teacher is showing the students some pictures of birds. She is also giving them descriptions of the birds. Match the pictures with the descriptions. Write the correct letters in the boxes.</a:t>
            </a:r>
            <a:endParaRPr lang="en-US" altLang="zh-CN" sz="2200" b="1">
              <a:latin typeface="Times New Roman" panose="02020603050405020304" pitchFamily="18" charset="0"/>
              <a:cs typeface="Times New Roman" panose="02020603050405020304" pitchFamily="18" charset="0"/>
            </a:endParaRPr>
          </a:p>
        </p:txBody>
      </p:sp>
      <p:sp>
        <p:nvSpPr>
          <p:cNvPr id="15364" name="TextBox 3"/>
          <p:cNvSpPr txBox="1">
            <a:spLocks noChangeArrowheads="1"/>
          </p:cNvSpPr>
          <p:nvPr/>
        </p:nvSpPr>
        <p:spPr bwMode="auto">
          <a:xfrm>
            <a:off x="769938" y="1938338"/>
            <a:ext cx="3916362" cy="28003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2000" b="1">
                <a:latin typeface="Times New Roman" panose="02020603050405020304" pitchFamily="18" charset="0"/>
              </a:rPr>
              <a:t>1 </a:t>
            </a:r>
            <a:r>
              <a:rPr lang="en-US" altLang="zh-CN" sz="2000" b="1" u="sng">
                <a:latin typeface="Times New Roman" panose="02020603050405020304" pitchFamily="18" charset="0"/>
              </a:rPr>
              <a:t>Crane</a:t>
            </a:r>
            <a:r>
              <a:rPr lang="zh-CN" altLang="en-US" sz="2000">
                <a:latin typeface="Times New Roman" panose="02020603050405020304" pitchFamily="18" charset="0"/>
              </a:rPr>
              <a:t>　</a:t>
            </a:r>
            <a:endParaRPr lang="en-US" altLang="zh-CN" sz="2000">
              <a:latin typeface="Times New Roman" panose="02020603050405020304" pitchFamily="18" charset="0"/>
            </a:endParaRPr>
          </a:p>
          <a:p>
            <a:pPr>
              <a:lnSpc>
                <a:spcPct val="110000"/>
              </a:lnSpc>
            </a:pPr>
            <a:r>
              <a:rPr lang="en-US" altLang="zh-CN" sz="2000">
                <a:latin typeface="Times New Roman" panose="02020603050405020304" pitchFamily="18" charset="0"/>
              </a:rPr>
              <a:t>   tall</a:t>
            </a:r>
            <a:r>
              <a:rPr lang="zh-CN" altLang="en-US" sz="2000">
                <a:latin typeface="Times New Roman" panose="02020603050405020304" pitchFamily="18" charset="0"/>
              </a:rPr>
              <a:t>　  </a:t>
            </a:r>
            <a:r>
              <a:rPr lang="en-US" altLang="zh-CN" sz="2000">
                <a:latin typeface="Times New Roman" panose="02020603050405020304" pitchFamily="18" charset="0"/>
              </a:rPr>
              <a:t>long legs</a:t>
            </a:r>
            <a:r>
              <a:rPr lang="zh-CN" altLang="en-US" sz="2000">
                <a:latin typeface="Times New Roman" panose="02020603050405020304" pitchFamily="18" charset="0"/>
              </a:rPr>
              <a:t>　 </a:t>
            </a:r>
            <a:r>
              <a:rPr lang="en-US" altLang="zh-CN" sz="2000">
                <a:latin typeface="Times New Roman" panose="02020603050405020304" pitchFamily="18" charset="0"/>
              </a:rPr>
              <a:t>long thin neck</a:t>
            </a:r>
          </a:p>
          <a:p>
            <a:pPr>
              <a:lnSpc>
                <a:spcPct val="110000"/>
              </a:lnSpc>
            </a:pPr>
            <a:r>
              <a:rPr lang="en-US" altLang="zh-CN" sz="2000" b="1">
                <a:latin typeface="Times New Roman" panose="02020603050405020304" pitchFamily="18" charset="0"/>
              </a:rPr>
              <a:t>2 </a:t>
            </a:r>
            <a:r>
              <a:rPr lang="en-US" altLang="zh-CN" sz="2000" b="1" u="sng">
                <a:latin typeface="Times New Roman" panose="02020603050405020304" pitchFamily="18" charset="0"/>
              </a:rPr>
              <a:t>Sparrow</a:t>
            </a:r>
            <a:r>
              <a:rPr lang="en-US" altLang="zh-CN" sz="2000" b="1">
                <a:latin typeface="Times New Roman" panose="02020603050405020304" pitchFamily="18" charset="0"/>
              </a:rPr>
              <a:t> </a:t>
            </a:r>
          </a:p>
          <a:p>
            <a:pPr>
              <a:lnSpc>
                <a:spcPct val="110000"/>
              </a:lnSpc>
            </a:pPr>
            <a:r>
              <a:rPr lang="en-US" altLang="zh-CN" sz="2000">
                <a:latin typeface="Times New Roman" panose="02020603050405020304" pitchFamily="18" charset="0"/>
              </a:rPr>
              <a:t>   small</a:t>
            </a:r>
            <a:r>
              <a:rPr lang="zh-CN" altLang="en-US" sz="2000">
                <a:latin typeface="Times New Roman" panose="02020603050405020304" pitchFamily="18" charset="0"/>
              </a:rPr>
              <a:t>　  </a:t>
            </a:r>
            <a:r>
              <a:rPr lang="en-US" altLang="zh-CN" sz="2000">
                <a:latin typeface="Times New Roman" panose="02020603050405020304" pitchFamily="18" charset="0"/>
              </a:rPr>
              <a:t>brown and grey feathers </a:t>
            </a:r>
          </a:p>
          <a:p>
            <a:pPr>
              <a:lnSpc>
                <a:spcPct val="110000"/>
              </a:lnSpc>
            </a:pPr>
            <a:r>
              <a:rPr lang="en-US" altLang="zh-CN" sz="2000" b="1">
                <a:latin typeface="Times New Roman" panose="02020603050405020304" pitchFamily="18" charset="0"/>
              </a:rPr>
              <a:t>3 </a:t>
            </a:r>
            <a:r>
              <a:rPr lang="en-US" altLang="zh-CN" sz="2000" b="1" u="sng">
                <a:latin typeface="Times New Roman" panose="02020603050405020304" pitchFamily="18" charset="0"/>
              </a:rPr>
              <a:t>Swan</a:t>
            </a:r>
            <a:r>
              <a:rPr lang="en-US" altLang="zh-CN" sz="2000" b="1">
                <a:latin typeface="Times New Roman" panose="02020603050405020304" pitchFamily="18" charset="0"/>
              </a:rPr>
              <a:t> </a:t>
            </a:r>
          </a:p>
          <a:p>
            <a:pPr>
              <a:lnSpc>
                <a:spcPct val="110000"/>
              </a:lnSpc>
            </a:pPr>
            <a:r>
              <a:rPr lang="en-US" altLang="zh-CN" sz="2000">
                <a:latin typeface="Times New Roman" panose="02020603050405020304" pitchFamily="18" charset="0"/>
              </a:rPr>
              <a:t>  long thin neck</a:t>
            </a:r>
            <a:r>
              <a:rPr lang="zh-CN" altLang="en-US" sz="2000">
                <a:latin typeface="Times New Roman" panose="02020603050405020304" pitchFamily="18" charset="0"/>
              </a:rPr>
              <a:t>　 </a:t>
            </a:r>
            <a:r>
              <a:rPr lang="en-US" altLang="zh-CN" sz="2000">
                <a:latin typeface="Times New Roman" panose="02020603050405020304" pitchFamily="18" charset="0"/>
              </a:rPr>
              <a:t>white feathers</a:t>
            </a:r>
          </a:p>
          <a:p>
            <a:pPr>
              <a:lnSpc>
                <a:spcPct val="110000"/>
              </a:lnSpc>
            </a:pPr>
            <a:r>
              <a:rPr lang="en-US" altLang="zh-CN" sz="2000" b="1">
                <a:latin typeface="Times New Roman" panose="02020603050405020304" pitchFamily="18" charset="0"/>
              </a:rPr>
              <a:t>4 </a:t>
            </a:r>
            <a:r>
              <a:rPr lang="en-US" altLang="zh-CN" sz="2000" b="1" u="sng">
                <a:latin typeface="Times New Roman" panose="02020603050405020304" pitchFamily="18" charset="0"/>
              </a:rPr>
              <a:t>Eagle</a:t>
            </a:r>
            <a:r>
              <a:rPr lang="en-US" altLang="zh-CN" sz="2000" b="1">
                <a:latin typeface="Times New Roman" panose="02020603050405020304" pitchFamily="18" charset="0"/>
              </a:rPr>
              <a:t>  </a:t>
            </a:r>
          </a:p>
          <a:p>
            <a:pPr>
              <a:lnSpc>
                <a:spcPct val="110000"/>
              </a:lnSpc>
            </a:pPr>
            <a:r>
              <a:rPr lang="en-US" altLang="zh-CN" sz="2000">
                <a:latin typeface="Times New Roman" panose="02020603050405020304" pitchFamily="18" charset="0"/>
              </a:rPr>
              <a:t>   broad wings </a:t>
            </a:r>
            <a:r>
              <a:rPr lang="zh-CN" altLang="en-US" sz="2000">
                <a:latin typeface="Times New Roman" panose="02020603050405020304" pitchFamily="18" charset="0"/>
              </a:rPr>
              <a:t>　  </a:t>
            </a:r>
            <a:r>
              <a:rPr lang="en-US" altLang="zh-CN" sz="2000">
                <a:latin typeface="Times New Roman" panose="02020603050405020304" pitchFamily="18" charset="0"/>
              </a:rPr>
              <a:t>brown feathers</a:t>
            </a:r>
            <a:endParaRPr lang="en-US" altLang="zh-CN" sz="2000">
              <a:latin typeface="Times New Roman" panose="02020603050405020304" pitchFamily="18" charset="0"/>
              <a:cs typeface="Times New Roman" panose="02020603050405020304" pitchFamily="18" charset="0"/>
            </a:endParaRPr>
          </a:p>
        </p:txBody>
      </p:sp>
      <p:sp>
        <p:nvSpPr>
          <p:cNvPr id="15365" name="TextBox 26"/>
          <p:cNvSpPr txBox="1">
            <a:spLocks noChangeArrowheads="1"/>
          </p:cNvSpPr>
          <p:nvPr/>
        </p:nvSpPr>
        <p:spPr bwMode="auto">
          <a:xfrm>
            <a:off x="4305300" y="1985963"/>
            <a:ext cx="266700" cy="292100"/>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15366" name="TextBox 27"/>
          <p:cNvSpPr txBox="1">
            <a:spLocks noChangeArrowheads="1"/>
          </p:cNvSpPr>
          <p:nvPr/>
        </p:nvSpPr>
        <p:spPr bwMode="auto">
          <a:xfrm>
            <a:off x="4305300" y="2713038"/>
            <a:ext cx="266700" cy="292100"/>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15367" name="TextBox 28"/>
          <p:cNvSpPr txBox="1">
            <a:spLocks noChangeArrowheads="1"/>
          </p:cNvSpPr>
          <p:nvPr/>
        </p:nvSpPr>
        <p:spPr bwMode="auto">
          <a:xfrm>
            <a:off x="4305300" y="3348038"/>
            <a:ext cx="266700" cy="29368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15368" name="TextBox 29"/>
          <p:cNvSpPr txBox="1">
            <a:spLocks noChangeArrowheads="1"/>
          </p:cNvSpPr>
          <p:nvPr/>
        </p:nvSpPr>
        <p:spPr bwMode="auto">
          <a:xfrm>
            <a:off x="4305300" y="4030663"/>
            <a:ext cx="266700" cy="29368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15369" name="矩形 12"/>
          <p:cNvSpPr>
            <a:spLocks noChangeArrowheads="1"/>
          </p:cNvSpPr>
          <p:nvPr/>
        </p:nvSpPr>
        <p:spPr bwMode="auto">
          <a:xfrm>
            <a:off x="5029200" y="3741738"/>
            <a:ext cx="3603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73050" indent="-273050"/>
            <a:r>
              <a:rPr lang="en-US" altLang="zh-CN" sz="2200" b="1">
                <a:latin typeface="Times New Roman" panose="02020603050405020304" pitchFamily="18" charset="0"/>
              </a:rPr>
              <a:t>d</a:t>
            </a:r>
            <a:endParaRPr lang="en-US" altLang="zh-CN" sz="2200" b="1">
              <a:latin typeface="Times New Roman" panose="02020603050405020304" pitchFamily="18" charset="0"/>
              <a:cs typeface="Times New Roman" panose="02020603050405020304" pitchFamily="18" charset="0"/>
            </a:endParaRPr>
          </a:p>
        </p:txBody>
      </p:sp>
      <p:sp>
        <p:nvSpPr>
          <p:cNvPr id="15370" name="矩形 1"/>
          <p:cNvSpPr>
            <a:spLocks noChangeArrowheads="1"/>
          </p:cNvSpPr>
          <p:nvPr/>
        </p:nvSpPr>
        <p:spPr bwMode="auto">
          <a:xfrm>
            <a:off x="7065963" y="1998663"/>
            <a:ext cx="3254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000000"/>
                </a:solidFill>
                <a:latin typeface="Times New Roman" panose="02020603050405020304" pitchFamily="18" charset="0"/>
              </a:rPr>
              <a:t>a</a:t>
            </a:r>
            <a:endParaRPr lang="zh-CN" altLang="en-US"/>
          </a:p>
        </p:txBody>
      </p:sp>
      <p:sp>
        <p:nvSpPr>
          <p:cNvPr id="15371" name="矩形 2"/>
          <p:cNvSpPr>
            <a:spLocks noChangeArrowheads="1"/>
          </p:cNvSpPr>
          <p:nvPr/>
        </p:nvSpPr>
        <p:spPr bwMode="auto">
          <a:xfrm>
            <a:off x="4953000" y="2181225"/>
            <a:ext cx="3413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000000"/>
                </a:solidFill>
                <a:latin typeface="Times New Roman" panose="02020603050405020304" pitchFamily="18" charset="0"/>
              </a:rPr>
              <a:t>b</a:t>
            </a:r>
            <a:endParaRPr lang="zh-CN" altLang="en-US"/>
          </a:p>
        </p:txBody>
      </p:sp>
      <p:sp>
        <p:nvSpPr>
          <p:cNvPr id="15372" name="矩形 3"/>
          <p:cNvSpPr>
            <a:spLocks noChangeArrowheads="1"/>
          </p:cNvSpPr>
          <p:nvPr/>
        </p:nvSpPr>
        <p:spPr bwMode="auto">
          <a:xfrm>
            <a:off x="7005638" y="3063875"/>
            <a:ext cx="3095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000000"/>
                </a:solidFill>
                <a:latin typeface="Times New Roman" panose="02020603050405020304" pitchFamily="18" charset="0"/>
              </a:rPr>
              <a:t>c</a:t>
            </a:r>
            <a:endParaRPr lang="zh-CN" altLang="en-US"/>
          </a:p>
        </p:txBody>
      </p:sp>
      <p:pic>
        <p:nvPicPr>
          <p:cNvPr id="15373" name="Picture 20"/>
          <p:cNvPicPr>
            <a:picLocks noChangeAspect="1" noChangeArrowheads="1"/>
          </p:cNvPicPr>
          <p:nvPr/>
        </p:nvPicPr>
        <p:blipFill>
          <a:blip r:embed="rId3" cstate="email"/>
          <a:srcRect/>
          <a:stretch>
            <a:fillRect/>
          </a:stretch>
        </p:blipFill>
        <p:spPr bwMode="auto">
          <a:xfrm>
            <a:off x="5410200" y="2038350"/>
            <a:ext cx="114300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4" name="Picture 21"/>
          <p:cNvPicPr>
            <a:picLocks noChangeAspect="1" noChangeArrowheads="1"/>
          </p:cNvPicPr>
          <p:nvPr/>
        </p:nvPicPr>
        <p:blipFill>
          <a:blip r:embed="rId4" cstate="email"/>
          <a:srcRect/>
          <a:stretch>
            <a:fillRect/>
          </a:stretch>
        </p:blipFill>
        <p:spPr bwMode="auto">
          <a:xfrm>
            <a:off x="5413375" y="3816350"/>
            <a:ext cx="1703388"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2"/>
          <p:cNvPicPr>
            <a:picLocks noChangeAspect="1" noChangeArrowheads="1"/>
          </p:cNvPicPr>
          <p:nvPr/>
        </p:nvPicPr>
        <p:blipFill>
          <a:blip r:embed="rId5" cstate="email"/>
          <a:srcRect/>
          <a:stretch>
            <a:fillRect/>
          </a:stretch>
        </p:blipFill>
        <p:spPr bwMode="auto">
          <a:xfrm>
            <a:off x="7391400" y="2035175"/>
            <a:ext cx="116205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6" name="Picture 23"/>
          <p:cNvPicPr>
            <a:picLocks noChangeAspect="1" noChangeArrowheads="1"/>
          </p:cNvPicPr>
          <p:nvPr/>
        </p:nvPicPr>
        <p:blipFill>
          <a:blip r:embed="rId6" cstate="email"/>
          <a:srcRect/>
          <a:stretch>
            <a:fillRect/>
          </a:stretch>
        </p:blipFill>
        <p:spPr bwMode="auto">
          <a:xfrm>
            <a:off x="7391400" y="3041650"/>
            <a:ext cx="935038"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矩形 32"/>
          <p:cNvSpPr>
            <a:spLocks noChangeArrowheads="1"/>
          </p:cNvSpPr>
          <p:nvPr/>
        </p:nvSpPr>
        <p:spPr bwMode="auto">
          <a:xfrm>
            <a:off x="4275138" y="3916363"/>
            <a:ext cx="3206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a:t>
            </a:r>
            <a:endParaRPr lang="zh-CN" altLang="en-US" b="1"/>
          </a:p>
        </p:txBody>
      </p:sp>
      <p:sp>
        <p:nvSpPr>
          <p:cNvPr id="5" name="矩形 4"/>
          <p:cNvSpPr>
            <a:spLocks noChangeArrowheads="1"/>
          </p:cNvSpPr>
          <p:nvPr/>
        </p:nvSpPr>
        <p:spPr bwMode="auto">
          <a:xfrm>
            <a:off x="4281488" y="1889125"/>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b</a:t>
            </a:r>
            <a:endParaRPr lang="zh-CN" altLang="en-US"/>
          </a:p>
        </p:txBody>
      </p:sp>
      <p:sp>
        <p:nvSpPr>
          <p:cNvPr id="6" name="矩形 5"/>
          <p:cNvSpPr>
            <a:spLocks noChangeArrowheads="1"/>
          </p:cNvSpPr>
          <p:nvPr/>
        </p:nvSpPr>
        <p:spPr bwMode="auto">
          <a:xfrm>
            <a:off x="4268788" y="2592388"/>
            <a:ext cx="33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a:t>
            </a:r>
            <a:endParaRPr lang="zh-CN" altLang="en-US"/>
          </a:p>
        </p:txBody>
      </p:sp>
      <p:sp>
        <p:nvSpPr>
          <p:cNvPr id="7" name="矩形 6"/>
          <p:cNvSpPr>
            <a:spLocks noChangeArrowheads="1"/>
          </p:cNvSpPr>
          <p:nvPr/>
        </p:nvSpPr>
        <p:spPr bwMode="auto">
          <a:xfrm>
            <a:off x="4264025" y="3255963"/>
            <a:ext cx="355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d</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fill="hold"/>
                                        <p:tgtEl>
                                          <p:spTgt spid="33"/>
                                        </p:tgtEl>
                                        <p:attrNameLst>
                                          <p:attrName>ppt_x</p:attrName>
                                        </p:attrNameLst>
                                      </p:cBhvr>
                                      <p:tavLst>
                                        <p:tav tm="0">
                                          <p:val>
                                            <p:strVal val="#ppt_x"/>
                                          </p:val>
                                        </p:tav>
                                        <p:tav tm="100000">
                                          <p:val>
                                            <p:strVal val="#ppt_x"/>
                                          </p:val>
                                        </p:tav>
                                      </p:tavLst>
                                    </p:anim>
                                    <p:anim calcmode="lin" valueType="num">
                                      <p:cBhvr additive="base">
                                        <p:cTn id="2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矩形 12"/>
          <p:cNvSpPr>
            <a:spLocks noChangeArrowheads="1"/>
          </p:cNvSpPr>
          <p:nvPr/>
        </p:nvSpPr>
        <p:spPr bwMode="auto">
          <a:xfrm>
            <a:off x="433388" y="590550"/>
            <a:ext cx="817721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73050" indent="-273050" algn="just">
              <a:lnSpc>
                <a:spcPct val="110000"/>
              </a:lnSpc>
            </a:pPr>
            <a:r>
              <a:rPr lang="en-US" altLang="zh-CN" sz="2300" b="1">
                <a:latin typeface="Times New Roman" panose="02020603050405020304" pitchFamily="18" charset="0"/>
              </a:rPr>
              <a:t>B)Annie is asking Simon about birds. Work in pairs and talk about the birds you like. Use the conversation below as a model. The information in Part A may help you.</a:t>
            </a:r>
            <a:endParaRPr lang="en-US" altLang="zh-CN" sz="2300" b="1">
              <a:latin typeface="Times New Roman" panose="02020603050405020304" pitchFamily="18" charset="0"/>
              <a:cs typeface="Times New Roman" panose="02020603050405020304" pitchFamily="18" charset="0"/>
            </a:endParaRPr>
          </a:p>
        </p:txBody>
      </p:sp>
      <p:sp>
        <p:nvSpPr>
          <p:cNvPr id="16387" name="矩形 1"/>
          <p:cNvSpPr>
            <a:spLocks noChangeArrowheads="1"/>
          </p:cNvSpPr>
          <p:nvPr/>
        </p:nvSpPr>
        <p:spPr bwMode="auto">
          <a:xfrm>
            <a:off x="733425" y="1668463"/>
            <a:ext cx="777716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03605" indent="-903605">
              <a:lnSpc>
                <a:spcPct val="150000"/>
              </a:lnSpc>
            </a:pPr>
            <a:r>
              <a:rPr lang="en-US" altLang="zh-CN" sz="2200" b="1">
                <a:latin typeface="Times New Roman" panose="02020603050405020304" pitchFamily="18" charset="0"/>
                <a:ea typeface="黑体" panose="02010609060101010101" pitchFamily="49" charset="-122"/>
              </a:rPr>
              <a:t>Annie</a:t>
            </a:r>
            <a:r>
              <a:rPr lang="zh-CN" altLang="en-US" sz="2200" b="1">
                <a:latin typeface="Times New Roman" panose="02020603050405020304" pitchFamily="18" charset="0"/>
                <a:ea typeface="黑体" panose="02010609060101010101" pitchFamily="49" charset="-122"/>
              </a:rPr>
              <a:t>：</a:t>
            </a:r>
            <a:r>
              <a:rPr lang="en-US" altLang="zh-CN" sz="2200">
                <a:latin typeface="Times New Roman" panose="02020603050405020304" pitchFamily="18" charset="0"/>
                <a:ea typeface="黑体" panose="02010609060101010101" pitchFamily="49" charset="-122"/>
              </a:rPr>
              <a:t>What's your favourite bird, Simon?</a:t>
            </a:r>
          </a:p>
          <a:p>
            <a:pPr marL="903605" indent="-903605">
              <a:lnSpc>
                <a:spcPct val="150000"/>
              </a:lnSpc>
            </a:pPr>
            <a:r>
              <a:rPr lang="en-US" altLang="zh-CN" sz="2200" b="1">
                <a:latin typeface="Times New Roman" panose="02020603050405020304" pitchFamily="18" charset="0"/>
                <a:ea typeface="黑体" panose="02010609060101010101" pitchFamily="49" charset="-122"/>
              </a:rPr>
              <a:t>Simon</a:t>
            </a:r>
            <a:r>
              <a:rPr lang="zh-CN" altLang="en-US" sz="2200">
                <a:latin typeface="Times New Roman" panose="02020603050405020304" pitchFamily="18" charset="0"/>
                <a:ea typeface="黑体" panose="02010609060101010101" pitchFamily="49" charset="-122"/>
              </a:rPr>
              <a:t>：</a:t>
            </a:r>
            <a:r>
              <a:rPr lang="en-US" altLang="zh-CN" sz="2200">
                <a:latin typeface="Times New Roman" panose="02020603050405020304" pitchFamily="18" charset="0"/>
                <a:ea typeface="黑体" panose="02010609060101010101" pitchFamily="49" charset="-122"/>
              </a:rPr>
              <a:t>I like cranes.</a:t>
            </a:r>
          </a:p>
          <a:p>
            <a:pPr marL="903605" indent="-903605">
              <a:lnSpc>
                <a:spcPct val="150000"/>
              </a:lnSpc>
            </a:pPr>
            <a:r>
              <a:rPr lang="en-US" altLang="zh-CN" sz="2200" b="1">
                <a:latin typeface="Times New Roman" panose="02020603050405020304" pitchFamily="18" charset="0"/>
                <a:ea typeface="黑体" panose="02010609060101010101" pitchFamily="49" charset="-122"/>
              </a:rPr>
              <a:t>Annie</a:t>
            </a:r>
            <a:r>
              <a:rPr lang="zh-CN" altLang="en-US" sz="2200" b="1">
                <a:latin typeface="Times New Roman" panose="02020603050405020304" pitchFamily="18" charset="0"/>
                <a:ea typeface="黑体" panose="02010609060101010101" pitchFamily="49" charset="-122"/>
              </a:rPr>
              <a:t>：</a:t>
            </a:r>
            <a:r>
              <a:rPr lang="en-US" altLang="zh-CN" sz="2200">
                <a:latin typeface="Times New Roman" panose="02020603050405020304" pitchFamily="18" charset="0"/>
                <a:ea typeface="黑体" panose="02010609060101010101" pitchFamily="49" charset="-122"/>
              </a:rPr>
              <a:t>What do cranes look like?</a:t>
            </a:r>
          </a:p>
          <a:p>
            <a:pPr marL="903605" indent="-903605">
              <a:lnSpc>
                <a:spcPct val="150000"/>
              </a:lnSpc>
            </a:pPr>
            <a:r>
              <a:rPr lang="en-US" altLang="zh-CN" sz="2200" b="1">
                <a:latin typeface="Times New Roman" panose="02020603050405020304" pitchFamily="18" charset="0"/>
                <a:ea typeface="黑体" panose="02010609060101010101" pitchFamily="49" charset="-122"/>
              </a:rPr>
              <a:t>Simon</a:t>
            </a:r>
            <a:r>
              <a:rPr lang="zh-CN" altLang="en-US" sz="2200" b="1">
                <a:latin typeface="Times New Roman" panose="02020603050405020304" pitchFamily="18" charset="0"/>
                <a:ea typeface="黑体" panose="02010609060101010101" pitchFamily="49" charset="-122"/>
              </a:rPr>
              <a:t>：</a:t>
            </a:r>
            <a:r>
              <a:rPr lang="en-US" altLang="zh-CN" sz="2200">
                <a:latin typeface="Times New Roman" panose="02020603050405020304" pitchFamily="18" charset="0"/>
                <a:ea typeface="黑体" panose="02010609060101010101" pitchFamily="49" charset="-122"/>
              </a:rPr>
              <a:t>Cranes are tall. They have long legs and a long thin neck.</a:t>
            </a:r>
          </a:p>
          <a:p>
            <a:pPr marL="903605" indent="-903605">
              <a:lnSpc>
                <a:spcPct val="150000"/>
              </a:lnSpc>
            </a:pPr>
            <a:r>
              <a:rPr lang="en-US" altLang="zh-CN" sz="2200" b="1">
                <a:latin typeface="Times New Roman" panose="02020603050405020304" pitchFamily="18" charset="0"/>
                <a:ea typeface="黑体" panose="02010609060101010101" pitchFamily="49" charset="-122"/>
              </a:rPr>
              <a:t>Annie</a:t>
            </a:r>
            <a:r>
              <a:rPr lang="zh-CN" altLang="en-US" sz="2200" b="1">
                <a:latin typeface="Times New Roman" panose="02020603050405020304" pitchFamily="18" charset="0"/>
                <a:ea typeface="黑体" panose="02010609060101010101" pitchFamily="49" charset="-122"/>
              </a:rPr>
              <a:t>：</a:t>
            </a:r>
            <a:r>
              <a:rPr lang="en-US" altLang="zh-CN" sz="2200">
                <a:latin typeface="Times New Roman" panose="02020603050405020304" pitchFamily="18" charset="0"/>
                <a:ea typeface="黑体" panose="02010609060101010101" pitchFamily="49" charset="-122"/>
              </a:rPr>
              <a:t>How many types of cranes are there in the world?</a:t>
            </a:r>
          </a:p>
          <a:p>
            <a:pPr marL="903605" indent="-903605">
              <a:lnSpc>
                <a:spcPct val="150000"/>
              </a:lnSpc>
            </a:pPr>
            <a:r>
              <a:rPr lang="en-US" altLang="zh-CN" sz="2200" b="1">
                <a:latin typeface="Times New Roman" panose="02020603050405020304" pitchFamily="18" charset="0"/>
                <a:ea typeface="黑体" panose="02010609060101010101" pitchFamily="49" charset="-122"/>
              </a:rPr>
              <a:t>Simon</a:t>
            </a:r>
            <a:r>
              <a:rPr lang="zh-CN" altLang="en-US" sz="2200" b="1">
                <a:latin typeface="Times New Roman" panose="02020603050405020304" pitchFamily="18" charset="0"/>
                <a:ea typeface="黑体" panose="02010609060101010101" pitchFamily="49" charset="-122"/>
              </a:rPr>
              <a:t>：</a:t>
            </a:r>
            <a:r>
              <a:rPr lang="en-US" altLang="zh-CN" sz="2200">
                <a:latin typeface="Times New Roman" panose="02020603050405020304" pitchFamily="18" charset="0"/>
                <a:ea typeface="黑体" panose="02010609060101010101" pitchFamily="49" charset="-122"/>
              </a:rPr>
              <a:t>There are only 15 types of cranes. They're rare birds.,</a:t>
            </a:r>
          </a:p>
        </p:txBody>
      </p:sp>
      <p:pic>
        <p:nvPicPr>
          <p:cNvPr id="16388" name="Picture 2">
            <a:hlinkClick r:id="rId3" action="ppaction://hlinkfile"/>
          </p:cNvPr>
          <p:cNvPicPr>
            <a:picLocks noChangeAspect="1" noChangeArrowheads="1"/>
          </p:cNvPicPr>
          <p:nvPr/>
        </p:nvPicPr>
        <p:blipFill>
          <a:blip r:embed="rId4" cstate="email"/>
          <a:srcRect/>
          <a:stretch>
            <a:fillRect/>
          </a:stretch>
        </p:blipFill>
        <p:spPr bwMode="auto">
          <a:xfrm>
            <a:off x="7086600" y="1428750"/>
            <a:ext cx="1468438"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图片 1"/>
          <p:cNvPicPr>
            <a:picLocks noChangeAspect="1" noChangeArrowheads="1"/>
          </p:cNvPicPr>
          <p:nvPr/>
        </p:nvPicPr>
        <p:blipFill>
          <a:blip r:embed="rId5"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68350" y="949325"/>
            <a:ext cx="7385050" cy="55562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7410" name="TextBox 39"/>
          <p:cNvSpPr txBox="1">
            <a:spLocks noChangeArrowheads="1"/>
          </p:cNvSpPr>
          <p:nvPr/>
        </p:nvSpPr>
        <p:spPr bwMode="auto">
          <a:xfrm>
            <a:off x="2566988" y="944563"/>
            <a:ext cx="550386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feather /'</a:t>
            </a:r>
            <a:r>
              <a:rPr lang="en-US" altLang="zh-CN" sz="2400" b="1" dirty="0" err="1">
                <a:latin typeface="Times New Roman" panose="02020603050405020304" pitchFamily="18" charset="0"/>
                <a:ea typeface="黑体" panose="02010609060101010101" pitchFamily="49" charset="-122"/>
              </a:rPr>
              <a:t>feðə</a:t>
            </a:r>
            <a:r>
              <a:rPr lang="en-US" altLang="zh-CN" sz="2400" b="1" dirty="0">
                <a:latin typeface="Times New Roman" panose="02020603050405020304" pitchFamily="18" charset="0"/>
                <a:ea typeface="黑体" panose="02010609060101010101" pitchFamily="49" charset="-122"/>
              </a:rPr>
              <a:t>(r)/ </a:t>
            </a:r>
            <a:r>
              <a:rPr lang="en-US" altLang="zh-CN" sz="2400" b="1" i="1" dirty="0">
                <a:latin typeface="Times New Roman" panose="02020603050405020304" pitchFamily="18" charset="0"/>
                <a:ea typeface="黑体" panose="02010609060101010101" pitchFamily="49" charset="-122"/>
              </a:rPr>
              <a:t>n</a:t>
            </a:r>
            <a:r>
              <a:rPr lang="zh-CN" altLang="en-US" sz="2400" b="1" i="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羽毛</a:t>
            </a:r>
          </a:p>
        </p:txBody>
      </p:sp>
      <p:sp>
        <p:nvSpPr>
          <p:cNvPr id="17411" name="AutoShape 2"/>
          <p:cNvSpPr>
            <a:spLocks noChangeArrowheads="1"/>
          </p:cNvSpPr>
          <p:nvPr/>
        </p:nvSpPr>
        <p:spPr bwMode="auto">
          <a:xfrm flipH="1">
            <a:off x="768350" y="1058863"/>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7412" name="文本框 24"/>
          <p:cNvSpPr txBox="1">
            <a:spLocks noChangeArrowheads="1"/>
          </p:cNvSpPr>
          <p:nvPr/>
        </p:nvSpPr>
        <p:spPr bwMode="auto">
          <a:xfrm>
            <a:off x="869950" y="996950"/>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32000" y="10509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2</a:t>
            </a:r>
            <a:endParaRPr kumimoji="1" lang="zh-CN" altLang="en-US" sz="2400" b="1" dirty="0">
              <a:latin typeface="黑体" panose="02010609060101010101" pitchFamily="49" charset="-122"/>
              <a:ea typeface="黑体" panose="02010609060101010101" pitchFamily="49" charset="-122"/>
            </a:endParaRPr>
          </a:p>
        </p:txBody>
      </p:sp>
      <p:sp>
        <p:nvSpPr>
          <p:cNvPr id="11273" name="矩形 8"/>
          <p:cNvSpPr>
            <a:spLocks noChangeArrowheads="1"/>
          </p:cNvSpPr>
          <p:nvPr/>
        </p:nvSpPr>
        <p:spPr bwMode="auto">
          <a:xfrm>
            <a:off x="838200" y="1731963"/>
            <a:ext cx="68580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5305" indent="-535305">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Its blue-­and­-green feathers look so beautiful in the sun.</a:t>
            </a:r>
          </a:p>
          <a:p>
            <a:pPr marL="450850">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它的蓝绿色羽毛在阳光下看上去如此美丽。</a:t>
            </a:r>
          </a:p>
        </p:txBody>
      </p:sp>
      <p:sp>
        <p:nvSpPr>
          <p:cNvPr id="17415" name="TextBox 39"/>
          <p:cNvSpPr txBox="1">
            <a:spLocks noChangeArrowheads="1"/>
          </p:cNvSpPr>
          <p:nvPr/>
        </p:nvSpPr>
        <p:spPr bwMode="auto">
          <a:xfrm>
            <a:off x="609600" y="3662363"/>
            <a:ext cx="12954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Adobe 黑体 Std R" pitchFamily="34" charset="-122"/>
                <a:ea typeface="Adobe 黑体 Std R" pitchFamily="34" charset="-122"/>
              </a:rPr>
              <a:t>考向</a:t>
            </a:r>
          </a:p>
        </p:txBody>
      </p:sp>
      <p:sp>
        <p:nvSpPr>
          <p:cNvPr id="12" name="矩形 8"/>
          <p:cNvSpPr>
            <a:spLocks noChangeArrowheads="1"/>
          </p:cNvSpPr>
          <p:nvPr/>
        </p:nvSpPr>
        <p:spPr bwMode="auto">
          <a:xfrm>
            <a:off x="1371600" y="3595688"/>
            <a:ext cx="67770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feather</a:t>
            </a:r>
            <a:r>
              <a:rPr lang="zh-CN" altLang="en-US" sz="2400" b="1" dirty="0">
                <a:latin typeface="Times New Roman" panose="02020603050405020304" pitchFamily="18" charset="0"/>
                <a:ea typeface="黑体" panose="02010609060101010101" pitchFamily="49" charset="-122"/>
              </a:rPr>
              <a:t>一般用复数形式，特指一根羽毛用单数。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73">
                                            <p:txEl>
                                              <p:pRg st="0" end="0"/>
                                            </p:txEl>
                                          </p:spTgt>
                                        </p:tgtEl>
                                        <p:attrNameLst>
                                          <p:attrName>style.visibility</p:attrName>
                                        </p:attrNameLst>
                                      </p:cBhvr>
                                      <p:to>
                                        <p:strVal val="visible"/>
                                      </p:to>
                                    </p:set>
                                    <p:animEffect transition="in" filter="wipe(left)">
                                      <p:cBhvr>
                                        <p:cTn id="7" dur="500"/>
                                        <p:tgtEl>
                                          <p:spTgt spid="1127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1273">
                                            <p:txEl>
                                              <p:pRg st="1" end="1"/>
                                            </p:txEl>
                                          </p:spTgt>
                                        </p:tgtEl>
                                        <p:attrNameLst>
                                          <p:attrName>style.visibility</p:attrName>
                                        </p:attrNameLst>
                                      </p:cBhvr>
                                      <p:to>
                                        <p:strVal val="visible"/>
                                      </p:to>
                                    </p:set>
                                    <p:animEffect transition="in" filter="wipe(left)">
                                      <p:cBhvr>
                                        <p:cTn id="10" dur="500"/>
                                        <p:tgtEl>
                                          <p:spTgt spid="1127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left)">
                                      <p:cBhvr>
                                        <p:cTn id="15"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22300" y="895350"/>
            <a:ext cx="7759700" cy="5127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8434" name="TextBox 39"/>
          <p:cNvSpPr txBox="1">
            <a:spLocks noChangeArrowheads="1"/>
          </p:cNvSpPr>
          <p:nvPr/>
        </p:nvSpPr>
        <p:spPr bwMode="auto">
          <a:xfrm>
            <a:off x="2409825" y="876300"/>
            <a:ext cx="57324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What does cranes look like?  </a:t>
            </a:r>
            <a:r>
              <a:rPr lang="zh-CN" altLang="en-US" sz="2400" b="1" dirty="0">
                <a:latin typeface="Times New Roman" panose="02020603050405020304" pitchFamily="18" charset="0"/>
                <a:ea typeface="黑体" panose="02010609060101010101" pitchFamily="49" charset="-122"/>
              </a:rPr>
              <a:t>鹤长什么样？</a:t>
            </a:r>
          </a:p>
        </p:txBody>
      </p:sp>
      <p:sp>
        <p:nvSpPr>
          <p:cNvPr id="18435" name="AutoShape 2"/>
          <p:cNvSpPr>
            <a:spLocks noChangeArrowheads="1"/>
          </p:cNvSpPr>
          <p:nvPr/>
        </p:nvSpPr>
        <p:spPr bwMode="auto">
          <a:xfrm flipH="1">
            <a:off x="611188" y="97948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8436" name="文本框 24"/>
          <p:cNvSpPr txBox="1">
            <a:spLocks noChangeArrowheads="1"/>
          </p:cNvSpPr>
          <p:nvPr/>
        </p:nvSpPr>
        <p:spPr bwMode="auto">
          <a:xfrm>
            <a:off x="871538" y="920750"/>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1874838" y="984250"/>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3</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1371600" y="1733550"/>
            <a:ext cx="6992938"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What does sb. look like? </a:t>
            </a:r>
            <a:r>
              <a:rPr lang="zh-CN" altLang="en-US" sz="2400" b="1" dirty="0">
                <a:latin typeface="Times New Roman" panose="02020603050405020304" pitchFamily="18" charset="0"/>
                <a:ea typeface="黑体" panose="02010609060101010101" pitchFamily="49" charset="-122"/>
              </a:rPr>
              <a:t>用于提问人的长相、外貌，意为“某人长得什么样？”</a:t>
            </a:r>
          </a:p>
        </p:txBody>
      </p:sp>
      <p:sp>
        <p:nvSpPr>
          <p:cNvPr id="8" name="矩形 7"/>
          <p:cNvSpPr>
            <a:spLocks noChangeArrowheads="1"/>
          </p:cNvSpPr>
          <p:nvPr/>
        </p:nvSpPr>
        <p:spPr bwMode="auto">
          <a:xfrm>
            <a:off x="1371600" y="3105150"/>
            <a:ext cx="6611938"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70000"/>
              </a:lnSpc>
            </a:pPr>
            <a:r>
              <a:rPr lang="en-US" altLang="zh-CN" sz="2400" b="1" dirty="0">
                <a:latin typeface="Times New Roman" panose="02020603050405020304" pitchFamily="18" charset="0"/>
                <a:ea typeface="黑体" panose="02010609060101010101" pitchFamily="49" charset="-122"/>
              </a:rPr>
              <a:t>What's sb. like? </a:t>
            </a:r>
            <a:r>
              <a:rPr lang="zh-CN" altLang="en-US" sz="2400" b="1" dirty="0">
                <a:latin typeface="Times New Roman" panose="02020603050405020304" pitchFamily="18" charset="0"/>
                <a:ea typeface="黑体" panose="02010609060101010101" pitchFamily="49" charset="-122"/>
              </a:rPr>
              <a:t>用于提问人的性格、品质等，意为“某人是个什么样的人？”。</a:t>
            </a:r>
          </a:p>
        </p:txBody>
      </p:sp>
      <p:sp>
        <p:nvSpPr>
          <p:cNvPr id="18440" name="TextBox 39"/>
          <p:cNvSpPr txBox="1">
            <a:spLocks noChangeArrowheads="1"/>
          </p:cNvSpPr>
          <p:nvPr/>
        </p:nvSpPr>
        <p:spPr bwMode="auto">
          <a:xfrm>
            <a:off x="609600" y="1808163"/>
            <a:ext cx="12954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Adobe 黑体 Std R" pitchFamily="34" charset="-122"/>
                <a:ea typeface="Adobe 黑体 Std R" pitchFamily="34" charset="-122"/>
              </a:rPr>
              <a:t>考向</a:t>
            </a:r>
          </a:p>
        </p:txBody>
      </p:sp>
      <p:pic>
        <p:nvPicPr>
          <p:cNvPr id="18441" name="图片 2"/>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WWW.2PPT.COM&#10;">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742</Words>
  <Application>Microsoft Office PowerPoint</Application>
  <PresentationFormat>全屏显示(16:9)</PresentationFormat>
  <Paragraphs>105</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Adobe 黑体 Std R</vt: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2018-04-27T09:43:00Z</dcterms:created>
  <dcterms:modified xsi:type="dcterms:W3CDTF">2023-01-16T23:01:15Z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4F4C249E55614677BC42BB4B8EF7A3E0</vt:lpwstr>
  </property>
  <property fmtid="{A09F084E-AD41-489F-8076-AA5BE3082BCA}" pid="100">
    <vt:ui4>5</vt:ui4>
  </property>
  <property fmtid="{64440492-4C8B-11D1-8B70-080036B11A03}" pid="11">
    <vt:lpwstr>www.2ppt.com-爱PPT提供资源下载</vt:lpwstr>
  </property>
</Properties>
</file>