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handoutMasterIdLst>
    <p:handoutMasterId r:id="rId29"/>
  </p:handoutMasterIdLst>
  <p:sldIdLst>
    <p:sldId id="256" r:id="rId3"/>
    <p:sldId id="257" r:id="rId4"/>
    <p:sldId id="258" r:id="rId5"/>
    <p:sldId id="262" r:id="rId6"/>
    <p:sldId id="263" r:id="rId7"/>
    <p:sldId id="264" r:id="rId8"/>
    <p:sldId id="265" r:id="rId9"/>
    <p:sldId id="259" r:id="rId10"/>
    <p:sldId id="266" r:id="rId11"/>
    <p:sldId id="267" r:id="rId12"/>
    <p:sldId id="268" r:id="rId13"/>
    <p:sldId id="260" r:id="rId14"/>
    <p:sldId id="270" r:id="rId15"/>
    <p:sldId id="271" r:id="rId16"/>
    <p:sldId id="272" r:id="rId17"/>
    <p:sldId id="273" r:id="rId18"/>
    <p:sldId id="261" r:id="rId19"/>
    <p:sldId id="274" r:id="rId20"/>
    <p:sldId id="275" r:id="rId21"/>
    <p:sldId id="276" r:id="rId22"/>
    <p:sldId id="281" r:id="rId23"/>
    <p:sldId id="282" r:id="rId24"/>
    <p:sldId id="283" r:id="rId25"/>
    <p:sldId id="277" r:id="rId26"/>
    <p:sldId id="284"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0400"/>
    <a:srgbClr val="F9F2BE"/>
    <a:srgbClr val="C22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950"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B7A66BA-92E0-4332-830C-52CD36E3C72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66A29-A952-4210-AEB1-B6B78E449F8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7A66BA-92E0-4332-830C-52CD36E3C72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C66A29-A952-4210-AEB1-B6B78E449F8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7A66BA-92E0-4332-830C-52CD36E3C72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C66A29-A952-4210-AEB1-B6B78E449F8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B7A66BA-92E0-4332-830C-52CD36E3C72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66A29-A952-4210-AEB1-B6B78E449F8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B7A66BA-92E0-4332-830C-52CD36E3C72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66A29-A952-4210-AEB1-B6B78E449F8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B7A66BA-92E0-4332-830C-52CD36E3C72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66A29-A952-4210-AEB1-B6B78E449F8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B7A66BA-92E0-4332-830C-52CD36E3C72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66A29-A952-4210-AEB1-B6B78E449F8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B7A66BA-92E0-4332-830C-52CD36E3C72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C66A29-A952-4210-AEB1-B6B78E449F8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B7A66BA-92E0-4332-830C-52CD36E3C72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C66A29-A952-4210-AEB1-B6B78E449F8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B7A66BA-92E0-4332-830C-52CD36E3C72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C66A29-A952-4210-AEB1-B6B78E449F8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B7A66BA-92E0-4332-830C-52CD36E3C72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C66A29-A952-4210-AEB1-B6B78E449F80}" type="slidenum">
              <a:rPr lang="zh-CN" altLang="en-US" smtClean="0"/>
              <a:t>‹#›</a:t>
            </a:fld>
            <a:endParaRPr lang="zh-CN" altLang="en-US"/>
          </a:p>
        </p:txBody>
      </p:sp>
      <p:sp>
        <p:nvSpPr>
          <p:cNvPr id="11" name="TextBox 10"/>
          <p:cNvSpPr txBox="1"/>
          <p:nvPr userDrawn="1"/>
        </p:nvSpPr>
        <p:spPr>
          <a:xfrm>
            <a:off x="1628304" y="6733729"/>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7A66BA-92E0-4332-830C-52CD36E3C72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C66A29-A952-4210-AEB1-B6B78E449F8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7A66BA-92E0-4332-830C-52CD36E3C72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C66A29-A952-4210-AEB1-B6B78E449F8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A66BA-92E0-4332-830C-52CD36E3C72D}"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66A29-A952-4210-AEB1-B6B78E449F8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4.jpe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pic>
        <p:nvPicPr>
          <p:cNvPr id="7" name="PA-图片 6"/>
          <p:cNvPicPr>
            <a:picLocks noChangeAspect="1"/>
          </p:cNvPicPr>
          <p:nvPr>
            <p:custDataLst>
              <p:tags r:id="rId1"/>
            </p:custDataLst>
          </p:nvPr>
        </p:nvPicPr>
        <p:blipFill rotWithShape="1">
          <a:blip r:embed="rId4" cstate="screen"/>
          <a:srcRect/>
          <a:stretch>
            <a:fillRect/>
          </a:stretch>
        </p:blipFill>
        <p:spPr>
          <a:xfrm>
            <a:off x="2667000" y="1873044"/>
            <a:ext cx="6858000" cy="3244646"/>
          </a:xfrm>
          <a:prstGeom prst="rect">
            <a:avLst/>
          </a:prstGeom>
        </p:spPr>
      </p:pic>
      <p:sp>
        <p:nvSpPr>
          <p:cNvPr id="8" name="文本框 7"/>
          <p:cNvSpPr txBox="1"/>
          <p:nvPr/>
        </p:nvSpPr>
        <p:spPr>
          <a:xfrm>
            <a:off x="4129548" y="5855110"/>
            <a:ext cx="4247536" cy="461665"/>
          </a:xfrm>
          <a:prstGeom prst="rect">
            <a:avLst/>
          </a:prstGeom>
          <a:noFill/>
        </p:spPr>
        <p:txBody>
          <a:bodyPr wrap="square" rtlCol="0">
            <a:spAutoFit/>
          </a:bodyPr>
          <a:lstStyle/>
          <a:p>
            <a:pPr algn="dist"/>
            <a:r>
              <a:rPr lang="zh-CN" altLang="en-US" sz="2400" dirty="0">
                <a:cs typeface="+mn-ea"/>
                <a:sym typeface="+mn-lt"/>
              </a:rPr>
              <a:t>劳动节主题班会</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nodeType="afterEffect" p14:presetBounceEnd="38000">
                                      <p:stCondLst>
                                        <p:cond delay="0"/>
                                      </p:stCondLst>
                                      <p:childTnLst>
                                        <p:set>
                                          <p:cBhvr>
                                            <p:cTn id="6" dur="1" fill="hold">
                                              <p:stCondLst>
                                                <p:cond delay="0"/>
                                              </p:stCondLst>
                                            </p:cTn>
                                            <p:tgtEl>
                                              <p:spTgt spid="7"/>
                                            </p:tgtEl>
                                            <p:attrNameLst>
                                              <p:attrName>style.visibility</p:attrName>
                                            </p:attrNameLst>
                                          </p:cBhvr>
                                          <p:to>
                                            <p:strVal val="visible"/>
                                          </p:to>
                                        </p:set>
                                        <p:animScale p14:bounceEnd="38000">
                                          <p:cBhvr>
                                            <p:cTn id="7" dur="1000" fill="hold">
                                              <p:stCondLst>
                                                <p:cond delay="0"/>
                                              </p:stCondLst>
                                            </p:cTn>
                                            <p:tgtEl>
                                              <p:spTgt spid="7"/>
                                            </p:tgtEl>
                                          </p:cBhvr>
                                          <p:from x="0" y="0"/>
                                          <p:to x="100000" y="100000"/>
                                        </p:animScale>
                                        <p:anim to="" calcmode="lin" valueType="num" p14:bounceEnd="38000">
                                          <p:cBhvr>
                                            <p:cTn id="8" dur="1000" fill="hold">
                                              <p:stCondLst>
                                                <p:cond delay="0"/>
                                              </p:stCondLst>
                                            </p:cTn>
                                            <p:tgtEl>
                                              <p:spTgt spid="7"/>
                                            </p:tgtEl>
                                            <p:attrNameLst>
                                              <p:attrName>ppt_x</p:attrName>
                                            </p:attrNameLst>
                                          </p:cBhvr>
                                          <p:tavLst>
                                            <p:tav tm="0">
                                              <p:val>
                                                <p:strVal val="#ppt_x"/>
                                              </p:val>
                                            </p:tav>
                                            <p:tav tm="100000">
                                              <p:val>
                                                <p:strVal val="#ppt_x"/>
                                              </p:val>
                                            </p:tav>
                                          </p:tavLst>
                                        </p:anim>
                                        <p:anim to="" calcmode="lin" valueType="num" p14:bounceEnd="38000">
                                          <p:cBhvr>
                                            <p:cTn id="9" dur="1000" fill="hold">
                                              <p:stCondLst>
                                                <p:cond delay="0"/>
                                              </p:stCondLst>
                                            </p:cTn>
                                            <p:tgtEl>
                                              <p:spTgt spid="7"/>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fill="hold">
                                              <p:stCondLst>
                                                <p:cond delay="0"/>
                                              </p:stCondLst>
                                            </p:cTn>
                                            <p:tgtEl>
                                              <p:spTgt spid="7"/>
                                            </p:tgtEl>
                                          </p:cBhvr>
                                          <p:from x="0" y="0"/>
                                          <p:to x="100000" y="100000"/>
                                        </p:animScale>
                                        <p:anim to="" calcmode="lin" valueType="num">
                                          <p:cBhvr>
                                            <p:cTn id="8" dur="1000" fill="hold">
                                              <p:stCondLst>
                                                <p:cond delay="0"/>
                                              </p:stCondLst>
                                            </p:cTn>
                                            <p:tgtEl>
                                              <p:spTgt spid="7"/>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7"/>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798163" y="369626"/>
            <a:ext cx="1569660"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劳动节的发展</a:t>
            </a:r>
          </a:p>
        </p:txBody>
      </p:sp>
      <p:grpSp>
        <p:nvGrpSpPr>
          <p:cNvPr id="2" name="组合 1"/>
          <p:cNvGrpSpPr/>
          <p:nvPr/>
        </p:nvGrpSpPr>
        <p:grpSpPr>
          <a:xfrm>
            <a:off x="950586" y="1902753"/>
            <a:ext cx="685719" cy="685719"/>
            <a:chOff x="1467823" y="1899302"/>
            <a:chExt cx="685719" cy="685719"/>
          </a:xfrm>
        </p:grpSpPr>
        <p:sp>
          <p:nvSpPr>
            <p:cNvPr id="26" name="矩形: 圆角 9"/>
            <p:cNvSpPr/>
            <p:nvPr/>
          </p:nvSpPr>
          <p:spPr>
            <a:xfrm rot="5400000">
              <a:off x="1467823" y="1899302"/>
              <a:ext cx="685719" cy="685719"/>
            </a:xfrm>
            <a:prstGeom prst="roundRect">
              <a:avLst/>
            </a:prstGeom>
            <a:solidFill>
              <a:srgbClr val="C00000"/>
            </a:solidFill>
            <a:ln w="28575">
              <a:solidFill>
                <a:schemeClr val="bg1"/>
              </a:solidFill>
            </a:ln>
            <a:effectLst>
              <a:outerShdw blurRad="2413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1"/>
            <p:cNvSpPr/>
            <p:nvPr/>
          </p:nvSpPr>
          <p:spPr>
            <a:xfrm>
              <a:off x="1646519" y="2052934"/>
              <a:ext cx="328326" cy="394468"/>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59"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3" name="组合 2"/>
          <p:cNvGrpSpPr/>
          <p:nvPr/>
        </p:nvGrpSpPr>
        <p:grpSpPr>
          <a:xfrm>
            <a:off x="925605" y="3113770"/>
            <a:ext cx="685719" cy="685719"/>
            <a:chOff x="1442842" y="3110319"/>
            <a:chExt cx="685719" cy="685719"/>
          </a:xfrm>
        </p:grpSpPr>
        <p:sp>
          <p:nvSpPr>
            <p:cNvPr id="27" name="矩形: 圆角 13"/>
            <p:cNvSpPr/>
            <p:nvPr/>
          </p:nvSpPr>
          <p:spPr>
            <a:xfrm rot="5400000">
              <a:off x="1442842" y="3110319"/>
              <a:ext cx="685719" cy="685719"/>
            </a:xfrm>
            <a:prstGeom prst="roundRect">
              <a:avLst/>
            </a:prstGeom>
            <a:solidFill>
              <a:srgbClr val="C00000"/>
            </a:solidFill>
            <a:ln w="28575">
              <a:solidFill>
                <a:schemeClr val="bg1"/>
              </a:solidFill>
            </a:ln>
            <a:effectLst>
              <a:outerShdw blurRad="2413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4"/>
            <p:cNvSpPr/>
            <p:nvPr/>
          </p:nvSpPr>
          <p:spPr>
            <a:xfrm>
              <a:off x="1543825" y="3216738"/>
              <a:ext cx="481554" cy="480826"/>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40" name="组合 39"/>
          <p:cNvGrpSpPr/>
          <p:nvPr/>
        </p:nvGrpSpPr>
        <p:grpSpPr>
          <a:xfrm>
            <a:off x="925179" y="4340444"/>
            <a:ext cx="685719" cy="685719"/>
            <a:chOff x="1442416" y="4336993"/>
            <a:chExt cx="685719" cy="685719"/>
          </a:xfrm>
        </p:grpSpPr>
        <p:sp>
          <p:nvSpPr>
            <p:cNvPr id="28" name="矩形: 圆角 17"/>
            <p:cNvSpPr/>
            <p:nvPr/>
          </p:nvSpPr>
          <p:spPr>
            <a:xfrm rot="5400000">
              <a:off x="1442416" y="4336993"/>
              <a:ext cx="685719" cy="685719"/>
            </a:xfrm>
            <a:prstGeom prst="roundRect">
              <a:avLst/>
            </a:prstGeom>
            <a:solidFill>
              <a:srgbClr val="C00000"/>
            </a:solidFill>
            <a:ln w="28575">
              <a:solidFill>
                <a:schemeClr val="bg1"/>
              </a:solidFill>
            </a:ln>
            <a:effectLst>
              <a:outerShdw blurRad="2413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Group 41"/>
            <p:cNvGrpSpPr/>
            <p:nvPr/>
          </p:nvGrpSpPr>
          <p:grpSpPr>
            <a:xfrm>
              <a:off x="1618499" y="4504793"/>
              <a:ext cx="332205" cy="376550"/>
              <a:chOff x="6109895" y="1540361"/>
              <a:chExt cx="133147" cy="150921"/>
            </a:xfrm>
            <a:solidFill>
              <a:sysClr val="window" lastClr="FFFFFF"/>
            </a:solidFill>
          </p:grpSpPr>
          <p:sp>
            <p:nvSpPr>
              <p:cNvPr id="32" name="Freeform 143"/>
              <p:cNvSpPr>
                <a:spLocks noEditPoints="1"/>
              </p:cNvSpPr>
              <p:nvPr/>
            </p:nvSpPr>
            <p:spPr bwMode="auto">
              <a:xfrm>
                <a:off x="6130176" y="1540361"/>
                <a:ext cx="92585" cy="92585"/>
              </a:xfrm>
              <a:custGeom>
                <a:avLst/>
                <a:gdLst>
                  <a:gd name="T0" fmla="*/ 77 w 154"/>
                  <a:gd name="T1" fmla="*/ 0 h 155"/>
                  <a:gd name="T2" fmla="*/ 0 w 154"/>
                  <a:gd name="T3" fmla="*/ 78 h 155"/>
                  <a:gd name="T4" fmla="*/ 77 w 154"/>
                  <a:gd name="T5" fmla="*/ 155 h 155"/>
                  <a:gd name="T6" fmla="*/ 154 w 154"/>
                  <a:gd name="T7" fmla="*/ 78 h 155"/>
                  <a:gd name="T8" fmla="*/ 77 w 154"/>
                  <a:gd name="T9" fmla="*/ 0 h 155"/>
                  <a:gd name="T10" fmla="*/ 81 w 154"/>
                  <a:gd name="T11" fmla="*/ 139 h 155"/>
                  <a:gd name="T12" fmla="*/ 26 w 154"/>
                  <a:gd name="T13" fmla="*/ 101 h 155"/>
                  <a:gd name="T14" fmla="*/ 136 w 154"/>
                  <a:gd name="T15" fmla="*/ 101 h 155"/>
                  <a:gd name="T16" fmla="*/ 81 w 154"/>
                  <a:gd name="T1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0"/>
                    </a:moveTo>
                    <a:cubicBezTo>
                      <a:pt x="34" y="0"/>
                      <a:pt x="0" y="35"/>
                      <a:pt x="0" y="78"/>
                    </a:cubicBezTo>
                    <a:cubicBezTo>
                      <a:pt x="0" y="120"/>
                      <a:pt x="34" y="155"/>
                      <a:pt x="77" y="155"/>
                    </a:cubicBezTo>
                    <a:cubicBezTo>
                      <a:pt x="120" y="155"/>
                      <a:pt x="154" y="120"/>
                      <a:pt x="154" y="78"/>
                    </a:cubicBezTo>
                    <a:cubicBezTo>
                      <a:pt x="154" y="35"/>
                      <a:pt x="120" y="0"/>
                      <a:pt x="77" y="0"/>
                    </a:cubicBezTo>
                    <a:close/>
                    <a:moveTo>
                      <a:pt x="81" y="139"/>
                    </a:moveTo>
                    <a:cubicBezTo>
                      <a:pt x="58" y="139"/>
                      <a:pt x="37" y="124"/>
                      <a:pt x="26" y="101"/>
                    </a:cubicBezTo>
                    <a:cubicBezTo>
                      <a:pt x="136" y="101"/>
                      <a:pt x="136" y="101"/>
                      <a:pt x="136" y="101"/>
                    </a:cubicBezTo>
                    <a:cubicBezTo>
                      <a:pt x="124" y="124"/>
                      <a:pt x="104" y="139"/>
                      <a:pt x="81" y="139"/>
                    </a:cubicBezTo>
                    <a:close/>
                  </a:path>
                </a:pathLst>
              </a:custGeom>
              <a:grpFill/>
              <a:ln w="9525">
                <a:noFill/>
                <a:round/>
              </a:ln>
            </p:spPr>
            <p:txBody>
              <a:bodyPr vert="horz" wrap="square" lIns="91046" tIns="45523" rIns="91046" bIns="45523" numCol="1" anchor="t" anchorCtr="0" compatLnSpc="1"/>
              <a:lstStyle/>
              <a:p>
                <a:pPr marL="0" marR="0" lvl="0" indent="0" defTabSz="914400" eaLnBrk="1" fontAlgn="base" latinLnBrk="0" hangingPunct="1">
                  <a:lnSpc>
                    <a:spcPct val="150000"/>
                  </a:lnSpc>
                  <a:spcBef>
                    <a:spcPct val="0"/>
                  </a:spcBef>
                  <a:spcAft>
                    <a:spcPct val="0"/>
                  </a:spcAft>
                  <a:buClrTx/>
                  <a:buSzTx/>
                  <a:buFontTx/>
                  <a:buNone/>
                  <a:defRPr/>
                </a:pPr>
                <a:endParaRPr kumimoji="0" lang="en-US" sz="1275" b="0" i="0" u="none" strike="noStrike" kern="0" cap="none" spc="0" normalizeH="0" baseline="0" noProof="0">
                  <a:ln>
                    <a:noFill/>
                  </a:ln>
                  <a:solidFill>
                    <a:prstClr val="black"/>
                  </a:solidFill>
                  <a:effectLst/>
                  <a:uLnTx/>
                  <a:uFillTx/>
                  <a:cs typeface="+mn-ea"/>
                  <a:sym typeface="+mn-lt"/>
                </a:endParaRPr>
              </a:p>
            </p:txBody>
          </p:sp>
          <p:sp>
            <p:nvSpPr>
              <p:cNvPr id="33" name="Freeform 146"/>
              <p:cNvSpPr/>
              <p:nvPr/>
            </p:nvSpPr>
            <p:spPr bwMode="auto">
              <a:xfrm>
                <a:off x="6109895" y="1650721"/>
                <a:ext cx="133147" cy="40561"/>
              </a:xfrm>
              <a:custGeom>
                <a:avLst/>
                <a:gdLst>
                  <a:gd name="T0" fmla="*/ 158 w 222"/>
                  <a:gd name="T1" fmla="*/ 0 h 67"/>
                  <a:gd name="T2" fmla="*/ 111 w 222"/>
                  <a:gd name="T3" fmla="*/ 12 h 67"/>
                  <a:gd name="T4" fmla="*/ 64 w 222"/>
                  <a:gd name="T5" fmla="*/ 0 h 67"/>
                  <a:gd name="T6" fmla="*/ 0 w 222"/>
                  <a:gd name="T7" fmla="*/ 67 h 67"/>
                  <a:gd name="T8" fmla="*/ 222 w 222"/>
                  <a:gd name="T9" fmla="*/ 67 h 67"/>
                  <a:gd name="T10" fmla="*/ 158 w 222"/>
                  <a:gd name="T11" fmla="*/ 0 h 67"/>
                </a:gdLst>
                <a:ahLst/>
                <a:cxnLst>
                  <a:cxn ang="0">
                    <a:pos x="T0" y="T1"/>
                  </a:cxn>
                  <a:cxn ang="0">
                    <a:pos x="T2" y="T3"/>
                  </a:cxn>
                  <a:cxn ang="0">
                    <a:pos x="T4" y="T5"/>
                  </a:cxn>
                  <a:cxn ang="0">
                    <a:pos x="T6" y="T7"/>
                  </a:cxn>
                  <a:cxn ang="0">
                    <a:pos x="T8" y="T9"/>
                  </a:cxn>
                  <a:cxn ang="0">
                    <a:pos x="T10" y="T11"/>
                  </a:cxn>
                </a:cxnLst>
                <a:rect l="0" t="0" r="r" b="b"/>
                <a:pathLst>
                  <a:path w="221" h="67">
                    <a:moveTo>
                      <a:pt x="158" y="0"/>
                    </a:moveTo>
                    <a:cubicBezTo>
                      <a:pt x="144" y="7"/>
                      <a:pt x="128" y="12"/>
                      <a:pt x="111" y="12"/>
                    </a:cubicBezTo>
                    <a:cubicBezTo>
                      <a:pt x="94" y="12"/>
                      <a:pt x="78" y="7"/>
                      <a:pt x="64" y="0"/>
                    </a:cubicBezTo>
                    <a:cubicBezTo>
                      <a:pt x="34" y="8"/>
                      <a:pt x="11" y="26"/>
                      <a:pt x="0" y="67"/>
                    </a:cubicBezTo>
                    <a:cubicBezTo>
                      <a:pt x="222" y="67"/>
                      <a:pt x="222" y="67"/>
                      <a:pt x="222" y="67"/>
                    </a:cubicBezTo>
                    <a:cubicBezTo>
                      <a:pt x="211" y="26"/>
                      <a:pt x="188" y="8"/>
                      <a:pt x="158" y="0"/>
                    </a:cubicBezTo>
                    <a:close/>
                  </a:path>
                </a:pathLst>
              </a:custGeom>
              <a:grpFill/>
              <a:ln w="9525">
                <a:noFill/>
                <a:round/>
              </a:ln>
            </p:spPr>
            <p:txBody>
              <a:bodyPr vert="horz" wrap="square" lIns="91046" tIns="45523" rIns="91046" bIns="45523" numCol="1" anchor="t" anchorCtr="0" compatLnSpc="1"/>
              <a:lstStyle/>
              <a:p>
                <a:pPr marL="0" marR="0" lvl="0" indent="0" defTabSz="914400" eaLnBrk="1" fontAlgn="base" latinLnBrk="0" hangingPunct="1">
                  <a:lnSpc>
                    <a:spcPct val="150000"/>
                  </a:lnSpc>
                  <a:spcBef>
                    <a:spcPct val="0"/>
                  </a:spcBef>
                  <a:spcAft>
                    <a:spcPct val="0"/>
                  </a:spcAft>
                  <a:buClrTx/>
                  <a:buSzTx/>
                  <a:buFontTx/>
                  <a:buNone/>
                  <a:defRPr/>
                </a:pPr>
                <a:endParaRPr kumimoji="0" lang="en-US" sz="1275" b="0" i="0" u="none" strike="noStrike" kern="0" cap="none" spc="0" normalizeH="0" baseline="0" noProof="0">
                  <a:ln>
                    <a:noFill/>
                  </a:ln>
                  <a:solidFill>
                    <a:prstClr val="black"/>
                  </a:solidFill>
                  <a:effectLst/>
                  <a:uLnTx/>
                  <a:uFillTx/>
                  <a:cs typeface="+mn-ea"/>
                  <a:sym typeface="+mn-lt"/>
                </a:endParaRPr>
              </a:p>
            </p:txBody>
          </p:sp>
        </p:grpSp>
      </p:grpSp>
      <p:sp>
        <p:nvSpPr>
          <p:cNvPr id="34" name="矩形 33"/>
          <p:cNvSpPr/>
          <p:nvPr/>
        </p:nvSpPr>
        <p:spPr>
          <a:xfrm>
            <a:off x="1687896" y="1725018"/>
            <a:ext cx="49564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b="1" spc="100" dirty="0">
                <a:solidFill>
                  <a:srgbClr val="C00000"/>
                </a:solidFill>
                <a:cs typeface="+mn-ea"/>
                <a:sym typeface="+mn-lt"/>
              </a:rPr>
              <a:t>01</a:t>
            </a:r>
            <a:endParaRPr lang="zh-CN" altLang="en-US" b="1" spc="100" dirty="0">
              <a:solidFill>
                <a:srgbClr val="C00000"/>
              </a:solidFill>
              <a:cs typeface="+mn-ea"/>
              <a:sym typeface="+mn-lt"/>
            </a:endParaRPr>
          </a:p>
        </p:txBody>
      </p:sp>
      <p:sp>
        <p:nvSpPr>
          <p:cNvPr id="35" name="矩形 34"/>
          <p:cNvSpPr/>
          <p:nvPr/>
        </p:nvSpPr>
        <p:spPr>
          <a:xfrm>
            <a:off x="1687895" y="2146722"/>
            <a:ext cx="6393178" cy="867930"/>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400" dirty="0">
                <a:solidFill>
                  <a:schemeClr val="tx1">
                    <a:lumMod val="75000"/>
                    <a:lumOff val="25000"/>
                  </a:schemeClr>
                </a:solidFill>
                <a:cs typeface="+mn-ea"/>
                <a:sym typeface="+mn-lt"/>
              </a:rPr>
              <a:t>1866</a:t>
            </a:r>
            <a:r>
              <a:rPr lang="zh-CN" altLang="en-US" sz="1400" dirty="0">
                <a:solidFill>
                  <a:schemeClr val="tx1">
                    <a:lumMod val="75000"/>
                    <a:lumOff val="25000"/>
                  </a:schemeClr>
                </a:solidFill>
                <a:cs typeface="+mn-ea"/>
                <a:sym typeface="+mn-lt"/>
              </a:rPr>
              <a:t>年，第一国际日内瓦会议提出八小时工作制的口号。</a:t>
            </a:r>
            <a:r>
              <a:rPr lang="en-US" altLang="zh-CN" sz="1400" dirty="0">
                <a:solidFill>
                  <a:schemeClr val="tx1">
                    <a:lumMod val="75000"/>
                    <a:lumOff val="25000"/>
                  </a:schemeClr>
                </a:solidFill>
                <a:cs typeface="+mn-ea"/>
                <a:sym typeface="+mn-lt"/>
              </a:rPr>
              <a:t>1886</a:t>
            </a:r>
            <a:r>
              <a:rPr lang="zh-CN" altLang="en-US" sz="1400" dirty="0">
                <a:solidFill>
                  <a:schemeClr val="tx1">
                    <a:lumMod val="75000"/>
                    <a:lumOff val="25000"/>
                  </a:schemeClr>
                </a:solidFill>
                <a:cs typeface="+mn-ea"/>
                <a:sym typeface="+mn-lt"/>
              </a:rPr>
              <a:t>年</a:t>
            </a:r>
            <a:r>
              <a:rPr lang="en-US" altLang="zh-CN" sz="1400" dirty="0">
                <a:solidFill>
                  <a:schemeClr val="tx1">
                    <a:lumMod val="75000"/>
                    <a:lumOff val="25000"/>
                  </a:schemeClr>
                </a:solidFill>
                <a:cs typeface="+mn-ea"/>
                <a:sym typeface="+mn-lt"/>
              </a:rPr>
              <a:t>5</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a:t>
            </a:r>
            <a:r>
              <a:rPr lang="zh-CN" altLang="en-US" sz="1400" dirty="0">
                <a:solidFill>
                  <a:schemeClr val="tx1">
                    <a:lumMod val="75000"/>
                    <a:lumOff val="25000"/>
                  </a:schemeClr>
                </a:solidFill>
                <a:cs typeface="+mn-ea"/>
                <a:sym typeface="+mn-lt"/>
              </a:rPr>
              <a:t>日，以美国芝加哥为中心，在美国举行了约</a:t>
            </a:r>
            <a:r>
              <a:rPr lang="en-US" altLang="zh-CN" sz="1400" dirty="0">
                <a:solidFill>
                  <a:schemeClr val="tx1">
                    <a:lumMod val="75000"/>
                    <a:lumOff val="25000"/>
                  </a:schemeClr>
                </a:solidFill>
                <a:cs typeface="+mn-ea"/>
                <a:sym typeface="+mn-lt"/>
              </a:rPr>
              <a:t>35</a:t>
            </a:r>
            <a:r>
              <a:rPr lang="zh-CN" altLang="en-US" sz="1400" dirty="0">
                <a:solidFill>
                  <a:schemeClr val="tx1">
                    <a:lumMod val="75000"/>
                    <a:lumOff val="25000"/>
                  </a:schemeClr>
                </a:solidFill>
                <a:cs typeface="+mn-ea"/>
                <a:sym typeface="+mn-lt"/>
              </a:rPr>
              <a:t>万人参加的大规模罢工和示威游行，示威者要求改善劳动条件，实行八小时工作制。</a:t>
            </a:r>
          </a:p>
        </p:txBody>
      </p:sp>
      <p:sp>
        <p:nvSpPr>
          <p:cNvPr id="36" name="矩形 35"/>
          <p:cNvSpPr/>
          <p:nvPr/>
        </p:nvSpPr>
        <p:spPr>
          <a:xfrm>
            <a:off x="1713963" y="3026409"/>
            <a:ext cx="49564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b="1" spc="100" dirty="0">
                <a:solidFill>
                  <a:srgbClr val="C00000"/>
                </a:solidFill>
                <a:cs typeface="+mn-ea"/>
                <a:sym typeface="+mn-lt"/>
              </a:rPr>
              <a:t>02</a:t>
            </a:r>
            <a:endParaRPr lang="zh-CN" altLang="en-US" b="1" spc="100" dirty="0">
              <a:solidFill>
                <a:srgbClr val="C00000"/>
              </a:solidFill>
              <a:cs typeface="+mn-ea"/>
              <a:sym typeface="+mn-lt"/>
            </a:endParaRPr>
          </a:p>
        </p:txBody>
      </p:sp>
      <p:sp>
        <p:nvSpPr>
          <p:cNvPr id="37" name="矩形 36"/>
          <p:cNvSpPr/>
          <p:nvPr/>
        </p:nvSpPr>
        <p:spPr>
          <a:xfrm>
            <a:off x="1713962" y="3448113"/>
            <a:ext cx="6367111" cy="867930"/>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400" dirty="0">
                <a:solidFill>
                  <a:schemeClr val="tx1">
                    <a:lumMod val="75000"/>
                    <a:lumOff val="25000"/>
                  </a:schemeClr>
                </a:solidFill>
                <a:cs typeface="+mn-ea"/>
                <a:sym typeface="+mn-lt"/>
              </a:rPr>
              <a:t>1884</a:t>
            </a:r>
            <a:r>
              <a:rPr lang="zh-CN" altLang="en-US" sz="1400" dirty="0">
                <a:solidFill>
                  <a:schemeClr val="tx1">
                    <a:lumMod val="75000"/>
                    <a:lumOff val="25000"/>
                  </a:schemeClr>
                </a:solidFill>
                <a:cs typeface="+mn-ea"/>
                <a:sym typeface="+mn-lt"/>
              </a:rPr>
              <a:t>年</a:t>
            </a:r>
            <a:r>
              <a:rPr lang="en-US" altLang="zh-CN" sz="1400" dirty="0">
                <a:solidFill>
                  <a:schemeClr val="tx1">
                    <a:lumMod val="75000"/>
                    <a:lumOff val="25000"/>
                  </a:schemeClr>
                </a:solidFill>
                <a:cs typeface="+mn-ea"/>
                <a:sym typeface="+mn-lt"/>
              </a:rPr>
              <a:t>10</a:t>
            </a:r>
            <a:r>
              <a:rPr lang="zh-CN" altLang="en-US" sz="1400" dirty="0">
                <a:solidFill>
                  <a:schemeClr val="tx1">
                    <a:lumMod val="75000"/>
                    <a:lumOff val="25000"/>
                  </a:schemeClr>
                </a:solidFill>
                <a:cs typeface="+mn-ea"/>
                <a:sym typeface="+mn-lt"/>
              </a:rPr>
              <a:t>月，美国和加拿大的八个国际性和全国性工人团体，在美国芝加哥举行一个集会，决定于</a:t>
            </a:r>
            <a:r>
              <a:rPr lang="en-US" altLang="zh-CN" sz="1400" dirty="0">
                <a:solidFill>
                  <a:schemeClr val="tx1">
                    <a:lumMod val="75000"/>
                    <a:lumOff val="25000"/>
                  </a:schemeClr>
                </a:solidFill>
                <a:cs typeface="+mn-ea"/>
                <a:sym typeface="+mn-lt"/>
              </a:rPr>
              <a:t>1886</a:t>
            </a:r>
            <a:r>
              <a:rPr lang="zh-CN" altLang="en-US" sz="1400" dirty="0">
                <a:solidFill>
                  <a:schemeClr val="tx1">
                    <a:lumMod val="75000"/>
                    <a:lumOff val="25000"/>
                  </a:schemeClr>
                </a:solidFill>
                <a:cs typeface="+mn-ea"/>
                <a:sym typeface="+mn-lt"/>
              </a:rPr>
              <a:t>年</a:t>
            </a:r>
            <a:r>
              <a:rPr lang="en-US" altLang="zh-CN" sz="1400" dirty="0">
                <a:solidFill>
                  <a:schemeClr val="tx1">
                    <a:lumMod val="75000"/>
                    <a:lumOff val="25000"/>
                  </a:schemeClr>
                </a:solidFill>
                <a:cs typeface="+mn-ea"/>
                <a:sym typeface="+mn-lt"/>
              </a:rPr>
              <a:t>5</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a:t>
            </a:r>
            <a:r>
              <a:rPr lang="zh-CN" altLang="en-US" sz="1400" dirty="0">
                <a:solidFill>
                  <a:schemeClr val="tx1">
                    <a:lumMod val="75000"/>
                    <a:lumOff val="25000"/>
                  </a:schemeClr>
                </a:solidFill>
                <a:cs typeface="+mn-ea"/>
                <a:sym typeface="+mn-lt"/>
              </a:rPr>
              <a:t>日举行总罢工，迫使资本家实施八小时工作制。这一天终于来到了。</a:t>
            </a:r>
          </a:p>
        </p:txBody>
      </p:sp>
      <p:sp>
        <p:nvSpPr>
          <p:cNvPr id="38" name="矩形 37"/>
          <p:cNvSpPr/>
          <p:nvPr/>
        </p:nvSpPr>
        <p:spPr>
          <a:xfrm>
            <a:off x="1633406" y="4249679"/>
            <a:ext cx="49564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altLang="zh-CN" b="1" spc="100" dirty="0">
                <a:solidFill>
                  <a:srgbClr val="C00000"/>
                </a:solidFill>
                <a:cs typeface="+mn-ea"/>
                <a:sym typeface="+mn-lt"/>
              </a:rPr>
              <a:t>03</a:t>
            </a:r>
            <a:endParaRPr lang="zh-CN" altLang="en-US" b="1" spc="100" dirty="0">
              <a:solidFill>
                <a:srgbClr val="C00000"/>
              </a:solidFill>
              <a:cs typeface="+mn-ea"/>
              <a:sym typeface="+mn-lt"/>
            </a:endParaRPr>
          </a:p>
        </p:txBody>
      </p:sp>
      <p:sp>
        <p:nvSpPr>
          <p:cNvPr id="39" name="矩形 38"/>
          <p:cNvSpPr/>
          <p:nvPr/>
        </p:nvSpPr>
        <p:spPr>
          <a:xfrm>
            <a:off x="1633405" y="4542117"/>
            <a:ext cx="6447668" cy="1126462"/>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400" dirty="0">
                <a:solidFill>
                  <a:schemeClr val="tx1">
                    <a:lumMod val="75000"/>
                    <a:lumOff val="25000"/>
                  </a:schemeClr>
                </a:solidFill>
                <a:cs typeface="+mn-ea"/>
                <a:sym typeface="+mn-lt"/>
              </a:rPr>
              <a:t>1886</a:t>
            </a:r>
            <a:r>
              <a:rPr lang="zh-CN" altLang="en-US" sz="1400" dirty="0">
                <a:solidFill>
                  <a:schemeClr val="tx1">
                    <a:lumMod val="75000"/>
                    <a:lumOff val="25000"/>
                  </a:schemeClr>
                </a:solidFill>
                <a:cs typeface="+mn-ea"/>
                <a:sym typeface="+mn-lt"/>
              </a:rPr>
              <a:t>年</a:t>
            </a:r>
            <a:r>
              <a:rPr lang="en-US" altLang="zh-CN" sz="1400" dirty="0">
                <a:solidFill>
                  <a:schemeClr val="tx1">
                    <a:lumMod val="75000"/>
                    <a:lumOff val="25000"/>
                  </a:schemeClr>
                </a:solidFill>
                <a:cs typeface="+mn-ea"/>
                <a:sym typeface="+mn-lt"/>
              </a:rPr>
              <a:t>5</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a:t>
            </a:r>
            <a:r>
              <a:rPr lang="zh-CN" altLang="en-US" sz="1400" dirty="0">
                <a:solidFill>
                  <a:schemeClr val="tx1">
                    <a:lumMod val="75000"/>
                    <a:lumOff val="25000"/>
                  </a:schemeClr>
                </a:solidFill>
                <a:cs typeface="+mn-ea"/>
                <a:sym typeface="+mn-lt"/>
              </a:rPr>
              <a:t>日，美国</a:t>
            </a:r>
            <a:r>
              <a:rPr lang="en-US" altLang="zh-CN" sz="1400" dirty="0">
                <a:solidFill>
                  <a:schemeClr val="tx1">
                    <a:lumMod val="75000"/>
                    <a:lumOff val="25000"/>
                  </a:schemeClr>
                </a:solidFill>
                <a:cs typeface="+mn-ea"/>
                <a:sym typeface="+mn-lt"/>
              </a:rPr>
              <a:t>2</a:t>
            </a:r>
            <a:r>
              <a:rPr lang="zh-CN" altLang="en-US" sz="1400" dirty="0">
                <a:solidFill>
                  <a:schemeClr val="tx1">
                    <a:lumMod val="75000"/>
                    <a:lumOff val="25000"/>
                  </a:schemeClr>
                </a:solidFill>
                <a:cs typeface="+mn-ea"/>
                <a:sym typeface="+mn-lt"/>
              </a:rPr>
              <a:t>万多个企业的</a:t>
            </a:r>
            <a:r>
              <a:rPr lang="en-US" altLang="zh-CN" sz="1400" dirty="0">
                <a:solidFill>
                  <a:schemeClr val="tx1">
                    <a:lumMod val="75000"/>
                    <a:lumOff val="25000"/>
                  </a:schemeClr>
                </a:solidFill>
                <a:cs typeface="+mn-ea"/>
                <a:sym typeface="+mn-lt"/>
              </a:rPr>
              <a:t>35</a:t>
            </a:r>
            <a:r>
              <a:rPr lang="zh-CN" altLang="en-US" sz="1400" dirty="0">
                <a:solidFill>
                  <a:schemeClr val="tx1">
                    <a:lumMod val="75000"/>
                    <a:lumOff val="25000"/>
                  </a:schemeClr>
                </a:solidFill>
                <a:cs typeface="+mn-ea"/>
                <a:sym typeface="+mn-lt"/>
              </a:rPr>
              <a:t>万工人停工上街，举行了声势浩大的示威游行，各种肤色，各个工种的工人一齐进行总罢工。仅芝加哥一个城市，就有</a:t>
            </a:r>
            <a:r>
              <a:rPr lang="en-US" altLang="zh-CN" sz="1400" dirty="0">
                <a:solidFill>
                  <a:schemeClr val="tx1">
                    <a:lumMod val="75000"/>
                    <a:lumOff val="25000"/>
                  </a:schemeClr>
                </a:solidFill>
                <a:cs typeface="+mn-ea"/>
                <a:sym typeface="+mn-lt"/>
              </a:rPr>
              <a:t>4.5</a:t>
            </a:r>
            <a:r>
              <a:rPr lang="zh-CN" altLang="en-US" sz="1400" dirty="0">
                <a:solidFill>
                  <a:schemeClr val="tx1">
                    <a:lumMod val="75000"/>
                    <a:lumOff val="25000"/>
                  </a:schemeClr>
                </a:solidFill>
                <a:cs typeface="+mn-ea"/>
                <a:sym typeface="+mn-lt"/>
              </a:rPr>
              <a:t>万名工人涌上街头。这下，美国的主要工业部门便处于瘫痪状态，火车变成了僵蛇，商店更是鸦雀无声，所有的仓库也都关门并贴上封条。</a:t>
            </a:r>
          </a:p>
        </p:txBody>
      </p:sp>
      <p:pic>
        <p:nvPicPr>
          <p:cNvPr id="42" name="图片 41"/>
          <p:cNvPicPr>
            <a:picLocks noChangeAspect="1"/>
          </p:cNvPicPr>
          <p:nvPr/>
        </p:nvPicPr>
        <p:blipFill>
          <a:blip r:embed="rId4" cstate="screen"/>
          <a:stretch>
            <a:fillRect/>
          </a:stretch>
        </p:blipFill>
        <p:spPr>
          <a:xfrm>
            <a:off x="6604820" y="480239"/>
            <a:ext cx="6488374" cy="64883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90"/>
                                          </p:val>
                                        </p:tav>
                                        <p:tav tm="100000">
                                          <p:val>
                                            <p:fltVal val="0"/>
                                          </p:val>
                                        </p:tav>
                                      </p:tavLst>
                                    </p:anim>
                                    <p:animEffect transition="in" filter="fade">
                                      <p:cBhvr>
                                        <p:cTn id="22" dur="1000"/>
                                        <p:tgtEl>
                                          <p:spTgt spid="40"/>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randombar(horizontal)">
                                      <p:cBhvr>
                                        <p:cTn id="26" dur="500"/>
                                        <p:tgtEl>
                                          <p:spTgt spid="3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randombar(horizontal)">
                                      <p:cBhvr>
                                        <p:cTn id="29" dur="500"/>
                                        <p:tgtEl>
                                          <p:spTgt spid="3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randombar(horizontal)">
                                      <p:cBhvr>
                                        <p:cTn id="32" dur="500"/>
                                        <p:tgtEl>
                                          <p:spTgt spid="3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randombar(horizontal)">
                                      <p:cBhvr>
                                        <p:cTn id="38" dur="500"/>
                                        <p:tgtEl>
                                          <p:spTgt spid="3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randombar(horizontal)">
                                      <p:cBhvr>
                                        <p:cTn id="41" dur="500"/>
                                        <p:tgtEl>
                                          <p:spTgt spid="39"/>
                                        </p:tgtEl>
                                      </p:cBhvr>
                                    </p:animEffect>
                                  </p:childTnLst>
                                </p:cTn>
                              </p:par>
                            </p:childTnLst>
                          </p:cTn>
                        </p:par>
                        <p:par>
                          <p:cTn id="42" fill="hold">
                            <p:stCondLst>
                              <p:cond delay="1500"/>
                            </p:stCondLst>
                            <p:childTnLst>
                              <p:par>
                                <p:cTn id="43" presetID="42" presetClass="entr" presetSubtype="0"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anim calcmode="lin" valueType="num">
                                      <p:cBhvr>
                                        <p:cTn id="46" dur="1000" fill="hold"/>
                                        <p:tgtEl>
                                          <p:spTgt spid="42"/>
                                        </p:tgtEl>
                                        <p:attrNameLst>
                                          <p:attrName>ppt_x</p:attrName>
                                        </p:attrNameLst>
                                      </p:cBhvr>
                                      <p:tavLst>
                                        <p:tav tm="0">
                                          <p:val>
                                            <p:strVal val="#ppt_x"/>
                                          </p:val>
                                        </p:tav>
                                        <p:tav tm="100000">
                                          <p:val>
                                            <p:strVal val="#ppt_x"/>
                                          </p:val>
                                        </p:tav>
                                      </p:tavLst>
                                    </p:anim>
                                    <p:anim calcmode="lin" valueType="num">
                                      <p:cBhvr>
                                        <p:cTn id="4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798163" y="369626"/>
            <a:ext cx="1569660"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劳动节的发展</a:t>
            </a:r>
          </a:p>
        </p:txBody>
      </p:sp>
      <p:pic>
        <p:nvPicPr>
          <p:cNvPr id="6" name="图片 5"/>
          <p:cNvPicPr>
            <a:picLocks noChangeAspect="1"/>
          </p:cNvPicPr>
          <p:nvPr/>
        </p:nvPicPr>
        <p:blipFill>
          <a:blip r:embed="rId4" cstate="screen"/>
          <a:srcRect/>
          <a:stretch>
            <a:fillRect/>
          </a:stretch>
        </p:blipFill>
        <p:spPr>
          <a:xfrm flipH="1">
            <a:off x="798163" y="1192707"/>
            <a:ext cx="4472586" cy="4472586"/>
          </a:xfrm>
          <a:prstGeom prst="rect">
            <a:avLst/>
          </a:prstGeom>
        </p:spPr>
      </p:pic>
      <p:sp>
        <p:nvSpPr>
          <p:cNvPr id="9" name="矩形 8"/>
          <p:cNvSpPr/>
          <p:nvPr/>
        </p:nvSpPr>
        <p:spPr>
          <a:xfrm>
            <a:off x="5541136" y="2547136"/>
            <a:ext cx="5633016" cy="2637132"/>
          </a:xfrm>
          <a:prstGeom prst="rect">
            <a:avLst/>
          </a:prstGeom>
        </p:spPr>
        <p:txBody>
          <a:bodyPr wrap="square">
            <a:spAutoFit/>
          </a:bodyPr>
          <a:lstStyle/>
          <a:p>
            <a:pPr>
              <a:lnSpc>
                <a:spcPct val="150000"/>
              </a:lnSpc>
            </a:pPr>
            <a:r>
              <a:rPr kumimoji="1" lang="en-US" altLang="zh-CN" sz="1600" dirty="0">
                <a:solidFill>
                  <a:schemeClr val="tx1">
                    <a:lumMod val="65000"/>
                    <a:lumOff val="35000"/>
                  </a:schemeClr>
                </a:solidFill>
                <a:cs typeface="+mn-ea"/>
                <a:sym typeface="+mn-lt"/>
              </a:rPr>
              <a:t>1886</a:t>
            </a:r>
            <a:r>
              <a:rPr kumimoji="1" lang="zh-CN" altLang="en-US" sz="1600" dirty="0">
                <a:solidFill>
                  <a:schemeClr val="tx1">
                    <a:lumMod val="65000"/>
                    <a:lumOff val="35000"/>
                  </a:schemeClr>
                </a:solidFill>
                <a:cs typeface="+mn-ea"/>
                <a:sym typeface="+mn-lt"/>
              </a:rPr>
              <a:t>年</a:t>
            </a:r>
            <a:r>
              <a:rPr kumimoji="1" lang="en-US" altLang="zh-CN" sz="1600" dirty="0">
                <a:solidFill>
                  <a:schemeClr val="tx1">
                    <a:lumMod val="65000"/>
                    <a:lumOff val="35000"/>
                  </a:schemeClr>
                </a:solidFill>
                <a:cs typeface="+mn-ea"/>
                <a:sym typeface="+mn-lt"/>
              </a:rPr>
              <a:t>5</a:t>
            </a:r>
            <a:r>
              <a:rPr kumimoji="1" lang="zh-CN" altLang="en-US" sz="1600" dirty="0">
                <a:solidFill>
                  <a:schemeClr val="tx1">
                    <a:lumMod val="65000"/>
                    <a:lumOff val="35000"/>
                  </a:schemeClr>
                </a:solidFill>
                <a:cs typeface="+mn-ea"/>
                <a:sym typeface="+mn-lt"/>
              </a:rPr>
              <a:t>月</a:t>
            </a:r>
            <a:r>
              <a:rPr kumimoji="1" lang="en-US" altLang="zh-CN" sz="1600" dirty="0">
                <a:solidFill>
                  <a:schemeClr val="tx1">
                    <a:lumMod val="65000"/>
                    <a:lumOff val="35000"/>
                  </a:schemeClr>
                </a:solidFill>
                <a:cs typeface="+mn-ea"/>
                <a:sym typeface="+mn-lt"/>
              </a:rPr>
              <a:t>3</a:t>
            </a:r>
            <a:r>
              <a:rPr kumimoji="1" lang="zh-CN" altLang="en-US" sz="1600" dirty="0">
                <a:solidFill>
                  <a:schemeClr val="tx1">
                    <a:lumMod val="65000"/>
                    <a:lumOff val="35000"/>
                  </a:schemeClr>
                </a:solidFill>
                <a:cs typeface="+mn-ea"/>
                <a:sym typeface="+mn-lt"/>
              </a:rPr>
              <a:t>日芝加哥政府出动警察进行镇压，开枪打死两人，事态扩大，</a:t>
            </a:r>
            <a:r>
              <a:rPr kumimoji="1" lang="en-US" altLang="zh-CN" sz="1600" dirty="0">
                <a:solidFill>
                  <a:schemeClr val="tx1">
                    <a:lumMod val="65000"/>
                    <a:lumOff val="35000"/>
                  </a:schemeClr>
                </a:solidFill>
                <a:cs typeface="+mn-ea"/>
                <a:sym typeface="+mn-lt"/>
              </a:rPr>
              <a:t>5</a:t>
            </a:r>
            <a:r>
              <a:rPr kumimoji="1" lang="zh-CN" altLang="en-US" sz="1600" dirty="0">
                <a:solidFill>
                  <a:schemeClr val="tx1">
                    <a:lumMod val="65000"/>
                    <a:lumOff val="35000"/>
                  </a:schemeClr>
                </a:solidFill>
                <a:cs typeface="+mn-ea"/>
                <a:sym typeface="+mn-lt"/>
              </a:rPr>
              <a:t>月</a:t>
            </a:r>
            <a:r>
              <a:rPr kumimoji="1" lang="en-US" altLang="zh-CN" sz="1600" dirty="0">
                <a:solidFill>
                  <a:schemeClr val="tx1">
                    <a:lumMod val="65000"/>
                    <a:lumOff val="35000"/>
                  </a:schemeClr>
                </a:solidFill>
                <a:cs typeface="+mn-ea"/>
                <a:sym typeface="+mn-lt"/>
              </a:rPr>
              <a:t>4</a:t>
            </a:r>
            <a:r>
              <a:rPr kumimoji="1" lang="zh-CN" altLang="en-US" sz="1600" dirty="0">
                <a:solidFill>
                  <a:schemeClr val="tx1">
                    <a:lumMod val="65000"/>
                    <a:lumOff val="35000"/>
                  </a:schemeClr>
                </a:solidFill>
                <a:cs typeface="+mn-ea"/>
                <a:sym typeface="+mn-lt"/>
              </a:rPr>
              <a:t>日罢工工人在干草市场广场举行抗议，由于不明身份者向警察投掷炸弹，最终警察开枪，先后共有</a:t>
            </a:r>
            <a:r>
              <a:rPr kumimoji="1" lang="en-US" altLang="zh-CN" sz="1600" dirty="0">
                <a:solidFill>
                  <a:schemeClr val="tx1">
                    <a:lumMod val="65000"/>
                    <a:lumOff val="35000"/>
                  </a:schemeClr>
                </a:solidFill>
                <a:cs typeface="+mn-ea"/>
                <a:sym typeface="+mn-lt"/>
              </a:rPr>
              <a:t>4</a:t>
            </a:r>
            <a:r>
              <a:rPr kumimoji="1" lang="zh-CN" altLang="en-US" sz="1600" dirty="0">
                <a:solidFill>
                  <a:schemeClr val="tx1">
                    <a:lumMod val="65000"/>
                    <a:lumOff val="35000"/>
                  </a:schemeClr>
                </a:solidFill>
                <a:cs typeface="+mn-ea"/>
                <a:sym typeface="+mn-lt"/>
              </a:rPr>
              <a:t>位工人、</a:t>
            </a:r>
            <a:r>
              <a:rPr kumimoji="1" lang="en-US" altLang="zh-CN" sz="1600" dirty="0">
                <a:solidFill>
                  <a:schemeClr val="tx1">
                    <a:lumMod val="65000"/>
                    <a:lumOff val="35000"/>
                  </a:schemeClr>
                </a:solidFill>
                <a:cs typeface="+mn-ea"/>
                <a:sym typeface="+mn-lt"/>
              </a:rPr>
              <a:t>7</a:t>
            </a:r>
            <a:r>
              <a:rPr kumimoji="1" lang="zh-CN" altLang="en-US" sz="1600" dirty="0">
                <a:solidFill>
                  <a:schemeClr val="tx1">
                    <a:lumMod val="65000"/>
                    <a:lumOff val="35000"/>
                  </a:schemeClr>
                </a:solidFill>
                <a:cs typeface="+mn-ea"/>
                <a:sym typeface="+mn-lt"/>
              </a:rPr>
              <a:t>位警察死亡，史称“干草市场暴乱”</a:t>
            </a:r>
            <a:r>
              <a:rPr kumimoji="1" lang="en-US" altLang="zh-CN" sz="1600" dirty="0">
                <a:solidFill>
                  <a:schemeClr val="tx1">
                    <a:lumMod val="65000"/>
                    <a:lumOff val="35000"/>
                  </a:schemeClr>
                </a:solidFill>
                <a:cs typeface="+mn-ea"/>
                <a:sym typeface="+mn-lt"/>
              </a:rPr>
              <a:t>(Haymarket Riot)</a:t>
            </a:r>
            <a:r>
              <a:rPr kumimoji="1" lang="zh-CN" altLang="en-US" sz="1600" dirty="0">
                <a:solidFill>
                  <a:schemeClr val="tx1">
                    <a:lumMod val="65000"/>
                    <a:lumOff val="35000"/>
                  </a:schemeClr>
                </a:solidFill>
                <a:cs typeface="+mn-ea"/>
                <a:sym typeface="+mn-lt"/>
              </a:rPr>
              <a:t>或“干草市场屠杀”</a:t>
            </a:r>
            <a:r>
              <a:rPr kumimoji="1" lang="en-US" altLang="zh-CN" sz="1600" dirty="0">
                <a:solidFill>
                  <a:schemeClr val="tx1">
                    <a:lumMod val="65000"/>
                    <a:lumOff val="35000"/>
                  </a:schemeClr>
                </a:solidFill>
                <a:cs typeface="+mn-ea"/>
                <a:sym typeface="+mn-lt"/>
              </a:rPr>
              <a:t>(Haymarket Massacre)</a:t>
            </a:r>
            <a:r>
              <a:rPr kumimoji="1" lang="zh-CN" altLang="en-US" sz="1600" dirty="0">
                <a:solidFill>
                  <a:schemeClr val="tx1">
                    <a:lumMod val="65000"/>
                    <a:lumOff val="35000"/>
                  </a:schemeClr>
                </a:solidFill>
                <a:cs typeface="+mn-ea"/>
                <a:sym typeface="+mn-lt"/>
              </a:rPr>
              <a:t>。在随后的宣判中有</a:t>
            </a:r>
            <a:r>
              <a:rPr kumimoji="1" lang="en-US" altLang="zh-CN" sz="1600" dirty="0">
                <a:solidFill>
                  <a:schemeClr val="tx1">
                    <a:lumMod val="65000"/>
                    <a:lumOff val="35000"/>
                  </a:schemeClr>
                </a:solidFill>
                <a:cs typeface="+mn-ea"/>
                <a:sym typeface="+mn-lt"/>
              </a:rPr>
              <a:t>8</a:t>
            </a:r>
            <a:r>
              <a:rPr kumimoji="1" lang="zh-CN" altLang="en-US" sz="1600" dirty="0">
                <a:solidFill>
                  <a:schemeClr val="tx1">
                    <a:lumMod val="65000"/>
                    <a:lumOff val="35000"/>
                  </a:schemeClr>
                </a:solidFill>
                <a:cs typeface="+mn-ea"/>
                <a:sym typeface="+mn-lt"/>
              </a:rPr>
              <a:t>位无政府主义者以谋杀罪被起诉，</a:t>
            </a:r>
            <a:r>
              <a:rPr kumimoji="1" lang="en-US" altLang="zh-CN" sz="1600" dirty="0">
                <a:solidFill>
                  <a:schemeClr val="tx1">
                    <a:lumMod val="65000"/>
                    <a:lumOff val="35000"/>
                  </a:schemeClr>
                </a:solidFill>
                <a:cs typeface="+mn-ea"/>
                <a:sym typeface="+mn-lt"/>
              </a:rPr>
              <a:t>4</a:t>
            </a:r>
            <a:r>
              <a:rPr kumimoji="1" lang="zh-CN" altLang="en-US" sz="1600" dirty="0">
                <a:solidFill>
                  <a:schemeClr val="tx1">
                    <a:lumMod val="65000"/>
                    <a:lumOff val="35000"/>
                  </a:schemeClr>
                </a:solidFill>
                <a:cs typeface="+mn-ea"/>
                <a:sym typeface="+mn-lt"/>
              </a:rPr>
              <a:t>位无政府主义者被绞死，</a:t>
            </a:r>
            <a:r>
              <a:rPr kumimoji="1" lang="en-US" altLang="zh-CN" sz="1600" dirty="0">
                <a:solidFill>
                  <a:schemeClr val="tx1">
                    <a:lumMod val="65000"/>
                    <a:lumOff val="35000"/>
                  </a:schemeClr>
                </a:solidFill>
                <a:cs typeface="+mn-ea"/>
                <a:sym typeface="+mn-lt"/>
              </a:rPr>
              <a:t>1</a:t>
            </a:r>
            <a:r>
              <a:rPr kumimoji="1" lang="zh-CN" altLang="en-US" sz="1600" dirty="0">
                <a:solidFill>
                  <a:schemeClr val="tx1">
                    <a:lumMod val="65000"/>
                    <a:lumOff val="35000"/>
                  </a:schemeClr>
                </a:solidFill>
                <a:cs typeface="+mn-ea"/>
                <a:sym typeface="+mn-lt"/>
              </a:rPr>
              <a:t>位在牢中自杀。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pic>
        <p:nvPicPr>
          <p:cNvPr id="6" name="图片 5"/>
          <p:cNvPicPr>
            <a:picLocks noChangeAspect="1"/>
          </p:cNvPicPr>
          <p:nvPr/>
        </p:nvPicPr>
        <p:blipFill>
          <a:blip r:embed="rId3" cstate="screen"/>
          <a:stretch>
            <a:fillRect/>
          </a:stretch>
        </p:blipFill>
        <p:spPr>
          <a:xfrm>
            <a:off x="1369142" y="1796845"/>
            <a:ext cx="3645310" cy="3645310"/>
          </a:xfrm>
          <a:prstGeom prst="rect">
            <a:avLst/>
          </a:prstGeom>
        </p:spPr>
      </p:pic>
      <p:sp>
        <p:nvSpPr>
          <p:cNvPr id="7" name="文本框 6"/>
          <p:cNvSpPr txBox="1"/>
          <p:nvPr/>
        </p:nvSpPr>
        <p:spPr>
          <a:xfrm>
            <a:off x="6052816" y="2336393"/>
            <a:ext cx="337925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B90400"/>
                </a:solidFill>
                <a:effectLst/>
                <a:uLnTx/>
                <a:uFillTx/>
                <a:cs typeface="+mn-ea"/>
                <a:sym typeface="+mn-lt"/>
              </a:rPr>
              <a:t>PART THREE</a:t>
            </a:r>
          </a:p>
        </p:txBody>
      </p:sp>
      <p:sp>
        <p:nvSpPr>
          <p:cNvPr id="8" name="文本框 7"/>
          <p:cNvSpPr txBox="1"/>
          <p:nvPr/>
        </p:nvSpPr>
        <p:spPr>
          <a:xfrm>
            <a:off x="6096000" y="3044279"/>
            <a:ext cx="3579826" cy="769441"/>
          </a:xfrm>
          <a:prstGeom prst="rect">
            <a:avLst/>
          </a:prstGeom>
          <a:noFill/>
        </p:spPr>
        <p:txBody>
          <a:bodyPr wrap="none" rtlCol="0">
            <a:spAutoFit/>
          </a:bodyPr>
          <a:lstStyle/>
          <a:p>
            <a:pPr lvl="0" algn="ctr">
              <a:defRPr/>
            </a:pPr>
            <a:r>
              <a:rPr lang="zh-CN" altLang="en-US" sz="4400" b="1" dirty="0">
                <a:solidFill>
                  <a:schemeClr val="tx1">
                    <a:lumMod val="85000"/>
                    <a:lumOff val="15000"/>
                  </a:schemeClr>
                </a:solidFill>
                <a:cs typeface="+mn-ea"/>
                <a:sym typeface="+mn-lt"/>
              </a:rPr>
              <a:t>劳动节的形式</a:t>
            </a:r>
          </a:p>
        </p:txBody>
      </p:sp>
      <p:sp>
        <p:nvSpPr>
          <p:cNvPr id="9" name="文本框 8"/>
          <p:cNvSpPr txBox="1"/>
          <p:nvPr/>
        </p:nvSpPr>
        <p:spPr>
          <a:xfrm>
            <a:off x="6096000" y="3828804"/>
            <a:ext cx="4399407" cy="69281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defRPr/>
            </a:pPr>
            <a:r>
              <a:rPr kumimoji="0" lang="en-US" altLang="zh-CN" sz="1200" i="0" u="none" strike="noStrike" kern="1200" cap="none" spc="0" normalizeH="0" baseline="0" noProof="0" dirty="0">
                <a:ln>
                  <a:noFill/>
                </a:ln>
                <a:solidFill>
                  <a:schemeClr val="tx1">
                    <a:lumMod val="65000"/>
                    <a:lumOff val="35000"/>
                  </a:schemeClr>
                </a:solidFill>
                <a:effectLst/>
                <a:uLnTx/>
                <a:uFillTx/>
                <a:cs typeface="+mn-ea"/>
                <a:sym typeface="+mn-lt"/>
              </a:rPr>
              <a:t>Time would heal almost all wounds. If your wounds have not been healed up, please wait for a short while. </a:t>
            </a:r>
            <a:endParaRPr kumimoji="0" lang="zh-CN" altLang="en-US" sz="1200" i="0" u="none" strike="noStrike" kern="1200" cap="none" spc="0" normalizeH="0" baseline="0" noProof="0" dirty="0">
              <a:ln>
                <a:noFill/>
              </a:ln>
              <a:solidFill>
                <a:schemeClr val="tx1">
                  <a:lumMod val="65000"/>
                  <a:lumOff val="35000"/>
                </a:schemeClr>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798163" y="369626"/>
            <a:ext cx="1569660"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劳动节的形式</a:t>
            </a:r>
          </a:p>
        </p:txBody>
      </p:sp>
      <p:sp>
        <p:nvSpPr>
          <p:cNvPr id="6" name="任意多边形 26"/>
          <p:cNvSpPr/>
          <p:nvPr/>
        </p:nvSpPr>
        <p:spPr>
          <a:xfrm flipH="1">
            <a:off x="6096000" y="2060276"/>
            <a:ext cx="5060540" cy="1228357"/>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solidFill>
            <a:srgbClr val="C00000"/>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cs typeface="+mn-ea"/>
              <a:sym typeface="+mn-lt"/>
            </a:endParaRPr>
          </a:p>
        </p:txBody>
      </p:sp>
      <p:sp>
        <p:nvSpPr>
          <p:cNvPr id="10" name="矩形 9"/>
          <p:cNvSpPr/>
          <p:nvPr/>
        </p:nvSpPr>
        <p:spPr>
          <a:xfrm>
            <a:off x="6988266" y="2241252"/>
            <a:ext cx="4032472" cy="867930"/>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bg1"/>
                </a:solidFill>
                <a:cs typeface="+mn-ea"/>
                <a:sym typeface="+mn-lt"/>
              </a:rPr>
              <a:t>泰国在这一天全国统一放假一天，在首都或者一些大城市会有相关的庆祝互动，许多节日凑在一起，不过规模一般不会太大。</a:t>
            </a:r>
          </a:p>
        </p:txBody>
      </p:sp>
      <p:grpSp>
        <p:nvGrpSpPr>
          <p:cNvPr id="11" name="组合 10"/>
          <p:cNvGrpSpPr/>
          <p:nvPr/>
        </p:nvGrpSpPr>
        <p:grpSpPr>
          <a:xfrm>
            <a:off x="6218014" y="2316825"/>
            <a:ext cx="673254" cy="673254"/>
            <a:chOff x="5971457" y="2344080"/>
            <a:chExt cx="885304" cy="885304"/>
          </a:xfrm>
        </p:grpSpPr>
        <p:sp>
          <p:nvSpPr>
            <p:cNvPr id="12" name="椭圆 11"/>
            <p:cNvSpPr>
              <a:spLocks noChangeAspect="1"/>
            </p:cNvSpPr>
            <p:nvPr/>
          </p:nvSpPr>
          <p:spPr>
            <a:xfrm>
              <a:off x="5971457" y="2344080"/>
              <a:ext cx="885304" cy="8853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solidFill>
                  <a:schemeClr val="bg1"/>
                </a:solidFill>
                <a:cs typeface="+mn-ea"/>
                <a:sym typeface="+mn-lt"/>
              </a:endParaRPr>
            </a:p>
          </p:txBody>
        </p:sp>
        <p:sp>
          <p:nvSpPr>
            <p:cNvPr id="13" name="文本框 118"/>
            <p:cNvSpPr txBox="1"/>
            <p:nvPr/>
          </p:nvSpPr>
          <p:spPr>
            <a:xfrm>
              <a:off x="6015006" y="2468011"/>
              <a:ext cx="824607" cy="6880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a:solidFill>
                    <a:srgbClr val="C00000"/>
                  </a:solidFill>
                  <a:cs typeface="+mn-ea"/>
                  <a:sym typeface="+mn-lt"/>
                </a:rPr>
                <a:t>01</a:t>
              </a:r>
              <a:endParaRPr lang="zh-CN" altLang="en-US" sz="2800" b="1">
                <a:solidFill>
                  <a:srgbClr val="C00000"/>
                </a:solidFill>
                <a:cs typeface="+mn-ea"/>
                <a:sym typeface="+mn-lt"/>
              </a:endParaRPr>
            </a:p>
          </p:txBody>
        </p:sp>
      </p:grpSp>
      <p:sp>
        <p:nvSpPr>
          <p:cNvPr id="14" name="任意多边形 49"/>
          <p:cNvSpPr/>
          <p:nvPr/>
        </p:nvSpPr>
        <p:spPr>
          <a:xfrm flipH="1">
            <a:off x="6127940" y="3647215"/>
            <a:ext cx="5060540" cy="1228357"/>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solidFill>
            <a:srgbClr val="C00000"/>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cs typeface="+mn-ea"/>
              <a:sym typeface="+mn-lt"/>
            </a:endParaRPr>
          </a:p>
        </p:txBody>
      </p:sp>
      <p:sp>
        <p:nvSpPr>
          <p:cNvPr id="16" name="矩形 15"/>
          <p:cNvSpPr/>
          <p:nvPr/>
        </p:nvSpPr>
        <p:spPr>
          <a:xfrm>
            <a:off x="6988266" y="3806426"/>
            <a:ext cx="4032472" cy="867930"/>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bg1"/>
                </a:solidFill>
                <a:cs typeface="+mn-ea"/>
                <a:sym typeface="+mn-lt"/>
              </a:rPr>
              <a:t>日本是个节假日比较多的国家，许多节日凑在一起，一般会有一周多的休息时间，许多节日凑在一起，最长的甚至长达十多天。</a:t>
            </a:r>
          </a:p>
        </p:txBody>
      </p:sp>
      <p:grpSp>
        <p:nvGrpSpPr>
          <p:cNvPr id="17" name="组合 16"/>
          <p:cNvGrpSpPr/>
          <p:nvPr/>
        </p:nvGrpSpPr>
        <p:grpSpPr>
          <a:xfrm>
            <a:off x="6249954" y="3903764"/>
            <a:ext cx="673254" cy="673254"/>
            <a:chOff x="5971457" y="2344080"/>
            <a:chExt cx="885304" cy="885304"/>
          </a:xfrm>
        </p:grpSpPr>
        <p:sp>
          <p:nvSpPr>
            <p:cNvPr id="18" name="椭圆 17"/>
            <p:cNvSpPr>
              <a:spLocks noChangeAspect="1"/>
            </p:cNvSpPr>
            <p:nvPr/>
          </p:nvSpPr>
          <p:spPr>
            <a:xfrm>
              <a:off x="5971457" y="2344080"/>
              <a:ext cx="885304" cy="8853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solidFill>
                  <a:schemeClr val="bg1"/>
                </a:solidFill>
                <a:cs typeface="+mn-ea"/>
                <a:sym typeface="+mn-lt"/>
              </a:endParaRPr>
            </a:p>
          </p:txBody>
        </p:sp>
        <p:sp>
          <p:nvSpPr>
            <p:cNvPr id="19" name="文本框 118"/>
            <p:cNvSpPr txBox="1"/>
            <p:nvPr/>
          </p:nvSpPr>
          <p:spPr>
            <a:xfrm>
              <a:off x="6015006" y="2468011"/>
              <a:ext cx="824607" cy="6880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a:solidFill>
                    <a:srgbClr val="C00000"/>
                  </a:solidFill>
                  <a:cs typeface="+mn-ea"/>
                  <a:sym typeface="+mn-lt"/>
                </a:rPr>
                <a:t>02</a:t>
              </a:r>
              <a:endParaRPr lang="zh-CN" altLang="en-US" sz="2800" b="1">
                <a:solidFill>
                  <a:srgbClr val="C00000"/>
                </a:solidFill>
                <a:cs typeface="+mn-ea"/>
                <a:sym typeface="+mn-lt"/>
              </a:endParaRPr>
            </a:p>
          </p:txBody>
        </p:sp>
      </p:grpSp>
      <p:pic>
        <p:nvPicPr>
          <p:cNvPr id="3" name="图片 2"/>
          <p:cNvPicPr>
            <a:picLocks noChangeAspect="1"/>
          </p:cNvPicPr>
          <p:nvPr/>
        </p:nvPicPr>
        <p:blipFill>
          <a:blip r:embed="rId4" cstate="screen"/>
          <a:stretch>
            <a:fillRect/>
          </a:stretch>
        </p:blipFill>
        <p:spPr>
          <a:xfrm>
            <a:off x="1431829" y="1319980"/>
            <a:ext cx="4218038" cy="42180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left)">
                                      <p:cBhvr>
                                        <p:cTn id="16" dur="500"/>
                                        <p:tgtEl>
                                          <p:spTgt spid="14"/>
                                        </p:tgtEl>
                                      </p:cBhvr>
                                    </p:animEffect>
                                  </p:childTnLst>
                                </p:cTn>
                              </p:par>
                            </p:childTnLst>
                          </p:cTn>
                        </p:par>
                        <p:par>
                          <p:cTn id="17" fill="hold">
                            <p:stCondLst>
                              <p:cond delay="2500"/>
                            </p:stCondLst>
                            <p:childTnLst>
                              <p:par>
                                <p:cTn id="18" presetID="3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par>
                                <p:cTn id="24" presetID="31"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 calcmode="lin" valueType="num">
                                      <p:cBhvr>
                                        <p:cTn id="28" dur="1000" fill="hold"/>
                                        <p:tgtEl>
                                          <p:spTgt spid="17"/>
                                        </p:tgtEl>
                                        <p:attrNameLst>
                                          <p:attrName>style.rotation</p:attrName>
                                        </p:attrNameLst>
                                      </p:cBhvr>
                                      <p:tavLst>
                                        <p:tav tm="0">
                                          <p:val>
                                            <p:fltVal val="90"/>
                                          </p:val>
                                        </p:tav>
                                        <p:tav tm="100000">
                                          <p:val>
                                            <p:fltVal val="0"/>
                                          </p:val>
                                        </p:tav>
                                      </p:tavLst>
                                    </p:anim>
                                    <p:animEffect transition="in" filter="fade">
                                      <p:cBhvr>
                                        <p:cTn id="29" dur="1000"/>
                                        <p:tgtEl>
                                          <p:spTgt spid="17"/>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4"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798163" y="369626"/>
            <a:ext cx="1569660"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劳动节的形式</a:t>
            </a:r>
          </a:p>
        </p:txBody>
      </p:sp>
      <p:sp>
        <p:nvSpPr>
          <p:cNvPr id="6" name="矩形 5"/>
          <p:cNvSpPr/>
          <p:nvPr/>
        </p:nvSpPr>
        <p:spPr>
          <a:xfrm>
            <a:off x="1372257" y="2399651"/>
            <a:ext cx="4856477" cy="791242"/>
          </a:xfrm>
          <a:prstGeom prst="rect">
            <a:avLst/>
          </a:prstGeom>
        </p:spPr>
        <p:txBody>
          <a:bodyPr wrap="square">
            <a:spAutoFit/>
          </a:bodyPr>
          <a:lstStyle/>
          <a:p>
            <a:pPr>
              <a:lnSpc>
                <a:spcPct val="150000"/>
              </a:lnSpc>
            </a:pPr>
            <a:r>
              <a:rPr kumimoji="1" lang="zh-CN" altLang="en-US" sz="1600" dirty="0">
                <a:solidFill>
                  <a:schemeClr val="tx1">
                    <a:lumMod val="65000"/>
                    <a:lumOff val="35000"/>
                  </a:schemeClr>
                </a:solidFill>
                <a:cs typeface="+mn-ea"/>
                <a:sym typeface="+mn-lt"/>
              </a:rPr>
              <a:t>意大利虽有五一节日，但一般没有全国性的放假，大城市会有响应的活动，但规模不大正常上班。</a:t>
            </a:r>
          </a:p>
        </p:txBody>
      </p:sp>
      <p:sp>
        <p:nvSpPr>
          <p:cNvPr id="9" name="矩形 8"/>
          <p:cNvSpPr/>
          <p:nvPr/>
        </p:nvSpPr>
        <p:spPr>
          <a:xfrm>
            <a:off x="1372256" y="3525067"/>
            <a:ext cx="4856477" cy="1200329"/>
          </a:xfrm>
          <a:prstGeom prst="rect">
            <a:avLst/>
          </a:prstGeom>
        </p:spPr>
        <p:txBody>
          <a:bodyPr wrap="square">
            <a:spAutoFit/>
          </a:bodyPr>
          <a:lstStyle/>
          <a:p>
            <a:pPr>
              <a:lnSpc>
                <a:spcPct val="150000"/>
              </a:lnSpc>
            </a:pPr>
            <a:r>
              <a:rPr kumimoji="1" lang="zh-CN" altLang="en-US" sz="1600" dirty="0">
                <a:solidFill>
                  <a:schemeClr val="tx1">
                    <a:lumMod val="65000"/>
                    <a:lumOff val="35000"/>
                  </a:schemeClr>
                </a:solidFill>
                <a:cs typeface="+mn-ea"/>
                <a:sym typeface="+mn-lt"/>
              </a:rPr>
              <a:t>德国主要在这一天休息，不过不会有太多的活动，有的话主要在大城市举行，小城市比较安静没有太多的活动。</a:t>
            </a:r>
          </a:p>
        </p:txBody>
      </p:sp>
      <p:pic>
        <p:nvPicPr>
          <p:cNvPr id="3" name="图片 2"/>
          <p:cNvPicPr>
            <a:picLocks noChangeAspect="1"/>
          </p:cNvPicPr>
          <p:nvPr/>
        </p:nvPicPr>
        <p:blipFill>
          <a:blip r:embed="rId4" cstate="screen"/>
          <a:stretch>
            <a:fillRect/>
          </a:stretch>
        </p:blipFill>
        <p:spPr>
          <a:xfrm>
            <a:off x="6499120" y="1444723"/>
            <a:ext cx="4160688" cy="4160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798163" y="369626"/>
            <a:ext cx="1569660"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劳动节的形式</a:t>
            </a:r>
          </a:p>
        </p:txBody>
      </p:sp>
      <p:sp>
        <p:nvSpPr>
          <p:cNvPr id="6" name="Shape 1502"/>
          <p:cNvSpPr/>
          <p:nvPr/>
        </p:nvSpPr>
        <p:spPr>
          <a:xfrm>
            <a:off x="1041654" y="4086409"/>
            <a:ext cx="4635232" cy="2102745"/>
          </a:xfrm>
          <a:prstGeom prst="rect">
            <a:avLst/>
          </a:prstGeom>
          <a:solidFill>
            <a:srgbClr val="C00000"/>
          </a:solidFill>
          <a:ln w="12700">
            <a:solidFill>
              <a:srgbClr val="E13737"/>
            </a:solidFill>
            <a:miter lim="400000"/>
          </a:ln>
        </p:spPr>
        <p:txBody>
          <a:bodyPr lIns="25400" tIns="25400" rIns="25400" bIns="25400" anchor="ctr"/>
          <a:lstStyle/>
          <a:p>
            <a:pPr>
              <a:defRPr sz="3200">
                <a:solidFill>
                  <a:srgbClr val="FFFFFF"/>
                </a:solidFill>
                <a:latin typeface="Helvetica Light"/>
                <a:ea typeface="Helvetica Light"/>
                <a:cs typeface="Helvetica Light"/>
                <a:sym typeface="Helvetica Light"/>
              </a:defRPr>
            </a:pPr>
            <a:endParaRPr sz="1600">
              <a:cs typeface="+mn-ea"/>
              <a:sym typeface="+mn-lt"/>
            </a:endParaRPr>
          </a:p>
        </p:txBody>
      </p:sp>
      <p:sp>
        <p:nvSpPr>
          <p:cNvPr id="9" name="Shape 1505"/>
          <p:cNvSpPr/>
          <p:nvPr/>
        </p:nvSpPr>
        <p:spPr>
          <a:xfrm>
            <a:off x="1629744" y="4815434"/>
            <a:ext cx="608543" cy="644694"/>
          </a:xfrm>
          <a:custGeom>
            <a:avLst/>
            <a:gdLst/>
            <a:ahLst/>
            <a:cxnLst>
              <a:cxn ang="0">
                <a:pos x="wd2" y="hd2"/>
              </a:cxn>
              <a:cxn ang="5400000">
                <a:pos x="wd2" y="hd2"/>
              </a:cxn>
              <a:cxn ang="10800000">
                <a:pos x="wd2" y="hd2"/>
              </a:cxn>
              <a:cxn ang="16200000">
                <a:pos x="wd2" y="hd2"/>
              </a:cxn>
            </a:cxnLst>
            <a:rect l="0" t="0" r="r" b="b"/>
            <a:pathLst>
              <a:path w="21307" h="21600" extrusionOk="0">
                <a:moveTo>
                  <a:pt x="10727" y="6050"/>
                </a:moveTo>
                <a:cubicBezTo>
                  <a:pt x="10174" y="6050"/>
                  <a:pt x="9622" y="5679"/>
                  <a:pt x="9622" y="5148"/>
                </a:cubicBezTo>
                <a:cubicBezTo>
                  <a:pt x="9622" y="1061"/>
                  <a:pt x="9622" y="1061"/>
                  <a:pt x="9622" y="1061"/>
                </a:cubicBezTo>
                <a:cubicBezTo>
                  <a:pt x="9622" y="531"/>
                  <a:pt x="10174" y="0"/>
                  <a:pt x="10727" y="0"/>
                </a:cubicBezTo>
                <a:cubicBezTo>
                  <a:pt x="11279" y="0"/>
                  <a:pt x="11666" y="531"/>
                  <a:pt x="11666" y="1061"/>
                </a:cubicBezTo>
                <a:cubicBezTo>
                  <a:pt x="11666" y="5148"/>
                  <a:pt x="11666" y="5148"/>
                  <a:pt x="11666" y="5148"/>
                </a:cubicBezTo>
                <a:cubicBezTo>
                  <a:pt x="11666" y="5679"/>
                  <a:pt x="11279" y="6050"/>
                  <a:pt x="10727" y="6050"/>
                </a:cubicBezTo>
                <a:close/>
                <a:moveTo>
                  <a:pt x="7799" y="6899"/>
                </a:moveTo>
                <a:cubicBezTo>
                  <a:pt x="8130" y="6581"/>
                  <a:pt x="8351" y="6050"/>
                  <a:pt x="7965" y="5679"/>
                </a:cubicBezTo>
                <a:cubicBezTo>
                  <a:pt x="5424" y="2335"/>
                  <a:pt x="5424" y="2335"/>
                  <a:pt x="5424" y="2335"/>
                </a:cubicBezTo>
                <a:cubicBezTo>
                  <a:pt x="5203" y="1964"/>
                  <a:pt x="4484" y="1804"/>
                  <a:pt x="4098" y="2123"/>
                </a:cubicBezTo>
                <a:cubicBezTo>
                  <a:pt x="3711" y="2494"/>
                  <a:pt x="3545" y="3025"/>
                  <a:pt x="3932" y="3397"/>
                </a:cubicBezTo>
                <a:cubicBezTo>
                  <a:pt x="6307" y="6740"/>
                  <a:pt x="6307" y="6740"/>
                  <a:pt x="6307" y="6740"/>
                </a:cubicBezTo>
                <a:cubicBezTo>
                  <a:pt x="6473" y="6899"/>
                  <a:pt x="6860" y="7112"/>
                  <a:pt x="7247" y="7112"/>
                </a:cubicBezTo>
                <a:cubicBezTo>
                  <a:pt x="7412" y="7112"/>
                  <a:pt x="7633" y="7112"/>
                  <a:pt x="7799" y="6899"/>
                </a:cubicBezTo>
                <a:close/>
                <a:moveTo>
                  <a:pt x="5921" y="9394"/>
                </a:moveTo>
                <a:cubicBezTo>
                  <a:pt x="6142" y="8863"/>
                  <a:pt x="5755" y="8332"/>
                  <a:pt x="5424" y="8173"/>
                </a:cubicBezTo>
                <a:cubicBezTo>
                  <a:pt x="1336" y="6899"/>
                  <a:pt x="1336" y="6899"/>
                  <a:pt x="1336" y="6899"/>
                </a:cubicBezTo>
                <a:cubicBezTo>
                  <a:pt x="783" y="6740"/>
                  <a:pt x="231" y="6899"/>
                  <a:pt x="65" y="7430"/>
                </a:cubicBezTo>
                <a:cubicBezTo>
                  <a:pt x="-156" y="7961"/>
                  <a:pt x="231" y="8491"/>
                  <a:pt x="617" y="8704"/>
                </a:cubicBezTo>
                <a:cubicBezTo>
                  <a:pt x="4650" y="9924"/>
                  <a:pt x="4650" y="9924"/>
                  <a:pt x="4650" y="9924"/>
                </a:cubicBezTo>
                <a:cubicBezTo>
                  <a:pt x="4816" y="9924"/>
                  <a:pt x="4816" y="9924"/>
                  <a:pt x="5037" y="9924"/>
                </a:cubicBezTo>
                <a:cubicBezTo>
                  <a:pt x="5424" y="9924"/>
                  <a:pt x="5755" y="9765"/>
                  <a:pt x="5921" y="9394"/>
                </a:cubicBezTo>
                <a:close/>
                <a:moveTo>
                  <a:pt x="1336" y="14701"/>
                </a:moveTo>
                <a:cubicBezTo>
                  <a:pt x="5424" y="13480"/>
                  <a:pt x="5424" y="13480"/>
                  <a:pt x="5424" y="13480"/>
                </a:cubicBezTo>
                <a:cubicBezTo>
                  <a:pt x="5755" y="13268"/>
                  <a:pt x="6142" y="12737"/>
                  <a:pt x="5921" y="12206"/>
                </a:cubicBezTo>
                <a:cubicBezTo>
                  <a:pt x="5755" y="11888"/>
                  <a:pt x="5203" y="11516"/>
                  <a:pt x="4650" y="11676"/>
                </a:cubicBezTo>
                <a:cubicBezTo>
                  <a:pt x="617" y="12949"/>
                  <a:pt x="617" y="12949"/>
                  <a:pt x="617" y="12949"/>
                </a:cubicBezTo>
                <a:cubicBezTo>
                  <a:pt x="231" y="13109"/>
                  <a:pt x="-156" y="13639"/>
                  <a:pt x="65" y="14170"/>
                </a:cubicBezTo>
                <a:cubicBezTo>
                  <a:pt x="231" y="14542"/>
                  <a:pt x="617" y="14701"/>
                  <a:pt x="949" y="14701"/>
                </a:cubicBezTo>
                <a:cubicBezTo>
                  <a:pt x="1170" y="14701"/>
                  <a:pt x="1170" y="14701"/>
                  <a:pt x="1336" y="14701"/>
                </a:cubicBezTo>
                <a:close/>
                <a:moveTo>
                  <a:pt x="5424" y="19318"/>
                </a:moveTo>
                <a:cubicBezTo>
                  <a:pt x="7965" y="15921"/>
                  <a:pt x="7965" y="15921"/>
                  <a:pt x="7965" y="15921"/>
                </a:cubicBezTo>
                <a:cubicBezTo>
                  <a:pt x="8351" y="15603"/>
                  <a:pt x="8130" y="15072"/>
                  <a:pt x="7799" y="14701"/>
                </a:cubicBezTo>
                <a:cubicBezTo>
                  <a:pt x="7247" y="14329"/>
                  <a:pt x="6694" y="14542"/>
                  <a:pt x="6307" y="14860"/>
                </a:cubicBezTo>
                <a:cubicBezTo>
                  <a:pt x="3932" y="18257"/>
                  <a:pt x="3932" y="18257"/>
                  <a:pt x="3932" y="18257"/>
                </a:cubicBezTo>
                <a:cubicBezTo>
                  <a:pt x="3545" y="18628"/>
                  <a:pt x="3711" y="19159"/>
                  <a:pt x="4098" y="19477"/>
                </a:cubicBezTo>
                <a:cubicBezTo>
                  <a:pt x="4263" y="19689"/>
                  <a:pt x="4484" y="19689"/>
                  <a:pt x="4650" y="19689"/>
                </a:cubicBezTo>
                <a:cubicBezTo>
                  <a:pt x="5037" y="19689"/>
                  <a:pt x="5203" y="19477"/>
                  <a:pt x="5424" y="19318"/>
                </a:cubicBezTo>
                <a:close/>
                <a:moveTo>
                  <a:pt x="11666" y="20539"/>
                </a:moveTo>
                <a:cubicBezTo>
                  <a:pt x="11666" y="16452"/>
                  <a:pt x="11666" y="16452"/>
                  <a:pt x="11666" y="16452"/>
                </a:cubicBezTo>
                <a:cubicBezTo>
                  <a:pt x="11666" y="15921"/>
                  <a:pt x="11279" y="15603"/>
                  <a:pt x="10727" y="15603"/>
                </a:cubicBezTo>
                <a:cubicBezTo>
                  <a:pt x="10174" y="15603"/>
                  <a:pt x="9622" y="15921"/>
                  <a:pt x="9622" y="16452"/>
                </a:cubicBezTo>
                <a:cubicBezTo>
                  <a:pt x="9622" y="20539"/>
                  <a:pt x="9622" y="20539"/>
                  <a:pt x="9622" y="20539"/>
                </a:cubicBezTo>
                <a:cubicBezTo>
                  <a:pt x="9622" y="21069"/>
                  <a:pt x="10174" y="21600"/>
                  <a:pt x="10727" y="21600"/>
                </a:cubicBezTo>
                <a:cubicBezTo>
                  <a:pt x="11279" y="21600"/>
                  <a:pt x="11666" y="21069"/>
                  <a:pt x="11666" y="20539"/>
                </a:cubicBezTo>
                <a:close/>
                <a:moveTo>
                  <a:pt x="17190" y="19477"/>
                </a:moveTo>
                <a:cubicBezTo>
                  <a:pt x="17743" y="19159"/>
                  <a:pt x="17743" y="18628"/>
                  <a:pt x="17577" y="18257"/>
                </a:cubicBezTo>
                <a:cubicBezTo>
                  <a:pt x="14981" y="14860"/>
                  <a:pt x="14981" y="14860"/>
                  <a:pt x="14981" y="14860"/>
                </a:cubicBezTo>
                <a:cubicBezTo>
                  <a:pt x="14594" y="14542"/>
                  <a:pt x="14041" y="14329"/>
                  <a:pt x="13710" y="14701"/>
                </a:cubicBezTo>
                <a:cubicBezTo>
                  <a:pt x="13158" y="15072"/>
                  <a:pt x="13158" y="15603"/>
                  <a:pt x="13323" y="15921"/>
                </a:cubicBezTo>
                <a:cubicBezTo>
                  <a:pt x="15920" y="19318"/>
                  <a:pt x="15920" y="19318"/>
                  <a:pt x="15920" y="19318"/>
                </a:cubicBezTo>
                <a:cubicBezTo>
                  <a:pt x="16085" y="19477"/>
                  <a:pt x="16472" y="19689"/>
                  <a:pt x="16638" y="19689"/>
                </a:cubicBezTo>
                <a:cubicBezTo>
                  <a:pt x="16804" y="19689"/>
                  <a:pt x="17025" y="19689"/>
                  <a:pt x="17190" y="19477"/>
                </a:cubicBezTo>
                <a:close/>
                <a:moveTo>
                  <a:pt x="21223" y="14170"/>
                </a:moveTo>
                <a:cubicBezTo>
                  <a:pt x="21444" y="13639"/>
                  <a:pt x="21223" y="13109"/>
                  <a:pt x="20671" y="12949"/>
                </a:cubicBezTo>
                <a:cubicBezTo>
                  <a:pt x="16638" y="11676"/>
                  <a:pt x="16638" y="11676"/>
                  <a:pt x="16638" y="11676"/>
                </a:cubicBezTo>
                <a:cubicBezTo>
                  <a:pt x="16085" y="11516"/>
                  <a:pt x="15533" y="11888"/>
                  <a:pt x="15367" y="12206"/>
                </a:cubicBezTo>
                <a:cubicBezTo>
                  <a:pt x="15146" y="12737"/>
                  <a:pt x="15533" y="13268"/>
                  <a:pt x="16085" y="13480"/>
                </a:cubicBezTo>
                <a:cubicBezTo>
                  <a:pt x="20118" y="14701"/>
                  <a:pt x="20118" y="14701"/>
                  <a:pt x="20118" y="14701"/>
                </a:cubicBezTo>
                <a:lnTo>
                  <a:pt x="20339" y="14701"/>
                </a:lnTo>
                <a:cubicBezTo>
                  <a:pt x="20892" y="14701"/>
                  <a:pt x="21223" y="14542"/>
                  <a:pt x="21223" y="14170"/>
                </a:cubicBezTo>
                <a:close/>
                <a:moveTo>
                  <a:pt x="16638" y="9924"/>
                </a:moveTo>
                <a:cubicBezTo>
                  <a:pt x="20671" y="8704"/>
                  <a:pt x="20671" y="8704"/>
                  <a:pt x="20671" y="8704"/>
                </a:cubicBezTo>
                <a:cubicBezTo>
                  <a:pt x="21223" y="8491"/>
                  <a:pt x="21444" y="7961"/>
                  <a:pt x="21223" y="7430"/>
                </a:cubicBezTo>
                <a:cubicBezTo>
                  <a:pt x="21057" y="6899"/>
                  <a:pt x="20505" y="6740"/>
                  <a:pt x="20118" y="6899"/>
                </a:cubicBezTo>
                <a:cubicBezTo>
                  <a:pt x="16085" y="8173"/>
                  <a:pt x="16085" y="8173"/>
                  <a:pt x="16085" y="8173"/>
                </a:cubicBezTo>
                <a:cubicBezTo>
                  <a:pt x="15533" y="8332"/>
                  <a:pt x="15146" y="8863"/>
                  <a:pt x="15367" y="9394"/>
                </a:cubicBezTo>
                <a:cubicBezTo>
                  <a:pt x="15533" y="9765"/>
                  <a:pt x="15920" y="9924"/>
                  <a:pt x="16251" y="9924"/>
                </a:cubicBezTo>
                <a:cubicBezTo>
                  <a:pt x="16472" y="9924"/>
                  <a:pt x="16638" y="9924"/>
                  <a:pt x="16638" y="9924"/>
                </a:cubicBezTo>
                <a:close/>
                <a:moveTo>
                  <a:pt x="14981" y="6740"/>
                </a:moveTo>
                <a:cubicBezTo>
                  <a:pt x="17577" y="3397"/>
                  <a:pt x="17577" y="3397"/>
                  <a:pt x="17577" y="3397"/>
                </a:cubicBezTo>
                <a:cubicBezTo>
                  <a:pt x="17743" y="3025"/>
                  <a:pt x="17743" y="2494"/>
                  <a:pt x="17190" y="2123"/>
                </a:cubicBezTo>
                <a:cubicBezTo>
                  <a:pt x="16804" y="1804"/>
                  <a:pt x="16251" y="1964"/>
                  <a:pt x="15920" y="2335"/>
                </a:cubicBezTo>
                <a:cubicBezTo>
                  <a:pt x="13323" y="5679"/>
                  <a:pt x="13323" y="5679"/>
                  <a:pt x="13323" y="5679"/>
                </a:cubicBezTo>
                <a:cubicBezTo>
                  <a:pt x="13158" y="6050"/>
                  <a:pt x="13158" y="6581"/>
                  <a:pt x="13710" y="6899"/>
                </a:cubicBezTo>
                <a:cubicBezTo>
                  <a:pt x="13876" y="7112"/>
                  <a:pt x="14041" y="7112"/>
                  <a:pt x="14262" y="7112"/>
                </a:cubicBezTo>
                <a:cubicBezTo>
                  <a:pt x="14428" y="7112"/>
                  <a:pt x="14815" y="6899"/>
                  <a:pt x="14981" y="6740"/>
                </a:cubicBezTo>
                <a:close/>
              </a:path>
            </a:pathLst>
          </a:custGeom>
          <a:solidFill>
            <a:srgbClr val="FFFFFF"/>
          </a:solidFill>
          <a:ln w="12700">
            <a:miter lim="400000"/>
          </a:ln>
        </p:spPr>
        <p:txBody>
          <a:bodyPr lIns="22860" rIns="22860" anchor="ctr"/>
          <a:lstStyle/>
          <a:p>
            <a:pPr defTabSz="228600">
              <a:lnSpc>
                <a:spcPct val="93000"/>
              </a:lnSpc>
              <a:defRPr sz="1800">
                <a:solidFill>
                  <a:srgbClr val="000000"/>
                </a:solidFill>
                <a:latin typeface="+mn-lt"/>
                <a:ea typeface="+mn-ea"/>
                <a:cs typeface="+mn-cs"/>
                <a:sym typeface="Playfair Display"/>
              </a:defRPr>
            </a:pPr>
            <a:endParaRPr sz="900" dirty="0">
              <a:cs typeface="+mn-ea"/>
              <a:sym typeface="+mn-lt"/>
            </a:endParaRPr>
          </a:p>
        </p:txBody>
      </p:sp>
      <p:sp>
        <p:nvSpPr>
          <p:cNvPr id="11" name="Shape 1507"/>
          <p:cNvSpPr/>
          <p:nvPr/>
        </p:nvSpPr>
        <p:spPr>
          <a:xfrm>
            <a:off x="2544867" y="4794063"/>
            <a:ext cx="3048967" cy="659668"/>
          </a:xfrm>
          <a:prstGeom prst="rect">
            <a:avLst/>
          </a:prstGeom>
          <a:ln w="12700">
            <a:miter lim="400000"/>
          </a:ln>
        </p:spPr>
        <p:txBody>
          <a:bodyPr wrap="square" lIns="25400" tIns="25400" rIns="25400" bIns="25400" anchor="ctr">
            <a:spAutoFit/>
          </a:bodyPr>
          <a:lstStyle/>
          <a:p>
            <a:pPr>
              <a:lnSpc>
                <a:spcPct val="150000"/>
              </a:lnSpc>
              <a:defRPr sz="2000">
                <a:latin typeface="Slabo 27px"/>
                <a:ea typeface="Slabo 27px"/>
                <a:cs typeface="Slabo 27px"/>
                <a:sym typeface="Slabo 27px"/>
              </a:defRPr>
            </a:pPr>
            <a:r>
              <a:rPr lang="zh-CN" altLang="en-US" sz="1400" dirty="0">
                <a:solidFill>
                  <a:schemeClr val="bg1"/>
                </a:solidFill>
                <a:cs typeface="+mn-ea"/>
                <a:sym typeface="+mn-lt"/>
              </a:rPr>
              <a:t>美国：劳动节发源地不过“五一”　劳动节起源于美国。</a:t>
            </a:r>
          </a:p>
        </p:txBody>
      </p:sp>
      <p:sp>
        <p:nvSpPr>
          <p:cNvPr id="12" name="Shape 1508"/>
          <p:cNvSpPr/>
          <p:nvPr/>
        </p:nvSpPr>
        <p:spPr>
          <a:xfrm>
            <a:off x="6569375" y="4086409"/>
            <a:ext cx="4635501" cy="2102745"/>
          </a:xfrm>
          <a:prstGeom prst="rect">
            <a:avLst/>
          </a:prstGeom>
          <a:solidFill>
            <a:srgbClr val="C00000"/>
          </a:solidFill>
          <a:ln w="12700">
            <a:solidFill>
              <a:srgbClr val="E13737"/>
            </a:solidFill>
            <a:miter lim="400000"/>
          </a:ln>
        </p:spPr>
        <p:txBody>
          <a:bodyPr lIns="25400" tIns="25400" rIns="25400" bIns="25400" anchor="ctr"/>
          <a:lstStyle/>
          <a:p>
            <a:pPr>
              <a:defRPr sz="3200">
                <a:solidFill>
                  <a:srgbClr val="FFFFFF"/>
                </a:solidFill>
                <a:latin typeface="Helvetica Light"/>
                <a:ea typeface="Helvetica Light"/>
                <a:cs typeface="Helvetica Light"/>
                <a:sym typeface="Helvetica Light"/>
              </a:defRPr>
            </a:pPr>
            <a:endParaRPr sz="1600">
              <a:cs typeface="+mn-ea"/>
              <a:sym typeface="+mn-lt"/>
            </a:endParaRPr>
          </a:p>
        </p:txBody>
      </p:sp>
      <p:sp>
        <p:nvSpPr>
          <p:cNvPr id="14" name="Shape 1510"/>
          <p:cNvSpPr/>
          <p:nvPr/>
        </p:nvSpPr>
        <p:spPr>
          <a:xfrm>
            <a:off x="8036529" y="4304219"/>
            <a:ext cx="3048967" cy="1667123"/>
          </a:xfrm>
          <a:prstGeom prst="rect">
            <a:avLst/>
          </a:prstGeom>
          <a:ln w="12700">
            <a:miter lim="400000"/>
          </a:ln>
        </p:spPr>
        <p:txBody>
          <a:bodyPr wrap="square" lIns="25400" tIns="25400" rIns="25400" bIns="25400" anchor="ctr">
            <a:spAutoFit/>
          </a:bodyPr>
          <a:lstStyle/>
          <a:p>
            <a:pPr>
              <a:lnSpc>
                <a:spcPct val="150000"/>
              </a:lnSpc>
              <a:defRPr sz="2000">
                <a:latin typeface="Slabo 27px"/>
                <a:ea typeface="Slabo 27px"/>
                <a:cs typeface="Slabo 27px"/>
                <a:sym typeface="Slabo 27px"/>
              </a:defRPr>
            </a:pPr>
            <a:r>
              <a:rPr lang="zh-CN" altLang="en-US" sz="1400" dirty="0">
                <a:solidFill>
                  <a:schemeClr val="bg1"/>
                </a:solidFill>
                <a:cs typeface="+mn-ea"/>
                <a:sym typeface="+mn-lt"/>
              </a:rPr>
              <a:t>俄罗斯：游行、集会、娱乐一个都不少，自国际上设立劳动节以来，俄罗斯一直重视这个特别的节日。“五一”这天，俄罗斯全国放假，并举行各种庆祝活动及群众性游行。</a:t>
            </a:r>
          </a:p>
        </p:txBody>
      </p:sp>
      <p:sp>
        <p:nvSpPr>
          <p:cNvPr id="15" name="Shape 1511"/>
          <p:cNvSpPr/>
          <p:nvPr/>
        </p:nvSpPr>
        <p:spPr>
          <a:xfrm>
            <a:off x="7157599" y="4834623"/>
            <a:ext cx="608543" cy="606316"/>
          </a:xfrm>
          <a:custGeom>
            <a:avLst/>
            <a:gdLst/>
            <a:ahLst/>
            <a:cxnLst>
              <a:cxn ang="0">
                <a:pos x="wd2" y="hd2"/>
              </a:cxn>
              <a:cxn ang="5400000">
                <a:pos x="wd2" y="hd2"/>
              </a:cxn>
              <a:cxn ang="10800000">
                <a:pos x="wd2" y="hd2"/>
              </a:cxn>
              <a:cxn ang="16200000">
                <a:pos x="wd2" y="hd2"/>
              </a:cxn>
            </a:cxnLst>
            <a:rect l="0" t="0" r="r" b="b"/>
            <a:pathLst>
              <a:path w="21600" h="21521" extrusionOk="0">
                <a:moveTo>
                  <a:pt x="21600" y="10826"/>
                </a:moveTo>
                <a:cubicBezTo>
                  <a:pt x="21600" y="11142"/>
                  <a:pt x="21389" y="11353"/>
                  <a:pt x="21231" y="11511"/>
                </a:cubicBezTo>
                <a:cubicBezTo>
                  <a:pt x="18070" y="14830"/>
                  <a:pt x="18070" y="14830"/>
                  <a:pt x="18070" y="14830"/>
                </a:cubicBezTo>
                <a:cubicBezTo>
                  <a:pt x="17912" y="15041"/>
                  <a:pt x="17543" y="15041"/>
                  <a:pt x="17385" y="15041"/>
                </a:cubicBezTo>
                <a:cubicBezTo>
                  <a:pt x="17017" y="15041"/>
                  <a:pt x="16859" y="15041"/>
                  <a:pt x="16648" y="14830"/>
                </a:cubicBezTo>
                <a:cubicBezTo>
                  <a:pt x="16332" y="14514"/>
                  <a:pt x="16332" y="13777"/>
                  <a:pt x="16648" y="13461"/>
                </a:cubicBezTo>
                <a:cubicBezTo>
                  <a:pt x="18439" y="11669"/>
                  <a:pt x="18439" y="11669"/>
                  <a:pt x="18439" y="11669"/>
                </a:cubicBezTo>
                <a:cubicBezTo>
                  <a:pt x="11748" y="11669"/>
                  <a:pt x="11748" y="11669"/>
                  <a:pt x="11748" y="11669"/>
                </a:cubicBezTo>
                <a:cubicBezTo>
                  <a:pt x="11748" y="18360"/>
                  <a:pt x="11748" y="18360"/>
                  <a:pt x="11748" y="18360"/>
                </a:cubicBezTo>
                <a:cubicBezTo>
                  <a:pt x="13487" y="16621"/>
                  <a:pt x="13487" y="16621"/>
                  <a:pt x="13487" y="16621"/>
                </a:cubicBezTo>
                <a:cubicBezTo>
                  <a:pt x="13856" y="16253"/>
                  <a:pt x="14382" y="16253"/>
                  <a:pt x="14751" y="16621"/>
                </a:cubicBezTo>
                <a:cubicBezTo>
                  <a:pt x="15067" y="17148"/>
                  <a:pt x="15067" y="17675"/>
                  <a:pt x="14751" y="17991"/>
                </a:cubicBezTo>
                <a:cubicBezTo>
                  <a:pt x="11380" y="21363"/>
                  <a:pt x="11380" y="21363"/>
                  <a:pt x="11380" y="21363"/>
                </a:cubicBezTo>
                <a:cubicBezTo>
                  <a:pt x="11221" y="21521"/>
                  <a:pt x="11063" y="21521"/>
                  <a:pt x="10853" y="21521"/>
                </a:cubicBezTo>
                <a:cubicBezTo>
                  <a:pt x="10537" y="21521"/>
                  <a:pt x="10326" y="21521"/>
                  <a:pt x="10168" y="21363"/>
                </a:cubicBezTo>
                <a:cubicBezTo>
                  <a:pt x="6849" y="17991"/>
                  <a:pt x="6849" y="17991"/>
                  <a:pt x="6849" y="17991"/>
                </a:cubicBezTo>
                <a:cubicBezTo>
                  <a:pt x="6480" y="17675"/>
                  <a:pt x="6480" y="17148"/>
                  <a:pt x="6849" y="16621"/>
                </a:cubicBezTo>
                <a:cubicBezTo>
                  <a:pt x="7165" y="16253"/>
                  <a:pt x="7902" y="16253"/>
                  <a:pt x="8219" y="16621"/>
                </a:cubicBezTo>
                <a:cubicBezTo>
                  <a:pt x="9799" y="18360"/>
                  <a:pt x="9799" y="18360"/>
                  <a:pt x="9799" y="18360"/>
                </a:cubicBezTo>
                <a:cubicBezTo>
                  <a:pt x="9799" y="11669"/>
                  <a:pt x="9799" y="11669"/>
                  <a:pt x="9799" y="11669"/>
                </a:cubicBezTo>
                <a:cubicBezTo>
                  <a:pt x="3319" y="11669"/>
                  <a:pt x="3319" y="11669"/>
                  <a:pt x="3319" y="11669"/>
                </a:cubicBezTo>
                <a:cubicBezTo>
                  <a:pt x="4900" y="13461"/>
                  <a:pt x="4900" y="13461"/>
                  <a:pt x="4900" y="13461"/>
                </a:cubicBezTo>
                <a:cubicBezTo>
                  <a:pt x="5268" y="13777"/>
                  <a:pt x="5268" y="14514"/>
                  <a:pt x="4900" y="14830"/>
                </a:cubicBezTo>
                <a:cubicBezTo>
                  <a:pt x="4741" y="15041"/>
                  <a:pt x="4531" y="15041"/>
                  <a:pt x="4373" y="15041"/>
                </a:cubicBezTo>
                <a:cubicBezTo>
                  <a:pt x="4004" y="15041"/>
                  <a:pt x="3846" y="15041"/>
                  <a:pt x="3688" y="14830"/>
                </a:cubicBezTo>
                <a:cubicBezTo>
                  <a:pt x="316" y="11511"/>
                  <a:pt x="316" y="11511"/>
                  <a:pt x="316" y="11511"/>
                </a:cubicBezTo>
                <a:cubicBezTo>
                  <a:pt x="158" y="11353"/>
                  <a:pt x="0" y="11142"/>
                  <a:pt x="0" y="10826"/>
                </a:cubicBezTo>
                <a:cubicBezTo>
                  <a:pt x="0" y="10616"/>
                  <a:pt x="158" y="10458"/>
                  <a:pt x="316" y="10300"/>
                </a:cubicBezTo>
                <a:cubicBezTo>
                  <a:pt x="3688" y="6928"/>
                  <a:pt x="3688" y="6928"/>
                  <a:pt x="3688" y="6928"/>
                </a:cubicBezTo>
                <a:cubicBezTo>
                  <a:pt x="4004" y="6612"/>
                  <a:pt x="4531" y="6612"/>
                  <a:pt x="4900" y="6928"/>
                </a:cubicBezTo>
                <a:cubicBezTo>
                  <a:pt x="5268" y="7297"/>
                  <a:pt x="5268" y="7823"/>
                  <a:pt x="4900" y="8192"/>
                </a:cubicBezTo>
                <a:cubicBezTo>
                  <a:pt x="3319" y="9931"/>
                  <a:pt x="3319" y="9931"/>
                  <a:pt x="3319" y="9931"/>
                </a:cubicBezTo>
                <a:cubicBezTo>
                  <a:pt x="9799" y="9931"/>
                  <a:pt x="9799" y="9931"/>
                  <a:pt x="9799" y="9931"/>
                </a:cubicBezTo>
                <a:cubicBezTo>
                  <a:pt x="9799" y="3240"/>
                  <a:pt x="9799" y="3240"/>
                  <a:pt x="9799" y="3240"/>
                </a:cubicBezTo>
                <a:cubicBezTo>
                  <a:pt x="8219" y="5031"/>
                  <a:pt x="8219" y="5031"/>
                  <a:pt x="8219" y="5031"/>
                </a:cubicBezTo>
                <a:cubicBezTo>
                  <a:pt x="7902" y="5347"/>
                  <a:pt x="7165" y="5347"/>
                  <a:pt x="6849" y="5031"/>
                </a:cubicBezTo>
                <a:cubicBezTo>
                  <a:pt x="6480" y="4504"/>
                  <a:pt x="6480" y="3925"/>
                  <a:pt x="6849" y="3609"/>
                </a:cubicBezTo>
                <a:cubicBezTo>
                  <a:pt x="10168" y="237"/>
                  <a:pt x="10168" y="237"/>
                  <a:pt x="10168" y="237"/>
                </a:cubicBezTo>
                <a:cubicBezTo>
                  <a:pt x="10537" y="-79"/>
                  <a:pt x="11063" y="-79"/>
                  <a:pt x="11380" y="237"/>
                </a:cubicBezTo>
                <a:cubicBezTo>
                  <a:pt x="14751" y="3609"/>
                  <a:pt x="14751" y="3609"/>
                  <a:pt x="14751" y="3609"/>
                </a:cubicBezTo>
                <a:cubicBezTo>
                  <a:pt x="15067" y="3925"/>
                  <a:pt x="15067" y="4504"/>
                  <a:pt x="14751" y="5031"/>
                </a:cubicBezTo>
                <a:cubicBezTo>
                  <a:pt x="14540" y="5189"/>
                  <a:pt x="14382" y="5189"/>
                  <a:pt x="14224" y="5189"/>
                </a:cubicBezTo>
                <a:cubicBezTo>
                  <a:pt x="13856" y="5189"/>
                  <a:pt x="13698" y="5189"/>
                  <a:pt x="13487" y="5031"/>
                </a:cubicBezTo>
                <a:cubicBezTo>
                  <a:pt x="11748" y="3240"/>
                  <a:pt x="11748" y="3240"/>
                  <a:pt x="11748" y="3240"/>
                </a:cubicBezTo>
                <a:cubicBezTo>
                  <a:pt x="11748" y="9931"/>
                  <a:pt x="11748" y="9931"/>
                  <a:pt x="11748" y="9931"/>
                </a:cubicBezTo>
                <a:cubicBezTo>
                  <a:pt x="18439" y="9931"/>
                  <a:pt x="18439" y="9931"/>
                  <a:pt x="18439" y="9931"/>
                </a:cubicBezTo>
                <a:cubicBezTo>
                  <a:pt x="16648" y="8192"/>
                  <a:pt x="16648" y="8192"/>
                  <a:pt x="16648" y="8192"/>
                </a:cubicBezTo>
                <a:cubicBezTo>
                  <a:pt x="16332" y="7823"/>
                  <a:pt x="16332" y="7297"/>
                  <a:pt x="16648" y="6928"/>
                </a:cubicBezTo>
                <a:cubicBezTo>
                  <a:pt x="17017" y="6612"/>
                  <a:pt x="17543" y="6612"/>
                  <a:pt x="18070" y="6928"/>
                </a:cubicBezTo>
                <a:cubicBezTo>
                  <a:pt x="21231" y="10300"/>
                  <a:pt x="21231" y="10300"/>
                  <a:pt x="21231" y="10300"/>
                </a:cubicBezTo>
                <a:cubicBezTo>
                  <a:pt x="21389" y="10458"/>
                  <a:pt x="21600" y="10616"/>
                  <a:pt x="21600" y="10826"/>
                </a:cubicBezTo>
              </a:path>
            </a:pathLst>
          </a:custGeom>
          <a:solidFill>
            <a:srgbClr val="FFFFFF"/>
          </a:solidFill>
          <a:ln w="12700">
            <a:miter lim="400000"/>
          </a:ln>
        </p:spPr>
        <p:txBody>
          <a:bodyPr lIns="22860" rIns="22860" anchor="ctr"/>
          <a:lstStyle/>
          <a:p>
            <a:pPr defTabSz="228600">
              <a:lnSpc>
                <a:spcPct val="93000"/>
              </a:lnSpc>
              <a:defRPr sz="1800">
                <a:solidFill>
                  <a:srgbClr val="000000"/>
                </a:solidFill>
                <a:latin typeface="+mn-lt"/>
                <a:ea typeface="+mn-ea"/>
                <a:cs typeface="+mn-cs"/>
                <a:sym typeface="Playfair Display"/>
              </a:defRPr>
            </a:pPr>
            <a:endParaRPr sz="900" dirty="0">
              <a:cs typeface="+mn-ea"/>
              <a:sym typeface="+mn-lt"/>
            </a:endParaRPr>
          </a:p>
        </p:txBody>
      </p:sp>
      <p:pic>
        <p:nvPicPr>
          <p:cNvPr id="3" name="图片 2"/>
          <p:cNvPicPr>
            <a:picLocks noChangeAspect="1"/>
          </p:cNvPicPr>
          <p:nvPr/>
        </p:nvPicPr>
        <p:blipFill>
          <a:blip r:embed="rId4" cstate="screen"/>
          <a:stretch>
            <a:fillRect/>
          </a:stretch>
        </p:blipFill>
        <p:spPr>
          <a:xfrm>
            <a:off x="2638210" y="-134995"/>
            <a:ext cx="6477549" cy="4859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798163" y="369626"/>
            <a:ext cx="1569660"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劳动节的形式</a:t>
            </a:r>
          </a:p>
        </p:txBody>
      </p:sp>
      <p:grpSp>
        <p:nvGrpSpPr>
          <p:cNvPr id="6" name="Group"/>
          <p:cNvGrpSpPr/>
          <p:nvPr/>
        </p:nvGrpSpPr>
        <p:grpSpPr>
          <a:xfrm>
            <a:off x="8710479" y="1778856"/>
            <a:ext cx="2513037" cy="1528450"/>
            <a:chOff x="-3" y="0"/>
            <a:chExt cx="5026072" cy="3056898"/>
          </a:xfrm>
        </p:grpSpPr>
        <p:sp>
          <p:nvSpPr>
            <p:cNvPr id="9" name="Tittle 02…"/>
            <p:cNvSpPr txBox="1"/>
            <p:nvPr/>
          </p:nvSpPr>
          <p:spPr>
            <a:xfrm>
              <a:off x="-3" y="1193825"/>
              <a:ext cx="5026072" cy="1863073"/>
            </a:xfrm>
            <a:prstGeom prst="rect">
              <a:avLst/>
            </a:prstGeom>
            <a:noFill/>
            <a:ln w="12700" cap="flat">
              <a:noFill/>
              <a:miter lim="400000"/>
            </a:ln>
            <a:effectLst/>
          </p:spPr>
          <p:txBody>
            <a:bodyPr wrap="square" lIns="0" tIns="0" rIns="0" bIns="0" numCol="1" anchor="t">
              <a:spAutoFit/>
            </a:bodyPr>
            <a:lstStyle/>
            <a:p>
              <a:pPr>
                <a:lnSpc>
                  <a:spcPct val="150000"/>
                </a:lnSpc>
                <a:defRPr b="0">
                  <a:solidFill>
                    <a:srgbClr val="2C2E3C"/>
                  </a:solidFill>
                  <a:latin typeface="Quicksand Bold"/>
                  <a:ea typeface="Quicksand Bold"/>
                  <a:cs typeface="Quicksand Bold"/>
                  <a:sym typeface="Quicksand Bold"/>
                </a:defRPr>
              </a:pPr>
              <a:r>
                <a:rPr lang="en-US" altLang="zh-CN" sz="1400" dirty="0">
                  <a:solidFill>
                    <a:schemeClr val="tx1">
                      <a:lumMod val="75000"/>
                      <a:lumOff val="25000"/>
                    </a:schemeClr>
                  </a:solidFill>
                  <a:cs typeface="+mn-ea"/>
                  <a:sym typeface="+mn-lt"/>
                </a:rPr>
                <a:t>1920</a:t>
              </a:r>
              <a:r>
                <a:rPr lang="zh-CN" altLang="en-US" sz="1400" dirty="0">
                  <a:solidFill>
                    <a:schemeClr val="tx1">
                      <a:lumMod val="75000"/>
                      <a:lumOff val="25000"/>
                    </a:schemeClr>
                  </a:solidFill>
                  <a:cs typeface="+mn-ea"/>
                  <a:sym typeface="+mn-lt"/>
                </a:rPr>
                <a:t>年</a:t>
              </a:r>
              <a:r>
                <a:rPr lang="en-US" altLang="zh-CN" sz="1400" dirty="0">
                  <a:solidFill>
                    <a:schemeClr val="tx1">
                      <a:lumMod val="75000"/>
                      <a:lumOff val="25000"/>
                    </a:schemeClr>
                  </a:solidFill>
                  <a:cs typeface="+mn-ea"/>
                  <a:sym typeface="+mn-lt"/>
                </a:rPr>
                <a:t>5</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a:t>
              </a:r>
              <a:r>
                <a:rPr lang="zh-CN" altLang="en-US" sz="1400" dirty="0">
                  <a:solidFill>
                    <a:schemeClr val="tx1">
                      <a:lumMod val="75000"/>
                      <a:lumOff val="25000"/>
                    </a:schemeClr>
                  </a:solidFill>
                  <a:cs typeface="+mn-ea"/>
                  <a:sym typeface="+mn-lt"/>
                </a:rPr>
                <a:t>日，</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新青年</a:t>
              </a:r>
              <a:r>
                <a:rPr lang="en-US" altLang="zh-CN" sz="1400" dirty="0">
                  <a:solidFill>
                    <a:schemeClr val="tx1">
                      <a:lumMod val="75000"/>
                      <a:lumOff val="25000"/>
                    </a:schemeClr>
                  </a:solidFill>
                  <a:cs typeface="+mn-ea"/>
                  <a:sym typeface="+mn-lt"/>
                </a:rPr>
                <a:t>》7</a:t>
              </a:r>
              <a:r>
                <a:rPr lang="zh-CN" altLang="en-US" sz="1400" dirty="0">
                  <a:solidFill>
                    <a:schemeClr val="tx1">
                      <a:lumMod val="75000"/>
                      <a:lumOff val="25000"/>
                    </a:schemeClr>
                  </a:solidFill>
                  <a:cs typeface="+mn-ea"/>
                  <a:sym typeface="+mn-lt"/>
                </a:rPr>
                <a:t>卷</a:t>
              </a: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号“劳动节纪念号”出版。发表蔡元培“劳工神圣”的题词。</a:t>
              </a:r>
            </a:p>
          </p:txBody>
        </p:sp>
        <p:sp>
          <p:nvSpPr>
            <p:cNvPr id="10" name="Shape"/>
            <p:cNvSpPr/>
            <p:nvPr/>
          </p:nvSpPr>
          <p:spPr>
            <a:xfrm>
              <a:off x="2056726" y="0"/>
              <a:ext cx="698501" cy="635000"/>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6A6E77"/>
            </a:solidFill>
            <a:ln w="12700" cap="flat">
              <a:noFill/>
              <a:miter lim="400000"/>
            </a:ln>
            <a:effectLst/>
          </p:spPr>
          <p:txBody>
            <a:bodyPr wrap="square" lIns="19050" tIns="19050" rIns="19050" bIns="19050"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cs typeface="+mn-ea"/>
                <a:sym typeface="+mn-lt"/>
              </a:endParaRPr>
            </a:p>
          </p:txBody>
        </p:sp>
      </p:grpSp>
      <p:grpSp>
        <p:nvGrpSpPr>
          <p:cNvPr id="11" name="Group"/>
          <p:cNvGrpSpPr/>
          <p:nvPr/>
        </p:nvGrpSpPr>
        <p:grpSpPr>
          <a:xfrm>
            <a:off x="8710481" y="4397292"/>
            <a:ext cx="2513036" cy="1883364"/>
            <a:chOff x="1" y="0"/>
            <a:chExt cx="5026069" cy="3766725"/>
          </a:xfrm>
        </p:grpSpPr>
        <p:sp>
          <p:nvSpPr>
            <p:cNvPr id="12" name="Shape"/>
            <p:cNvSpPr/>
            <p:nvPr/>
          </p:nvSpPr>
          <p:spPr>
            <a:xfrm>
              <a:off x="2056726" y="0"/>
              <a:ext cx="698501" cy="698500"/>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6A6E77"/>
            </a:solidFill>
            <a:ln w="12700" cap="flat">
              <a:noFill/>
              <a:miter lim="400000"/>
            </a:ln>
            <a:effectLst/>
          </p:spPr>
          <p:txBody>
            <a:bodyPr wrap="square" lIns="19050" tIns="19050" rIns="19050" bIns="19050"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cs typeface="+mn-ea"/>
                <a:sym typeface="+mn-lt"/>
              </a:endParaRPr>
            </a:p>
          </p:txBody>
        </p:sp>
        <p:sp>
          <p:nvSpPr>
            <p:cNvPr id="13" name="Tittle 04…"/>
            <p:cNvSpPr txBox="1"/>
            <p:nvPr/>
          </p:nvSpPr>
          <p:spPr>
            <a:xfrm>
              <a:off x="1" y="1257323"/>
              <a:ext cx="5026069" cy="2509402"/>
            </a:xfrm>
            <a:prstGeom prst="rect">
              <a:avLst/>
            </a:prstGeom>
            <a:noFill/>
            <a:ln w="12700" cap="flat">
              <a:noFill/>
              <a:miter lim="400000"/>
            </a:ln>
            <a:effectLst/>
          </p:spPr>
          <p:txBody>
            <a:bodyPr wrap="square" lIns="0" tIns="0" rIns="0" bIns="0" numCol="1" anchor="t">
              <a:spAutoFit/>
            </a:bodyPr>
            <a:lstStyle/>
            <a:p>
              <a:pPr>
                <a:lnSpc>
                  <a:spcPct val="150000"/>
                </a:lnSpc>
                <a:defRPr b="0">
                  <a:solidFill>
                    <a:srgbClr val="2C2E3C"/>
                  </a:solidFill>
                  <a:latin typeface="Quicksand Bold"/>
                  <a:ea typeface="Quicksand Bold"/>
                  <a:cs typeface="Quicksand Bold"/>
                  <a:sym typeface="Quicksand Bold"/>
                </a:defRPr>
              </a:pPr>
              <a:r>
                <a:rPr lang="zh-CN" altLang="en-US" sz="1400" dirty="0">
                  <a:solidFill>
                    <a:schemeClr val="tx1">
                      <a:lumMod val="75000"/>
                      <a:lumOff val="25000"/>
                    </a:schemeClr>
                  </a:solidFill>
                  <a:cs typeface="+mn-ea"/>
                  <a:sym typeface="+mn-lt"/>
                </a:rPr>
                <a:t>孙中山“天下为公”的题词和李大钊的</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五一”运动史</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、陈独秀的</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上海厚生纱厂问题</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等文章。</a:t>
              </a:r>
            </a:p>
          </p:txBody>
        </p:sp>
      </p:grpSp>
      <p:grpSp>
        <p:nvGrpSpPr>
          <p:cNvPr id="14" name="Group"/>
          <p:cNvGrpSpPr/>
          <p:nvPr/>
        </p:nvGrpSpPr>
        <p:grpSpPr>
          <a:xfrm>
            <a:off x="5513781" y="1842356"/>
            <a:ext cx="2532535" cy="1775613"/>
            <a:chOff x="-3" y="0"/>
            <a:chExt cx="5065067" cy="3551223"/>
          </a:xfrm>
        </p:grpSpPr>
        <p:sp>
          <p:nvSpPr>
            <p:cNvPr id="15" name="Tittle 01…"/>
            <p:cNvSpPr txBox="1"/>
            <p:nvPr/>
          </p:nvSpPr>
          <p:spPr>
            <a:xfrm>
              <a:off x="-3" y="1066825"/>
              <a:ext cx="5065067" cy="2484398"/>
            </a:xfrm>
            <a:prstGeom prst="rect">
              <a:avLst/>
            </a:prstGeom>
            <a:noFill/>
            <a:ln w="12700" cap="flat">
              <a:noFill/>
              <a:miter lim="400000"/>
            </a:ln>
            <a:effectLst/>
          </p:spPr>
          <p:txBody>
            <a:bodyPr wrap="square" lIns="0" tIns="0" rIns="0" bIns="0" numCol="1" anchor="t">
              <a:spAutoFit/>
            </a:bodyPr>
            <a:lstStyle/>
            <a:p>
              <a:pPr>
                <a:lnSpc>
                  <a:spcPct val="150000"/>
                </a:lnSpc>
                <a:defRPr b="0">
                  <a:solidFill>
                    <a:srgbClr val="2C2E3C"/>
                  </a:solidFill>
                  <a:latin typeface="Quicksand Bold"/>
                  <a:ea typeface="Quicksand Bold"/>
                  <a:cs typeface="Quicksand Bold"/>
                  <a:sym typeface="Quicksand Bold"/>
                </a:defRPr>
              </a:pPr>
              <a:r>
                <a:rPr lang="zh-CN" altLang="en-US" sz="1400" dirty="0">
                  <a:solidFill>
                    <a:schemeClr val="tx1">
                      <a:lumMod val="75000"/>
                      <a:lumOff val="25000"/>
                    </a:schemeClr>
                  </a:solidFill>
                  <a:cs typeface="+mn-ea"/>
                  <a:sym typeface="+mn-lt"/>
                </a:rPr>
                <a:t>中国人民庆祝劳动节的活动可追溯至</a:t>
              </a:r>
              <a:r>
                <a:rPr lang="en-US" altLang="zh-CN" sz="1400" dirty="0">
                  <a:solidFill>
                    <a:schemeClr val="tx1">
                      <a:lumMod val="75000"/>
                      <a:lumOff val="25000"/>
                    </a:schemeClr>
                  </a:solidFill>
                  <a:cs typeface="+mn-ea"/>
                  <a:sym typeface="+mn-lt"/>
                </a:rPr>
                <a:t>1918</a:t>
              </a:r>
              <a:r>
                <a:rPr lang="zh-CN" altLang="en-US" sz="1400" dirty="0">
                  <a:solidFill>
                    <a:schemeClr val="tx1">
                      <a:lumMod val="75000"/>
                      <a:lumOff val="25000"/>
                    </a:schemeClr>
                  </a:solidFill>
                  <a:cs typeface="+mn-ea"/>
                  <a:sym typeface="+mn-lt"/>
                </a:rPr>
                <a:t>年。中央人民政府政务院于</a:t>
              </a:r>
              <a:r>
                <a:rPr lang="en-US" altLang="zh-CN" sz="1400" dirty="0">
                  <a:solidFill>
                    <a:schemeClr val="tx1">
                      <a:lumMod val="75000"/>
                      <a:lumOff val="25000"/>
                    </a:schemeClr>
                  </a:solidFill>
                  <a:cs typeface="+mn-ea"/>
                  <a:sym typeface="+mn-lt"/>
                </a:rPr>
                <a:t>1949</a:t>
              </a:r>
              <a:r>
                <a:rPr lang="zh-CN" altLang="en-US" sz="1400" dirty="0">
                  <a:solidFill>
                    <a:schemeClr val="tx1">
                      <a:lumMod val="75000"/>
                      <a:lumOff val="25000"/>
                    </a:schemeClr>
                  </a:solidFill>
                  <a:cs typeface="+mn-ea"/>
                  <a:sym typeface="+mn-lt"/>
                </a:rPr>
                <a:t>年</a:t>
              </a:r>
              <a:r>
                <a:rPr lang="en-US" altLang="zh-CN" sz="1400" dirty="0">
                  <a:solidFill>
                    <a:schemeClr val="tx1">
                      <a:lumMod val="75000"/>
                      <a:lumOff val="25000"/>
                    </a:schemeClr>
                  </a:solidFill>
                  <a:cs typeface="+mn-ea"/>
                  <a:sym typeface="+mn-lt"/>
                </a:rPr>
                <a:t>12</a:t>
              </a:r>
              <a:r>
                <a:rPr lang="zh-CN" altLang="en-US" sz="1400" dirty="0">
                  <a:solidFill>
                    <a:schemeClr val="tx1">
                      <a:lumMod val="75000"/>
                      <a:lumOff val="25000"/>
                    </a:schemeClr>
                  </a:solidFill>
                  <a:cs typeface="+mn-ea"/>
                  <a:sym typeface="+mn-lt"/>
                </a:rPr>
                <a:t>月将</a:t>
              </a:r>
              <a:r>
                <a:rPr lang="en-US" altLang="zh-CN" sz="1400" dirty="0">
                  <a:solidFill>
                    <a:schemeClr val="tx1">
                      <a:lumMod val="75000"/>
                      <a:lumOff val="25000"/>
                    </a:schemeClr>
                  </a:solidFill>
                  <a:cs typeface="+mn-ea"/>
                  <a:sym typeface="+mn-lt"/>
                </a:rPr>
                <a:t>5</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a:t>
              </a:r>
              <a:r>
                <a:rPr lang="zh-CN" altLang="en-US" sz="1400" dirty="0">
                  <a:solidFill>
                    <a:schemeClr val="tx1">
                      <a:lumMod val="75000"/>
                      <a:lumOff val="25000"/>
                    </a:schemeClr>
                  </a:solidFill>
                  <a:cs typeface="+mn-ea"/>
                  <a:sym typeface="+mn-lt"/>
                </a:rPr>
                <a:t>日定为法定的劳动节。</a:t>
              </a:r>
            </a:p>
          </p:txBody>
        </p:sp>
        <p:sp>
          <p:nvSpPr>
            <p:cNvPr id="16" name="Shape"/>
            <p:cNvSpPr/>
            <p:nvPr/>
          </p:nvSpPr>
          <p:spPr>
            <a:xfrm>
              <a:off x="2056726" y="0"/>
              <a:ext cx="698501" cy="508000"/>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6A6E77"/>
            </a:solidFill>
            <a:ln w="12700" cap="flat">
              <a:noFill/>
              <a:miter lim="400000"/>
            </a:ln>
            <a:effectLst/>
          </p:spPr>
          <p:txBody>
            <a:bodyPr wrap="square" lIns="19050" tIns="19050" rIns="19050" bIns="19050"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cs typeface="+mn-ea"/>
                <a:sym typeface="+mn-lt"/>
              </a:endParaRPr>
            </a:p>
          </p:txBody>
        </p:sp>
      </p:grpSp>
      <p:grpSp>
        <p:nvGrpSpPr>
          <p:cNvPr id="17" name="Group"/>
          <p:cNvGrpSpPr/>
          <p:nvPr/>
        </p:nvGrpSpPr>
        <p:grpSpPr>
          <a:xfrm>
            <a:off x="5513782" y="4397292"/>
            <a:ext cx="2532528" cy="1560199"/>
            <a:chOff x="-1" y="0"/>
            <a:chExt cx="5065053" cy="3120396"/>
          </a:xfrm>
        </p:grpSpPr>
        <p:sp>
          <p:nvSpPr>
            <p:cNvPr id="18" name="Shape"/>
            <p:cNvSpPr/>
            <p:nvPr/>
          </p:nvSpPr>
          <p:spPr>
            <a:xfrm>
              <a:off x="2056726" y="0"/>
              <a:ext cx="698501" cy="698500"/>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6A6E77"/>
            </a:solidFill>
            <a:ln w="12700" cap="flat">
              <a:noFill/>
              <a:miter lim="400000"/>
            </a:ln>
            <a:effectLst/>
          </p:spPr>
          <p:txBody>
            <a:bodyPr wrap="square" lIns="19050" tIns="19050" rIns="19050" bIns="19050"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cs typeface="+mn-ea"/>
                <a:sym typeface="+mn-lt"/>
              </a:endParaRPr>
            </a:p>
          </p:txBody>
        </p:sp>
        <p:sp>
          <p:nvSpPr>
            <p:cNvPr id="19" name="Tittle 03…"/>
            <p:cNvSpPr txBox="1"/>
            <p:nvPr/>
          </p:nvSpPr>
          <p:spPr>
            <a:xfrm>
              <a:off x="-1" y="1257323"/>
              <a:ext cx="5065053" cy="1863073"/>
            </a:xfrm>
            <a:prstGeom prst="rect">
              <a:avLst/>
            </a:prstGeom>
            <a:noFill/>
            <a:ln w="12700" cap="flat">
              <a:noFill/>
              <a:miter lim="400000"/>
            </a:ln>
            <a:effectLst/>
          </p:spPr>
          <p:txBody>
            <a:bodyPr wrap="square" lIns="0" tIns="0" rIns="0" bIns="0" numCol="1" anchor="t">
              <a:spAutoFit/>
            </a:bodyPr>
            <a:lstStyle/>
            <a:p>
              <a:pPr>
                <a:lnSpc>
                  <a:spcPct val="150000"/>
                </a:lnSpc>
                <a:defRPr b="0">
                  <a:solidFill>
                    <a:srgbClr val="2C2E3C"/>
                  </a:solidFill>
                  <a:latin typeface="Quicksand Bold"/>
                  <a:ea typeface="Quicksand Bold"/>
                  <a:cs typeface="Quicksand Bold"/>
                  <a:sym typeface="Quicksand Bold"/>
                </a:defRPr>
              </a:pPr>
              <a:r>
                <a:rPr lang="zh-CN" altLang="en-US" sz="1400" dirty="0">
                  <a:solidFill>
                    <a:schemeClr val="tx1">
                      <a:lumMod val="75000"/>
                      <a:lumOff val="25000"/>
                    </a:schemeClr>
                  </a:solidFill>
                  <a:cs typeface="+mn-ea"/>
                  <a:sym typeface="+mn-lt"/>
                </a:rPr>
                <a:t>同时，还登载了</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旅法华工工会简章</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及唐山、山西、长江等地的劳动状况调查。</a:t>
              </a:r>
            </a:p>
          </p:txBody>
        </p:sp>
      </p:grpSp>
      <p:grpSp>
        <p:nvGrpSpPr>
          <p:cNvPr id="2" name="组合 1"/>
          <p:cNvGrpSpPr/>
          <p:nvPr/>
        </p:nvGrpSpPr>
        <p:grpSpPr>
          <a:xfrm>
            <a:off x="5513782" y="1778856"/>
            <a:ext cx="5605851" cy="4318861"/>
            <a:chOff x="5513782" y="1778856"/>
            <a:chExt cx="5605851" cy="4318861"/>
          </a:xfrm>
        </p:grpSpPr>
        <p:sp>
          <p:nvSpPr>
            <p:cNvPr id="20" name="Line"/>
            <p:cNvSpPr/>
            <p:nvPr/>
          </p:nvSpPr>
          <p:spPr>
            <a:xfrm>
              <a:off x="5513782" y="3923106"/>
              <a:ext cx="5605851" cy="1"/>
            </a:xfrm>
            <a:prstGeom prst="line">
              <a:avLst/>
            </a:prstGeom>
            <a:ln w="12700">
              <a:solidFill>
                <a:srgbClr val="C8CBD1"/>
              </a:solidFill>
              <a:custDash>
                <a:ds d="200000" sp="200000"/>
              </a:custDash>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cs typeface="+mn-ea"/>
                <a:sym typeface="+mn-lt"/>
              </a:endParaRPr>
            </a:p>
          </p:txBody>
        </p:sp>
        <p:sp>
          <p:nvSpPr>
            <p:cNvPr id="21" name="Line"/>
            <p:cNvSpPr/>
            <p:nvPr/>
          </p:nvSpPr>
          <p:spPr>
            <a:xfrm flipH="1">
              <a:off x="8316708" y="1778856"/>
              <a:ext cx="1" cy="4318861"/>
            </a:xfrm>
            <a:prstGeom prst="line">
              <a:avLst/>
            </a:prstGeom>
            <a:ln w="12700">
              <a:solidFill>
                <a:srgbClr val="C8CBD1"/>
              </a:solidFill>
              <a:custDash>
                <a:ds d="200000" sp="200000"/>
              </a:custDash>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cs typeface="+mn-ea"/>
                <a:sym typeface="+mn-lt"/>
              </a:endParaRPr>
            </a:p>
          </p:txBody>
        </p:sp>
      </p:grpSp>
      <p:pic>
        <p:nvPicPr>
          <p:cNvPr id="3" name="图片 2"/>
          <p:cNvPicPr>
            <a:picLocks noChangeAspect="1"/>
          </p:cNvPicPr>
          <p:nvPr/>
        </p:nvPicPr>
        <p:blipFill>
          <a:blip r:embed="rId4" cstate="screen"/>
          <a:srcRect/>
          <a:stretch>
            <a:fillRect/>
          </a:stretch>
        </p:blipFill>
        <p:spPr>
          <a:xfrm flipH="1">
            <a:off x="544652" y="2017657"/>
            <a:ext cx="4463862" cy="3637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500"/>
                                        <p:tgtEl>
                                          <p:spTgt spid="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3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7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11" grpId="0" animBg="1" advAuto="0"/>
      <p:bldP spid="17"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pic>
        <p:nvPicPr>
          <p:cNvPr id="6" name="图片 5"/>
          <p:cNvPicPr>
            <a:picLocks noChangeAspect="1"/>
          </p:cNvPicPr>
          <p:nvPr/>
        </p:nvPicPr>
        <p:blipFill>
          <a:blip r:embed="rId3" cstate="screen"/>
          <a:stretch>
            <a:fillRect/>
          </a:stretch>
        </p:blipFill>
        <p:spPr>
          <a:xfrm>
            <a:off x="1369142" y="1796845"/>
            <a:ext cx="3645310" cy="3645310"/>
          </a:xfrm>
          <a:prstGeom prst="rect">
            <a:avLst/>
          </a:prstGeom>
        </p:spPr>
      </p:pic>
      <p:sp>
        <p:nvSpPr>
          <p:cNvPr id="7" name="文本框 6"/>
          <p:cNvSpPr txBox="1"/>
          <p:nvPr/>
        </p:nvSpPr>
        <p:spPr>
          <a:xfrm>
            <a:off x="6030502" y="2389565"/>
            <a:ext cx="315483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B90400"/>
                </a:solidFill>
                <a:effectLst/>
                <a:uLnTx/>
                <a:uFillTx/>
                <a:cs typeface="+mn-ea"/>
                <a:sym typeface="+mn-lt"/>
              </a:rPr>
              <a:t>PART FOUR</a:t>
            </a:r>
          </a:p>
        </p:txBody>
      </p:sp>
      <p:sp>
        <p:nvSpPr>
          <p:cNvPr id="8" name="文本框 7"/>
          <p:cNvSpPr txBox="1"/>
          <p:nvPr/>
        </p:nvSpPr>
        <p:spPr>
          <a:xfrm>
            <a:off x="6328435" y="3073984"/>
            <a:ext cx="4233851" cy="769441"/>
          </a:xfrm>
          <a:prstGeom prst="rect">
            <a:avLst/>
          </a:prstGeom>
          <a:noFill/>
        </p:spPr>
        <p:txBody>
          <a:bodyPr wrap="none" rtlCol="0">
            <a:spAutoFit/>
          </a:bodyPr>
          <a:lstStyle/>
          <a:p>
            <a:pPr lvl="0" algn="ctr">
              <a:defRPr/>
            </a:pPr>
            <a:r>
              <a:rPr lang="zh-CN" altLang="en-US" sz="4400" b="1" dirty="0">
                <a:solidFill>
                  <a:schemeClr val="tx1">
                    <a:lumMod val="85000"/>
                    <a:lumOff val="15000"/>
                  </a:schemeClr>
                </a:solidFill>
                <a:cs typeface="+mn-ea"/>
                <a:sym typeface="+mn-lt"/>
              </a:rPr>
              <a:t>致敬，抗疫劳动者</a:t>
            </a:r>
          </a:p>
        </p:txBody>
      </p:sp>
      <p:sp>
        <p:nvSpPr>
          <p:cNvPr id="9" name="文本框 8"/>
          <p:cNvSpPr txBox="1"/>
          <p:nvPr/>
        </p:nvSpPr>
        <p:spPr>
          <a:xfrm>
            <a:off x="6096000" y="3828804"/>
            <a:ext cx="4399407" cy="69281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defRPr/>
            </a:pPr>
            <a:r>
              <a:rPr kumimoji="0" lang="en-US" altLang="zh-CN" sz="1200" i="0" u="none" strike="noStrike" kern="1200" cap="none" spc="0" normalizeH="0" baseline="0" noProof="0" dirty="0">
                <a:ln>
                  <a:noFill/>
                </a:ln>
                <a:solidFill>
                  <a:schemeClr val="tx1">
                    <a:lumMod val="65000"/>
                    <a:lumOff val="35000"/>
                  </a:schemeClr>
                </a:solidFill>
                <a:effectLst/>
                <a:uLnTx/>
                <a:uFillTx/>
                <a:cs typeface="+mn-ea"/>
                <a:sym typeface="+mn-lt"/>
              </a:rPr>
              <a:t>Time would heal almost all wounds. If your wounds have not been healed up, please wait for a short while. </a:t>
            </a:r>
            <a:endParaRPr kumimoji="0" lang="zh-CN" altLang="en-US" sz="1200" i="0" u="none" strike="noStrike" kern="1200" cap="none" spc="0" normalizeH="0" baseline="0" noProof="0" dirty="0">
              <a:ln>
                <a:noFill/>
              </a:ln>
              <a:solidFill>
                <a:schemeClr val="tx1">
                  <a:lumMod val="65000"/>
                  <a:lumOff val="35000"/>
                </a:schemeClr>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909424" y="369626"/>
            <a:ext cx="1848583"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致敬，抗疫劳动者</a:t>
            </a:r>
          </a:p>
        </p:txBody>
      </p:sp>
      <p:sp>
        <p:nvSpPr>
          <p:cNvPr id="6" name="矩形 5"/>
          <p:cNvSpPr/>
          <p:nvPr/>
        </p:nvSpPr>
        <p:spPr>
          <a:xfrm>
            <a:off x="2165882" y="960183"/>
            <a:ext cx="7860234" cy="504305"/>
          </a:xfrm>
          <a:prstGeom prst="rect">
            <a:avLst/>
          </a:prstGeom>
          <a:solidFill>
            <a:srgbClr val="C00000"/>
          </a:solidFill>
        </p:spPr>
        <p:txBody>
          <a:bodyPr wrap="square">
            <a:spAutoFit/>
          </a:bodyPr>
          <a:lstStyle/>
          <a:p>
            <a:pPr algn="ctr">
              <a:lnSpc>
                <a:spcPct val="150000"/>
              </a:lnSpc>
            </a:pPr>
            <a:r>
              <a:rPr kumimoji="1" lang="zh-CN" altLang="en-US" sz="2000" dirty="0">
                <a:solidFill>
                  <a:schemeClr val="bg1"/>
                </a:solidFill>
                <a:cs typeface="+mn-ea"/>
                <a:sym typeface="+mn-lt"/>
              </a:rPr>
              <a:t>新冠肺炎疫情发生以来，许多抗疫劳动者，默默无闻，坚守一线。</a:t>
            </a:r>
          </a:p>
        </p:txBody>
      </p:sp>
      <p:sp>
        <p:nvSpPr>
          <p:cNvPr id="9" name="矩形 8"/>
          <p:cNvSpPr/>
          <p:nvPr/>
        </p:nvSpPr>
        <p:spPr>
          <a:xfrm>
            <a:off x="1219858" y="2296800"/>
            <a:ext cx="5633016" cy="2862322"/>
          </a:xfrm>
          <a:prstGeom prst="rect">
            <a:avLst/>
          </a:prstGeom>
        </p:spPr>
        <p:txBody>
          <a:bodyPr wrap="square">
            <a:spAutoFit/>
          </a:bodyPr>
          <a:lstStyle/>
          <a:p>
            <a:pPr>
              <a:lnSpc>
                <a:spcPct val="200000"/>
              </a:lnSpc>
            </a:pPr>
            <a:endParaRPr kumimoji="1" lang="zh-CN" altLang="en-US" dirty="0">
              <a:solidFill>
                <a:srgbClr val="B90400"/>
              </a:solidFill>
              <a:cs typeface="+mn-ea"/>
              <a:sym typeface="+mn-lt"/>
            </a:endParaRPr>
          </a:p>
          <a:p>
            <a:pPr>
              <a:lnSpc>
                <a:spcPct val="200000"/>
              </a:lnSpc>
            </a:pPr>
            <a:r>
              <a:rPr kumimoji="1" lang="zh-CN" altLang="en-US" dirty="0">
                <a:solidFill>
                  <a:srgbClr val="B90400"/>
                </a:solidFill>
                <a:cs typeface="+mn-ea"/>
                <a:sym typeface="+mn-lt"/>
              </a:rPr>
              <a:t>致敬每一个为抗疫而冲锋陷阵的“平凡人”</a:t>
            </a:r>
          </a:p>
          <a:p>
            <a:pPr>
              <a:lnSpc>
                <a:spcPct val="200000"/>
              </a:lnSpc>
            </a:pPr>
            <a:r>
              <a:rPr kumimoji="1" lang="zh-CN" altLang="en-US" dirty="0">
                <a:solidFill>
                  <a:srgbClr val="B90400"/>
                </a:solidFill>
                <a:cs typeface="+mn-ea"/>
                <a:sym typeface="+mn-lt"/>
              </a:rPr>
              <a:t>感谢每一份不离不弃的坚持，</a:t>
            </a:r>
          </a:p>
          <a:p>
            <a:pPr>
              <a:lnSpc>
                <a:spcPct val="200000"/>
              </a:lnSpc>
            </a:pPr>
            <a:r>
              <a:rPr kumimoji="1" lang="zh-CN" altLang="en-US" dirty="0">
                <a:solidFill>
                  <a:srgbClr val="B90400"/>
                </a:solidFill>
                <a:cs typeface="+mn-ea"/>
                <a:sym typeface="+mn-lt"/>
              </a:rPr>
              <a:t>感谢每一份温暖善良的付出，</a:t>
            </a:r>
          </a:p>
          <a:p>
            <a:pPr>
              <a:lnSpc>
                <a:spcPct val="200000"/>
              </a:lnSpc>
            </a:pPr>
            <a:r>
              <a:rPr kumimoji="1" lang="zh-CN" altLang="en-US" dirty="0">
                <a:solidFill>
                  <a:srgbClr val="B90400"/>
                </a:solidFill>
                <a:cs typeface="+mn-ea"/>
                <a:sym typeface="+mn-lt"/>
              </a:rPr>
              <a:t>感谢每一份平凡而伟大的勇气。</a:t>
            </a:r>
          </a:p>
        </p:txBody>
      </p:sp>
      <p:pic>
        <p:nvPicPr>
          <p:cNvPr id="3" name="图片 2"/>
          <p:cNvPicPr>
            <a:picLocks noChangeAspect="1"/>
          </p:cNvPicPr>
          <p:nvPr/>
        </p:nvPicPr>
        <p:blipFill>
          <a:blip r:embed="rId4" cstate="screen"/>
          <a:stretch>
            <a:fillRect/>
          </a:stretch>
        </p:blipFill>
        <p:spPr>
          <a:xfrm>
            <a:off x="6602356" y="1686546"/>
            <a:ext cx="4090015" cy="4090015"/>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909424" y="369626"/>
            <a:ext cx="1848583"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致敬，抗疫劳动者</a:t>
            </a:r>
          </a:p>
        </p:txBody>
      </p:sp>
      <p:sp>
        <p:nvSpPr>
          <p:cNvPr id="6" name="矩形 5"/>
          <p:cNvSpPr/>
          <p:nvPr/>
        </p:nvSpPr>
        <p:spPr>
          <a:xfrm>
            <a:off x="7163458" y="2467136"/>
            <a:ext cx="2364000" cy="463140"/>
          </a:xfrm>
          <a:prstGeom prst="rect">
            <a:avLst/>
          </a:prstGeom>
          <a:solidFill>
            <a:srgbClr val="C00000"/>
          </a:solidFill>
        </p:spPr>
        <p:txBody>
          <a:bodyPr wrap="square">
            <a:spAutoFit/>
          </a:bodyPr>
          <a:lstStyle/>
          <a:p>
            <a:pPr algn="ctr">
              <a:lnSpc>
                <a:spcPct val="150000"/>
              </a:lnSpc>
            </a:pPr>
            <a:r>
              <a:rPr kumimoji="1" lang="zh-CN" altLang="en-US" dirty="0">
                <a:solidFill>
                  <a:schemeClr val="bg1"/>
                </a:solidFill>
                <a:cs typeface="+mn-ea"/>
                <a:sym typeface="+mn-lt"/>
              </a:rPr>
              <a:t>致敬</a:t>
            </a:r>
            <a:r>
              <a:rPr kumimoji="1" lang="en-US" altLang="zh-CN" dirty="0">
                <a:solidFill>
                  <a:schemeClr val="bg1"/>
                </a:solidFill>
                <a:cs typeface="+mn-ea"/>
                <a:sym typeface="+mn-lt"/>
              </a:rPr>
              <a:t>——</a:t>
            </a:r>
            <a:r>
              <a:rPr kumimoji="1" lang="zh-CN" altLang="en-US" dirty="0">
                <a:solidFill>
                  <a:schemeClr val="bg1"/>
                </a:solidFill>
                <a:cs typeface="+mn-ea"/>
                <a:sym typeface="+mn-lt"/>
              </a:rPr>
              <a:t>医护人员</a:t>
            </a:r>
          </a:p>
        </p:txBody>
      </p:sp>
      <p:sp>
        <p:nvSpPr>
          <p:cNvPr id="9" name="矩形 8"/>
          <p:cNvSpPr/>
          <p:nvPr/>
        </p:nvSpPr>
        <p:spPr>
          <a:xfrm>
            <a:off x="7163458" y="3004721"/>
            <a:ext cx="3543871" cy="1200329"/>
          </a:xfrm>
          <a:prstGeom prst="rect">
            <a:avLst/>
          </a:prstGeom>
        </p:spPr>
        <p:txBody>
          <a:bodyPr wrap="square">
            <a:spAutoFit/>
          </a:bodyPr>
          <a:lstStyle/>
          <a:p>
            <a:pPr>
              <a:lnSpc>
                <a:spcPct val="150000"/>
              </a:lnSpc>
            </a:pPr>
            <a:r>
              <a:rPr kumimoji="1" lang="zh-CN" altLang="en-US" sz="1600" dirty="0">
                <a:solidFill>
                  <a:schemeClr val="tx1">
                    <a:lumMod val="75000"/>
                    <a:lumOff val="25000"/>
                  </a:schemeClr>
                </a:solidFill>
                <a:cs typeface="+mn-ea"/>
                <a:sym typeface="+mn-lt"/>
              </a:rPr>
              <a:t>每个时代都有不同的英雄，疫情面前，主动请战，冲在最前面一线的医护人员，他们是当值无愧的英雄！</a:t>
            </a:r>
          </a:p>
        </p:txBody>
      </p:sp>
      <p:pic>
        <p:nvPicPr>
          <p:cNvPr id="3" name="图片 2"/>
          <p:cNvPicPr>
            <a:picLocks noChangeAspect="1"/>
          </p:cNvPicPr>
          <p:nvPr/>
        </p:nvPicPr>
        <p:blipFill>
          <a:blip r:embed="rId4" cstate="screen"/>
          <a:stretch>
            <a:fillRect/>
          </a:stretch>
        </p:blipFill>
        <p:spPr>
          <a:xfrm>
            <a:off x="818053" y="1357310"/>
            <a:ext cx="5946550" cy="37165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9"/>
          <a:stretch>
            <a:fillRect/>
          </a:stretch>
        </p:blipFill>
        <p:spPr>
          <a:xfrm>
            <a:off x="0" y="0"/>
            <a:ext cx="12192000" cy="6858000"/>
          </a:xfrm>
          <a:prstGeom prst="rect">
            <a:avLst/>
          </a:prstGeom>
        </p:spPr>
      </p:pic>
      <p:grpSp>
        <p:nvGrpSpPr>
          <p:cNvPr id="6" name="PA-组合 5"/>
          <p:cNvGrpSpPr/>
          <p:nvPr>
            <p:custDataLst>
              <p:tags r:id="rId1"/>
            </p:custDataLst>
          </p:nvPr>
        </p:nvGrpSpPr>
        <p:grpSpPr>
          <a:xfrm>
            <a:off x="1540434" y="3009049"/>
            <a:ext cx="4386440" cy="1018614"/>
            <a:chOff x="2115503" y="2312373"/>
            <a:chExt cx="4386440" cy="1018614"/>
          </a:xfrm>
        </p:grpSpPr>
        <p:sp>
          <p:nvSpPr>
            <p:cNvPr id="7" name="PA-文本框 6"/>
            <p:cNvSpPr txBox="1"/>
            <p:nvPr>
              <p:custDataLst>
                <p:tags r:id="rId15"/>
              </p:custDataLst>
            </p:nvPr>
          </p:nvSpPr>
          <p:spPr>
            <a:xfrm>
              <a:off x="2882608" y="2383393"/>
              <a:ext cx="3619335" cy="584775"/>
            </a:xfrm>
            <a:prstGeom prst="rect">
              <a:avLst/>
            </a:prstGeom>
            <a:noFill/>
          </p:spPr>
          <p:txBody>
            <a:bodyPr wrap="square" rtlCol="0">
              <a:spAutoFit/>
            </a:bodyPr>
            <a:lstStyle/>
            <a:p>
              <a:r>
                <a:rPr lang="zh-CN" altLang="en-US" sz="3200" dirty="0">
                  <a:solidFill>
                    <a:srgbClr val="C00000"/>
                  </a:solidFill>
                  <a:cs typeface="+mn-ea"/>
                  <a:sym typeface="+mn-lt"/>
                </a:rPr>
                <a:t>劳动节的起源</a:t>
              </a:r>
            </a:p>
          </p:txBody>
        </p:sp>
        <p:sp>
          <p:nvSpPr>
            <p:cNvPr id="8" name="PA-5-Point Star 7" descr="1"/>
            <p:cNvSpPr/>
            <p:nvPr>
              <p:custDataLst>
                <p:tags r:id="rId16"/>
              </p:custDataLst>
            </p:nvPr>
          </p:nvSpPr>
          <p:spPr>
            <a:xfrm>
              <a:off x="2115503" y="2312373"/>
              <a:ext cx="790851" cy="741615"/>
            </a:xfrm>
            <a:prstGeom prst="star5">
              <a:avLst/>
            </a:prstGeom>
            <a:solidFill>
              <a:srgbClr val="C2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9" name="PA-文本框 8"/>
            <p:cNvSpPr txBox="1"/>
            <p:nvPr>
              <p:custDataLst>
                <p:tags r:id="rId17"/>
              </p:custDataLst>
            </p:nvPr>
          </p:nvSpPr>
          <p:spPr>
            <a:xfrm>
              <a:off x="2966720" y="2869322"/>
              <a:ext cx="3500372" cy="461665"/>
            </a:xfrm>
            <a:prstGeom prst="rect">
              <a:avLst/>
            </a:prstGeom>
            <a:noFill/>
          </p:spPr>
          <p:txBody>
            <a:bodyPr wrap="square" rtlCol="0">
              <a:spAutoFit/>
            </a:bodyPr>
            <a:lstStyle/>
            <a:p>
              <a:r>
                <a:rPr lang="zh-CN" altLang="en-US" sz="1200" dirty="0">
                  <a:cs typeface="+mn-ea"/>
                  <a:sym typeface="+mn-lt"/>
                </a:rPr>
                <a:t>点击输入说明文本点击输入说明文本</a:t>
              </a:r>
            </a:p>
            <a:p>
              <a:endParaRPr lang="zh-CN" altLang="en-US" sz="1200" dirty="0">
                <a:cs typeface="+mn-ea"/>
                <a:sym typeface="+mn-lt"/>
              </a:endParaRPr>
            </a:p>
          </p:txBody>
        </p:sp>
      </p:grpSp>
      <p:grpSp>
        <p:nvGrpSpPr>
          <p:cNvPr id="10" name="PA-组合 9"/>
          <p:cNvGrpSpPr/>
          <p:nvPr>
            <p:custDataLst>
              <p:tags r:id="rId2"/>
            </p:custDataLst>
          </p:nvPr>
        </p:nvGrpSpPr>
        <p:grpSpPr>
          <a:xfrm>
            <a:off x="6460984" y="3009049"/>
            <a:ext cx="4703545" cy="1018614"/>
            <a:chOff x="2115503" y="2312373"/>
            <a:chExt cx="4703545" cy="1018614"/>
          </a:xfrm>
        </p:grpSpPr>
        <p:sp>
          <p:nvSpPr>
            <p:cNvPr id="11" name="PA-文本框 10"/>
            <p:cNvSpPr txBox="1"/>
            <p:nvPr>
              <p:custDataLst>
                <p:tags r:id="rId12"/>
              </p:custDataLst>
            </p:nvPr>
          </p:nvSpPr>
          <p:spPr>
            <a:xfrm>
              <a:off x="2886863" y="2344928"/>
              <a:ext cx="3619335" cy="584775"/>
            </a:xfrm>
            <a:prstGeom prst="rect">
              <a:avLst/>
            </a:prstGeom>
            <a:noFill/>
          </p:spPr>
          <p:txBody>
            <a:bodyPr wrap="square" rtlCol="0">
              <a:spAutoFit/>
            </a:bodyPr>
            <a:lstStyle/>
            <a:p>
              <a:r>
                <a:rPr lang="zh-CN" altLang="en-US" sz="3200" dirty="0">
                  <a:solidFill>
                    <a:srgbClr val="C00000"/>
                  </a:solidFill>
                  <a:cs typeface="+mn-ea"/>
                  <a:sym typeface="+mn-lt"/>
                </a:rPr>
                <a:t>劳动节的发展</a:t>
              </a:r>
            </a:p>
          </p:txBody>
        </p:sp>
        <p:sp>
          <p:nvSpPr>
            <p:cNvPr id="12" name="PA-5-Point Star 11" descr="1"/>
            <p:cNvSpPr/>
            <p:nvPr>
              <p:custDataLst>
                <p:tags r:id="rId13"/>
              </p:custDataLst>
            </p:nvPr>
          </p:nvSpPr>
          <p:spPr>
            <a:xfrm>
              <a:off x="2115503" y="2312373"/>
              <a:ext cx="790851" cy="741615"/>
            </a:xfrm>
            <a:prstGeom prst="star5">
              <a:avLst/>
            </a:prstGeom>
            <a:solidFill>
              <a:srgbClr val="C2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2</a:t>
              </a:r>
              <a:endParaRPr lang="zh-CN" altLang="en-US">
                <a:cs typeface="+mn-ea"/>
                <a:sym typeface="+mn-lt"/>
              </a:endParaRPr>
            </a:p>
          </p:txBody>
        </p:sp>
        <p:sp>
          <p:nvSpPr>
            <p:cNvPr id="13" name="PA-文本框 12"/>
            <p:cNvSpPr txBox="1"/>
            <p:nvPr>
              <p:custDataLst>
                <p:tags r:id="rId14"/>
              </p:custDataLst>
            </p:nvPr>
          </p:nvSpPr>
          <p:spPr>
            <a:xfrm>
              <a:off x="2966720" y="2869322"/>
              <a:ext cx="3852328" cy="461665"/>
            </a:xfrm>
            <a:prstGeom prst="rect">
              <a:avLst/>
            </a:prstGeom>
            <a:noFill/>
          </p:spPr>
          <p:txBody>
            <a:bodyPr wrap="square" rtlCol="0">
              <a:spAutoFit/>
            </a:bodyPr>
            <a:lstStyle/>
            <a:p>
              <a:r>
                <a:rPr lang="zh-CN" altLang="en-US" sz="1200" dirty="0">
                  <a:cs typeface="+mn-ea"/>
                  <a:sym typeface="+mn-lt"/>
                </a:rPr>
                <a:t>点击输入说明文本点击输入说明文本</a:t>
              </a:r>
            </a:p>
            <a:p>
              <a:endParaRPr lang="zh-CN" altLang="en-US" sz="1200" dirty="0">
                <a:cs typeface="+mn-ea"/>
                <a:sym typeface="+mn-lt"/>
              </a:endParaRPr>
            </a:p>
          </p:txBody>
        </p:sp>
      </p:grpSp>
      <p:grpSp>
        <p:nvGrpSpPr>
          <p:cNvPr id="14" name="PA-组合 13"/>
          <p:cNvGrpSpPr/>
          <p:nvPr>
            <p:custDataLst>
              <p:tags r:id="rId3"/>
            </p:custDataLst>
          </p:nvPr>
        </p:nvGrpSpPr>
        <p:grpSpPr>
          <a:xfrm>
            <a:off x="1540434" y="4086801"/>
            <a:ext cx="4446805" cy="1018614"/>
            <a:chOff x="2115503" y="2312373"/>
            <a:chExt cx="4446805" cy="1018614"/>
          </a:xfrm>
        </p:grpSpPr>
        <p:sp>
          <p:nvSpPr>
            <p:cNvPr id="15" name="PA-文本框 14"/>
            <p:cNvSpPr txBox="1"/>
            <p:nvPr>
              <p:custDataLst>
                <p:tags r:id="rId9"/>
              </p:custDataLst>
            </p:nvPr>
          </p:nvSpPr>
          <p:spPr>
            <a:xfrm>
              <a:off x="2882607" y="2390792"/>
              <a:ext cx="3619335" cy="584775"/>
            </a:xfrm>
            <a:prstGeom prst="rect">
              <a:avLst/>
            </a:prstGeom>
            <a:noFill/>
          </p:spPr>
          <p:txBody>
            <a:bodyPr wrap="square" rtlCol="0">
              <a:spAutoFit/>
            </a:bodyPr>
            <a:lstStyle/>
            <a:p>
              <a:r>
                <a:rPr lang="zh-CN" altLang="en-US" sz="3200" dirty="0">
                  <a:solidFill>
                    <a:srgbClr val="C00000"/>
                  </a:solidFill>
                  <a:cs typeface="+mn-ea"/>
                  <a:sym typeface="+mn-lt"/>
                </a:rPr>
                <a:t>劳动节的形式</a:t>
              </a:r>
            </a:p>
          </p:txBody>
        </p:sp>
        <p:sp>
          <p:nvSpPr>
            <p:cNvPr id="16" name="PA-5-Point Star 15" descr="1"/>
            <p:cNvSpPr/>
            <p:nvPr>
              <p:custDataLst>
                <p:tags r:id="rId10"/>
              </p:custDataLst>
            </p:nvPr>
          </p:nvSpPr>
          <p:spPr>
            <a:xfrm>
              <a:off x="2115503" y="2312373"/>
              <a:ext cx="790851" cy="741615"/>
            </a:xfrm>
            <a:prstGeom prst="star5">
              <a:avLst/>
            </a:prstGeom>
            <a:solidFill>
              <a:srgbClr val="C2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3</a:t>
              </a:r>
              <a:endParaRPr lang="zh-CN" altLang="en-US">
                <a:cs typeface="+mn-ea"/>
                <a:sym typeface="+mn-lt"/>
              </a:endParaRPr>
            </a:p>
          </p:txBody>
        </p:sp>
        <p:sp>
          <p:nvSpPr>
            <p:cNvPr id="17" name="PA-文本框 16"/>
            <p:cNvSpPr txBox="1"/>
            <p:nvPr>
              <p:custDataLst>
                <p:tags r:id="rId11"/>
              </p:custDataLst>
            </p:nvPr>
          </p:nvSpPr>
          <p:spPr>
            <a:xfrm>
              <a:off x="2966720" y="2869322"/>
              <a:ext cx="3595588" cy="461665"/>
            </a:xfrm>
            <a:prstGeom prst="rect">
              <a:avLst/>
            </a:prstGeom>
            <a:noFill/>
          </p:spPr>
          <p:txBody>
            <a:bodyPr wrap="square" rtlCol="0">
              <a:spAutoFit/>
            </a:bodyPr>
            <a:lstStyle/>
            <a:p>
              <a:r>
                <a:rPr lang="zh-CN" altLang="en-US" sz="1200" dirty="0">
                  <a:cs typeface="+mn-ea"/>
                  <a:sym typeface="+mn-lt"/>
                </a:rPr>
                <a:t>点击输入说明文本点击输入说明文本</a:t>
              </a:r>
            </a:p>
            <a:p>
              <a:endParaRPr lang="zh-CN" altLang="en-US" sz="1200" dirty="0">
                <a:cs typeface="+mn-ea"/>
                <a:sym typeface="+mn-lt"/>
              </a:endParaRPr>
            </a:p>
          </p:txBody>
        </p:sp>
      </p:grpSp>
      <p:grpSp>
        <p:nvGrpSpPr>
          <p:cNvPr id="18" name="PA-组合 17"/>
          <p:cNvGrpSpPr/>
          <p:nvPr>
            <p:custDataLst>
              <p:tags r:id="rId4"/>
            </p:custDataLst>
          </p:nvPr>
        </p:nvGrpSpPr>
        <p:grpSpPr>
          <a:xfrm>
            <a:off x="6460984" y="4158708"/>
            <a:ext cx="4432049" cy="1018614"/>
            <a:chOff x="2115503" y="2312373"/>
            <a:chExt cx="4432049" cy="1018614"/>
          </a:xfrm>
        </p:grpSpPr>
        <p:sp>
          <p:nvSpPr>
            <p:cNvPr id="19" name="PA-文本框 18"/>
            <p:cNvSpPr txBox="1"/>
            <p:nvPr>
              <p:custDataLst>
                <p:tags r:id="rId6"/>
              </p:custDataLst>
            </p:nvPr>
          </p:nvSpPr>
          <p:spPr>
            <a:xfrm>
              <a:off x="2928217" y="2390725"/>
              <a:ext cx="3619335" cy="584775"/>
            </a:xfrm>
            <a:prstGeom prst="rect">
              <a:avLst/>
            </a:prstGeom>
            <a:noFill/>
          </p:spPr>
          <p:txBody>
            <a:bodyPr wrap="square" rtlCol="0">
              <a:spAutoFit/>
            </a:bodyPr>
            <a:lstStyle/>
            <a:p>
              <a:r>
                <a:rPr lang="zh-CN" altLang="en-US" sz="3200" dirty="0">
                  <a:solidFill>
                    <a:srgbClr val="C00000"/>
                  </a:solidFill>
                  <a:cs typeface="+mn-ea"/>
                  <a:sym typeface="+mn-lt"/>
                </a:rPr>
                <a:t>致敬，抗疫劳动者</a:t>
              </a:r>
            </a:p>
          </p:txBody>
        </p:sp>
        <p:sp>
          <p:nvSpPr>
            <p:cNvPr id="20" name="PA-5-Point Star 19" descr="1"/>
            <p:cNvSpPr/>
            <p:nvPr>
              <p:custDataLst>
                <p:tags r:id="rId7"/>
              </p:custDataLst>
            </p:nvPr>
          </p:nvSpPr>
          <p:spPr>
            <a:xfrm>
              <a:off x="2115503" y="2312373"/>
              <a:ext cx="790851" cy="741615"/>
            </a:xfrm>
            <a:prstGeom prst="star5">
              <a:avLst/>
            </a:prstGeom>
            <a:solidFill>
              <a:srgbClr val="C2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4</a:t>
              </a:r>
              <a:endParaRPr lang="zh-CN" altLang="en-US">
                <a:cs typeface="+mn-ea"/>
                <a:sym typeface="+mn-lt"/>
              </a:endParaRPr>
            </a:p>
          </p:txBody>
        </p:sp>
        <p:sp>
          <p:nvSpPr>
            <p:cNvPr id="21" name="PA-文本框 20"/>
            <p:cNvSpPr txBox="1"/>
            <p:nvPr>
              <p:custDataLst>
                <p:tags r:id="rId8"/>
              </p:custDataLst>
            </p:nvPr>
          </p:nvSpPr>
          <p:spPr>
            <a:xfrm>
              <a:off x="2966719" y="2869322"/>
              <a:ext cx="3339365" cy="461665"/>
            </a:xfrm>
            <a:prstGeom prst="rect">
              <a:avLst/>
            </a:prstGeom>
            <a:noFill/>
          </p:spPr>
          <p:txBody>
            <a:bodyPr wrap="square" rtlCol="0">
              <a:spAutoFit/>
            </a:bodyPr>
            <a:lstStyle/>
            <a:p>
              <a:r>
                <a:rPr lang="zh-CN" altLang="en-US" sz="1200" dirty="0">
                  <a:cs typeface="+mn-ea"/>
                  <a:sym typeface="+mn-lt"/>
                </a:rPr>
                <a:t>点击输入说明文本点击输入说明文本</a:t>
              </a:r>
            </a:p>
            <a:p>
              <a:endParaRPr lang="zh-CN" altLang="en-US" sz="1200" dirty="0">
                <a:cs typeface="+mn-ea"/>
                <a:sym typeface="+mn-lt"/>
              </a:endParaRPr>
            </a:p>
          </p:txBody>
        </p:sp>
      </p:grpSp>
      <p:sp>
        <p:nvSpPr>
          <p:cNvPr id="22" name="MH_Others_1"/>
          <p:cNvSpPr txBox="1"/>
          <p:nvPr>
            <p:custDataLst>
              <p:tags r:id="rId5"/>
            </p:custDataLst>
          </p:nvPr>
        </p:nvSpPr>
        <p:spPr>
          <a:xfrm>
            <a:off x="4062910" y="1756331"/>
            <a:ext cx="4066179" cy="897231"/>
          </a:xfrm>
          <a:prstGeom prst="rect">
            <a:avLst/>
          </a:prstGeom>
          <a:noFill/>
        </p:spPr>
        <p:txBody>
          <a:bodyPr vert="horz"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C22026"/>
                </a:solidFill>
                <a:effectLst/>
                <a:uLnTx/>
                <a:uFillTx/>
                <a:cs typeface="+mn-ea"/>
                <a:sym typeface="+mn-lt"/>
              </a:rPr>
              <a:t>目录</a:t>
            </a:r>
            <a:r>
              <a:rPr lang="en-US" altLang="zh-CN" sz="2000" b="1" dirty="0">
                <a:solidFill>
                  <a:srgbClr val="C22026"/>
                </a:solidFill>
                <a:cs typeface="+mn-ea"/>
                <a:sym typeface="+mn-lt"/>
              </a:rPr>
              <a:t>CONTENT</a:t>
            </a:r>
            <a:endParaRPr kumimoji="0" lang="zh-CN" altLang="en-US" sz="6000" b="1" i="0" u="none" strike="noStrike" kern="1200" cap="none" spc="0" normalizeH="0" baseline="0" noProof="0" dirty="0">
              <a:ln>
                <a:noFill/>
              </a:ln>
              <a:solidFill>
                <a:srgbClr val="C22026"/>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750"/>
                                        <p:tgtEl>
                                          <p:spTgt spid="22"/>
                                        </p:tgtEl>
                                      </p:cBhvr>
                                    </p:animEffect>
                                  </p:childTnLst>
                                </p:cTn>
                              </p:par>
                              <p:par>
                                <p:cTn id="8" presetID="3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fltVal val="0.52104"/>
                                          </p:val>
                                        </p:tav>
                                      </p:tavLst>
                                    </p:anim>
                                    <p:anim calcmode="lin" valueType="num">
                                      <p:cBhvr>
                                        <p:cTn id="12" dur="450" decel="100000" fill="hold"/>
                                        <p:tgtEl>
                                          <p:spTgt spid="6"/>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6"/>
                                        </p:tgtEl>
                                        <p:attrNameLst>
                                          <p:attrName>ppt_y</p:attrName>
                                        </p:attrNameLst>
                                      </p:cBhvr>
                                      <p:tavLst>
                                        <p:tav tm="0">
                                          <p:val>
                                            <p:strVal val="#ppt_y-.03"/>
                                          </p:val>
                                        </p:tav>
                                        <p:tav tm="100000">
                                          <p:val>
                                            <p:fltVal val="0.59685"/>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fltVal val="0.72283"/>
                                          </p:val>
                                        </p:tav>
                                      </p:tavLst>
                                    </p:anim>
                                    <p:anim calcmode="lin" valueType="num">
                                      <p:cBhvr>
                                        <p:cTn id="19" dur="450" decel="100000" fill="hold"/>
                                        <p:tgtEl>
                                          <p:spTgt spid="10"/>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0"/>
                                        </p:tgtEl>
                                        <p:attrNameLst>
                                          <p:attrName>ppt_y</p:attrName>
                                        </p:attrNameLst>
                                      </p:cBhvr>
                                      <p:tavLst>
                                        <p:tav tm="0">
                                          <p:val>
                                            <p:strVal val="#ppt_y-.03"/>
                                          </p:val>
                                        </p:tav>
                                        <p:tav tm="100000">
                                          <p:val>
                                            <p:fltVal val="0.59685"/>
                                          </p:val>
                                        </p:tav>
                                      </p:tavLst>
                                    </p:anim>
                                  </p:childTnLst>
                                </p:cTn>
                              </p:par>
                              <p:par>
                                <p:cTn id="21" presetID="35" presetClass="path" presetSubtype="0" accel="50000" decel="50000" fill="hold" nodeType="withEffect">
                                  <p:stCondLst>
                                    <p:cond delay="0"/>
                                  </p:stCondLst>
                                  <p:childTnLst>
                                    <p:anim to="" calcmode="lin" valueType="num">
                                      <p:cBhvr>
                                        <p:cTn id="22" dur="500" fill="hold">
                                          <p:stCondLst>
                                            <p:cond delay="0"/>
                                          </p:stCondLst>
                                        </p:cTn>
                                        <p:tgtEl>
                                          <p:spTgt spid="6"/>
                                        </p:tgtEl>
                                        <p:attrNameLst>
                                          <p:attrName>ppt_x</p:attrName>
                                        </p:attrNameLst>
                                      </p:cBhvr>
                                      <p:tavLst>
                                        <p:tav tm="0">
                                          <p:val>
                                            <p:strVal val="ppt_x"/>
                                          </p:val>
                                        </p:tav>
                                        <p:tav tm="100000">
                                          <p:val>
                                            <p:fltVal val="0.30624"/>
                                          </p:val>
                                        </p:tav>
                                      </p:tavLst>
                                    </p:anim>
                                    <p:anim to="" calcmode="lin" valueType="num">
                                      <p:cBhvr>
                                        <p:cTn id="23" dur="500" fill="hold">
                                          <p:stCondLst>
                                            <p:cond delay="0"/>
                                          </p:stCondLst>
                                        </p:cTn>
                                        <p:tgtEl>
                                          <p:spTgt spid="6"/>
                                        </p:tgtEl>
                                        <p:attrNameLst>
                                          <p:attrName>ppt_y</p:attrName>
                                        </p:attrNameLst>
                                      </p:cBhvr>
                                      <p:tavLst>
                                        <p:tav tm="0">
                                          <p:val>
                                            <p:strVal val="ppt_y"/>
                                          </p:val>
                                        </p:tav>
                                        <p:tav tm="100000">
                                          <p:val>
                                            <p:fltVal val="0.59685"/>
                                          </p:val>
                                        </p:tav>
                                      </p:tavLst>
                                    </p:anim>
                                    <p:anim to="" calcmode="lin" valueType="num">
                                      <p:cBhvr>
                                        <p:cTn id="24" dur="500" fill="hold">
                                          <p:stCondLst>
                                            <p:cond delay="0"/>
                                          </p:stCondLst>
                                        </p:cTn>
                                        <p:tgtEl>
                                          <p:spTgt spid="6"/>
                                        </p:tgtEl>
                                        <p:attrNameLst>
                                          <p:attrName>ppt_w</p:attrName>
                                        </p:attrNameLst>
                                      </p:cBhvr>
                                      <p:tavLst>
                                        <p:tav tm="0">
                                          <p:val>
                                            <p:strVal val="ppt_w"/>
                                          </p:val>
                                        </p:tav>
                                        <p:tav tm="100000">
                                          <p:val>
                                            <p:strVal val="#ppt_w"/>
                                          </p:val>
                                        </p:tav>
                                      </p:tavLst>
                                    </p:anim>
                                    <p:anim to="" calcmode="lin" valueType="num">
                                      <p:cBhvr>
                                        <p:cTn id="25" dur="500" fill="hold">
                                          <p:stCondLst>
                                            <p:cond delay="0"/>
                                          </p:stCondLst>
                                        </p:cTn>
                                        <p:tgtEl>
                                          <p:spTgt spid="6"/>
                                        </p:tgtEl>
                                        <p:attrNameLst>
                                          <p:attrName>ppt_h</p:attrName>
                                        </p:attrNameLst>
                                      </p:cBhvr>
                                      <p:tavLst>
                                        <p:tav tm="0">
                                          <p:val>
                                            <p:strVal val="ppt_h"/>
                                          </p:val>
                                        </p:tav>
                                        <p:tav tm="100000">
                                          <p:val>
                                            <p:strVal val="#ppt_h"/>
                                          </p:val>
                                        </p:tav>
                                      </p:tavLst>
                                    </p:anim>
                                  </p:childTnLst>
                                </p:cTn>
                              </p:par>
                            </p:childTnLst>
                          </p:cTn>
                        </p:par>
                        <p:par>
                          <p:cTn id="26" fill="hold">
                            <p:stCondLst>
                              <p:cond delay="1500"/>
                            </p:stCondLst>
                            <p:childTnLst>
                              <p:par>
                                <p:cTn id="27" presetID="37"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fltVal val="0.30871"/>
                                          </p:val>
                                        </p:tav>
                                      </p:tavLst>
                                    </p:anim>
                                    <p:anim calcmode="lin" valueType="num">
                                      <p:cBhvr>
                                        <p:cTn id="31" dur="450" decel="100000" fill="hold"/>
                                        <p:tgtEl>
                                          <p:spTgt spid="14"/>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14"/>
                                        </p:tgtEl>
                                        <p:attrNameLst>
                                          <p:attrName>ppt_y</p:attrName>
                                        </p:attrNameLst>
                                      </p:cBhvr>
                                      <p:tavLst>
                                        <p:tav tm="0">
                                          <p:val>
                                            <p:strVal val="#ppt_y-.03"/>
                                          </p:val>
                                        </p:tav>
                                        <p:tav tm="100000">
                                          <p:val>
                                            <p:fltVal val="0.67542"/>
                                          </p:val>
                                        </p:tav>
                                      </p:tavLst>
                                    </p:anim>
                                  </p:childTnLst>
                                </p:cTn>
                              </p:par>
                              <p:par>
                                <p:cTn id="33" presetID="35" presetClass="path" presetSubtype="0" accel="50000" decel="50000" fill="hold" nodeType="withEffect">
                                  <p:stCondLst>
                                    <p:cond delay="0"/>
                                  </p:stCondLst>
                                  <p:childTnLst>
                                    <p:anim to="" calcmode="lin" valueType="num">
                                      <p:cBhvr>
                                        <p:cTn id="34" dur="500" fill="hold">
                                          <p:stCondLst>
                                            <p:cond delay="0"/>
                                          </p:stCondLst>
                                        </p:cTn>
                                        <p:tgtEl>
                                          <p:spTgt spid="6"/>
                                        </p:tgtEl>
                                        <p:attrNameLst>
                                          <p:attrName>ppt_x</p:attrName>
                                        </p:attrNameLst>
                                      </p:cBhvr>
                                      <p:tavLst>
                                        <p:tav tm="0">
                                          <p:val>
                                            <p:strVal val="ppt_x"/>
                                          </p:val>
                                        </p:tav>
                                        <p:tav tm="100000">
                                          <p:val>
                                            <p:fltVal val="0.30624"/>
                                          </p:val>
                                        </p:tav>
                                      </p:tavLst>
                                    </p:anim>
                                    <p:anim to="" calcmode="lin" valueType="num">
                                      <p:cBhvr>
                                        <p:cTn id="35" dur="500" fill="hold">
                                          <p:stCondLst>
                                            <p:cond delay="0"/>
                                          </p:stCondLst>
                                        </p:cTn>
                                        <p:tgtEl>
                                          <p:spTgt spid="6"/>
                                        </p:tgtEl>
                                        <p:attrNameLst>
                                          <p:attrName>ppt_y</p:attrName>
                                        </p:attrNameLst>
                                      </p:cBhvr>
                                      <p:tavLst>
                                        <p:tav tm="0">
                                          <p:val>
                                            <p:strVal val="ppt_y"/>
                                          </p:val>
                                        </p:tav>
                                        <p:tav tm="100000">
                                          <p:val>
                                            <p:fltVal val="0.51827"/>
                                          </p:val>
                                        </p:tav>
                                      </p:tavLst>
                                    </p:anim>
                                    <p:anim to="" calcmode="lin" valueType="num">
                                      <p:cBhvr>
                                        <p:cTn id="36" dur="500" fill="hold">
                                          <p:stCondLst>
                                            <p:cond delay="0"/>
                                          </p:stCondLst>
                                        </p:cTn>
                                        <p:tgtEl>
                                          <p:spTgt spid="6"/>
                                        </p:tgtEl>
                                        <p:attrNameLst>
                                          <p:attrName>ppt_w</p:attrName>
                                        </p:attrNameLst>
                                      </p:cBhvr>
                                      <p:tavLst>
                                        <p:tav tm="0">
                                          <p:val>
                                            <p:strVal val="ppt_w"/>
                                          </p:val>
                                        </p:tav>
                                        <p:tav tm="100000">
                                          <p:val>
                                            <p:strVal val="#ppt_w"/>
                                          </p:val>
                                        </p:tav>
                                      </p:tavLst>
                                    </p:anim>
                                    <p:anim to="" calcmode="lin" valueType="num">
                                      <p:cBhvr>
                                        <p:cTn id="37" dur="500" fill="hold">
                                          <p:stCondLst>
                                            <p:cond delay="0"/>
                                          </p:stCondLst>
                                        </p:cTn>
                                        <p:tgtEl>
                                          <p:spTgt spid="6"/>
                                        </p:tgtEl>
                                        <p:attrNameLst>
                                          <p:attrName>ppt_h</p:attrName>
                                        </p:attrNameLst>
                                      </p:cBhvr>
                                      <p:tavLst>
                                        <p:tav tm="0">
                                          <p:val>
                                            <p:strVal val="ppt_h"/>
                                          </p:val>
                                        </p:tav>
                                        <p:tav tm="100000">
                                          <p:val>
                                            <p:strVal val="#ppt_h"/>
                                          </p:val>
                                        </p:tav>
                                      </p:tavLst>
                                    </p:anim>
                                  </p:childTnLst>
                                </p:cTn>
                              </p:par>
                              <p:par>
                                <p:cTn id="38" presetID="35" presetClass="path" presetSubtype="0" accel="50000" decel="50000" fill="hold" nodeType="withEffect">
                                  <p:stCondLst>
                                    <p:cond delay="0"/>
                                  </p:stCondLst>
                                  <p:childTnLst>
                                    <p:anim to="" calcmode="lin" valueType="num">
                                      <p:cBhvr>
                                        <p:cTn id="39" dur="500" fill="hold">
                                          <p:stCondLst>
                                            <p:cond delay="0"/>
                                          </p:stCondLst>
                                        </p:cTn>
                                        <p:tgtEl>
                                          <p:spTgt spid="10"/>
                                        </p:tgtEl>
                                        <p:attrNameLst>
                                          <p:attrName>ppt_x</p:attrName>
                                        </p:attrNameLst>
                                      </p:cBhvr>
                                      <p:tavLst>
                                        <p:tav tm="0">
                                          <p:val>
                                            <p:strVal val="ppt_x"/>
                                          </p:val>
                                        </p:tav>
                                        <p:tav tm="100000">
                                          <p:val>
                                            <p:fltVal val="0.72283"/>
                                          </p:val>
                                        </p:tav>
                                      </p:tavLst>
                                    </p:anim>
                                    <p:anim to="" calcmode="lin" valueType="num">
                                      <p:cBhvr>
                                        <p:cTn id="40" dur="500" fill="hold">
                                          <p:stCondLst>
                                            <p:cond delay="0"/>
                                          </p:stCondLst>
                                        </p:cTn>
                                        <p:tgtEl>
                                          <p:spTgt spid="10"/>
                                        </p:tgtEl>
                                        <p:attrNameLst>
                                          <p:attrName>ppt_y</p:attrName>
                                        </p:attrNameLst>
                                      </p:cBhvr>
                                      <p:tavLst>
                                        <p:tav tm="0">
                                          <p:val>
                                            <p:strVal val="ppt_y"/>
                                          </p:val>
                                        </p:tav>
                                        <p:tav tm="100000">
                                          <p:val>
                                            <p:fltVal val="0.51827"/>
                                          </p:val>
                                        </p:tav>
                                      </p:tavLst>
                                    </p:anim>
                                    <p:anim to="" calcmode="lin" valueType="num">
                                      <p:cBhvr>
                                        <p:cTn id="41" dur="500" fill="hold">
                                          <p:stCondLst>
                                            <p:cond delay="0"/>
                                          </p:stCondLst>
                                        </p:cTn>
                                        <p:tgtEl>
                                          <p:spTgt spid="10"/>
                                        </p:tgtEl>
                                        <p:attrNameLst>
                                          <p:attrName>ppt_w</p:attrName>
                                        </p:attrNameLst>
                                      </p:cBhvr>
                                      <p:tavLst>
                                        <p:tav tm="0">
                                          <p:val>
                                            <p:strVal val="ppt_w"/>
                                          </p:val>
                                        </p:tav>
                                        <p:tav tm="100000">
                                          <p:val>
                                            <p:strVal val="#ppt_w"/>
                                          </p:val>
                                        </p:tav>
                                      </p:tavLst>
                                    </p:anim>
                                    <p:anim to="" calcmode="lin" valueType="num">
                                      <p:cBhvr>
                                        <p:cTn id="42" dur="500" fill="hold">
                                          <p:stCondLst>
                                            <p:cond delay="0"/>
                                          </p:stCondLst>
                                        </p:cTn>
                                        <p:tgtEl>
                                          <p:spTgt spid="10"/>
                                        </p:tgtEl>
                                        <p:attrNameLst>
                                          <p:attrName>ppt_h</p:attrName>
                                        </p:attrNameLst>
                                      </p:cBhvr>
                                      <p:tavLst>
                                        <p:tav tm="0">
                                          <p:val>
                                            <p:strVal val="ppt_h"/>
                                          </p:val>
                                        </p:tav>
                                        <p:tav tm="100000">
                                          <p:val>
                                            <p:strVal val="#ppt_h"/>
                                          </p:val>
                                        </p:tav>
                                      </p:tavLst>
                                    </p:anim>
                                  </p:childTnLst>
                                </p:cTn>
                              </p:par>
                            </p:childTnLst>
                          </p:cTn>
                        </p:par>
                        <p:par>
                          <p:cTn id="43" fill="hold">
                            <p:stCondLst>
                              <p:cond delay="2000"/>
                            </p:stCondLst>
                            <p:childTnLst>
                              <p:par>
                                <p:cTn id="44" presetID="37"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anim calcmode="lin" valueType="num">
                                      <p:cBhvr>
                                        <p:cTn id="47" dur="500" fill="hold"/>
                                        <p:tgtEl>
                                          <p:spTgt spid="18"/>
                                        </p:tgtEl>
                                        <p:attrNameLst>
                                          <p:attrName>ppt_x</p:attrName>
                                        </p:attrNameLst>
                                      </p:cBhvr>
                                      <p:tavLst>
                                        <p:tav tm="0">
                                          <p:val>
                                            <p:strVal val="#ppt_x"/>
                                          </p:val>
                                        </p:tav>
                                        <p:tav tm="100000">
                                          <p:val>
                                            <p:fltVal val="0.7117"/>
                                          </p:val>
                                        </p:tav>
                                      </p:tavLst>
                                    </p:anim>
                                    <p:anim calcmode="lin" valueType="num">
                                      <p:cBhvr>
                                        <p:cTn id="48" dur="450" decel="100000" fill="hold"/>
                                        <p:tgtEl>
                                          <p:spTgt spid="18"/>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18"/>
                                        </p:tgtEl>
                                        <p:attrNameLst>
                                          <p:attrName>ppt_y</p:attrName>
                                        </p:attrNameLst>
                                      </p:cBhvr>
                                      <p:tavLst>
                                        <p:tav tm="0">
                                          <p:val>
                                            <p:strVal val="#ppt_y-.03"/>
                                          </p:val>
                                        </p:tav>
                                        <p:tav tm="100000">
                                          <p:val>
                                            <p:fltVal val="0.68067"/>
                                          </p:val>
                                        </p:tav>
                                      </p:tavLst>
                                    </p:anim>
                                  </p:childTnLst>
                                </p:cTn>
                              </p:par>
                              <p:par>
                                <p:cTn id="50" presetID="35" presetClass="path" presetSubtype="0" accel="50000" decel="50000" fill="hold" nodeType="withEffect">
                                  <p:stCondLst>
                                    <p:cond delay="0"/>
                                  </p:stCondLst>
                                  <p:childTnLst>
                                    <p:anim to="" calcmode="lin" valueType="num">
                                      <p:cBhvr>
                                        <p:cTn id="51" dur="500" fill="hold">
                                          <p:stCondLst>
                                            <p:cond delay="0"/>
                                          </p:stCondLst>
                                        </p:cTn>
                                        <p:tgtEl>
                                          <p:spTgt spid="6"/>
                                        </p:tgtEl>
                                        <p:attrNameLst>
                                          <p:attrName>ppt_x</p:attrName>
                                        </p:attrNameLst>
                                      </p:cBhvr>
                                      <p:tavLst>
                                        <p:tav tm="0">
                                          <p:val>
                                            <p:strVal val="ppt_x"/>
                                          </p:val>
                                        </p:tav>
                                        <p:tav tm="100000">
                                          <p:val>
                                            <p:fltVal val="0.30624"/>
                                          </p:val>
                                        </p:tav>
                                      </p:tavLst>
                                    </p:anim>
                                    <p:anim to="" calcmode="lin" valueType="num">
                                      <p:cBhvr>
                                        <p:cTn id="52" dur="500" fill="hold">
                                          <p:stCondLst>
                                            <p:cond delay="0"/>
                                          </p:stCondLst>
                                        </p:cTn>
                                        <p:tgtEl>
                                          <p:spTgt spid="6"/>
                                        </p:tgtEl>
                                        <p:attrNameLst>
                                          <p:attrName>ppt_y</p:attrName>
                                        </p:attrNameLst>
                                      </p:cBhvr>
                                      <p:tavLst>
                                        <p:tav tm="0">
                                          <p:val>
                                            <p:strVal val="ppt_y"/>
                                          </p:val>
                                        </p:tav>
                                        <p:tav tm="100000">
                                          <p:val>
                                            <p:fltVal val="0.51303"/>
                                          </p:val>
                                        </p:tav>
                                      </p:tavLst>
                                    </p:anim>
                                    <p:anim to="" calcmode="lin" valueType="num">
                                      <p:cBhvr>
                                        <p:cTn id="53" dur="500" fill="hold">
                                          <p:stCondLst>
                                            <p:cond delay="0"/>
                                          </p:stCondLst>
                                        </p:cTn>
                                        <p:tgtEl>
                                          <p:spTgt spid="6"/>
                                        </p:tgtEl>
                                        <p:attrNameLst>
                                          <p:attrName>ppt_w</p:attrName>
                                        </p:attrNameLst>
                                      </p:cBhvr>
                                      <p:tavLst>
                                        <p:tav tm="0">
                                          <p:val>
                                            <p:strVal val="ppt_w"/>
                                          </p:val>
                                        </p:tav>
                                        <p:tav tm="100000">
                                          <p:val>
                                            <p:strVal val="#ppt_w"/>
                                          </p:val>
                                        </p:tav>
                                      </p:tavLst>
                                    </p:anim>
                                    <p:anim to="" calcmode="lin" valueType="num">
                                      <p:cBhvr>
                                        <p:cTn id="54" dur="500" fill="hold">
                                          <p:stCondLst>
                                            <p:cond delay="0"/>
                                          </p:stCondLst>
                                        </p:cTn>
                                        <p:tgtEl>
                                          <p:spTgt spid="6"/>
                                        </p:tgtEl>
                                        <p:attrNameLst>
                                          <p:attrName>ppt_h</p:attrName>
                                        </p:attrNameLst>
                                      </p:cBhvr>
                                      <p:tavLst>
                                        <p:tav tm="0">
                                          <p:val>
                                            <p:strVal val="ppt_h"/>
                                          </p:val>
                                        </p:tav>
                                        <p:tav tm="100000">
                                          <p:val>
                                            <p:strVal val="#ppt_h"/>
                                          </p:val>
                                        </p:tav>
                                      </p:tavLst>
                                    </p:anim>
                                  </p:childTnLst>
                                </p:cTn>
                              </p:par>
                              <p:par>
                                <p:cTn id="55" presetID="35" presetClass="path" presetSubtype="0" accel="50000" decel="50000" fill="hold" nodeType="withEffect">
                                  <p:stCondLst>
                                    <p:cond delay="0"/>
                                  </p:stCondLst>
                                  <p:childTnLst>
                                    <p:anim to="" calcmode="lin" valueType="num">
                                      <p:cBhvr>
                                        <p:cTn id="56" dur="500" fill="hold">
                                          <p:stCondLst>
                                            <p:cond delay="0"/>
                                          </p:stCondLst>
                                        </p:cTn>
                                        <p:tgtEl>
                                          <p:spTgt spid="10"/>
                                        </p:tgtEl>
                                        <p:attrNameLst>
                                          <p:attrName>ppt_x</p:attrName>
                                        </p:attrNameLst>
                                      </p:cBhvr>
                                      <p:tavLst>
                                        <p:tav tm="0">
                                          <p:val>
                                            <p:strVal val="ppt_x"/>
                                          </p:val>
                                        </p:tav>
                                        <p:tav tm="100000">
                                          <p:val>
                                            <p:fltVal val="0.72283"/>
                                          </p:val>
                                        </p:tav>
                                      </p:tavLst>
                                    </p:anim>
                                    <p:anim to="" calcmode="lin" valueType="num">
                                      <p:cBhvr>
                                        <p:cTn id="57" dur="500" fill="hold">
                                          <p:stCondLst>
                                            <p:cond delay="0"/>
                                          </p:stCondLst>
                                        </p:cTn>
                                        <p:tgtEl>
                                          <p:spTgt spid="10"/>
                                        </p:tgtEl>
                                        <p:attrNameLst>
                                          <p:attrName>ppt_y</p:attrName>
                                        </p:attrNameLst>
                                      </p:cBhvr>
                                      <p:tavLst>
                                        <p:tav tm="0">
                                          <p:val>
                                            <p:strVal val="ppt_y"/>
                                          </p:val>
                                        </p:tav>
                                        <p:tav tm="100000">
                                          <p:val>
                                            <p:fltVal val="0.51303"/>
                                          </p:val>
                                        </p:tav>
                                      </p:tavLst>
                                    </p:anim>
                                    <p:anim to="" calcmode="lin" valueType="num">
                                      <p:cBhvr>
                                        <p:cTn id="58" dur="500" fill="hold">
                                          <p:stCondLst>
                                            <p:cond delay="0"/>
                                          </p:stCondLst>
                                        </p:cTn>
                                        <p:tgtEl>
                                          <p:spTgt spid="10"/>
                                        </p:tgtEl>
                                        <p:attrNameLst>
                                          <p:attrName>ppt_w</p:attrName>
                                        </p:attrNameLst>
                                      </p:cBhvr>
                                      <p:tavLst>
                                        <p:tav tm="0">
                                          <p:val>
                                            <p:strVal val="ppt_w"/>
                                          </p:val>
                                        </p:tav>
                                        <p:tav tm="100000">
                                          <p:val>
                                            <p:strVal val="#ppt_w"/>
                                          </p:val>
                                        </p:tav>
                                      </p:tavLst>
                                    </p:anim>
                                    <p:anim to="" calcmode="lin" valueType="num">
                                      <p:cBhvr>
                                        <p:cTn id="59" dur="500" fill="hold">
                                          <p:stCondLst>
                                            <p:cond delay="0"/>
                                          </p:stCondLst>
                                        </p:cTn>
                                        <p:tgtEl>
                                          <p:spTgt spid="10"/>
                                        </p:tgtEl>
                                        <p:attrNameLst>
                                          <p:attrName>ppt_h</p:attrName>
                                        </p:attrNameLst>
                                      </p:cBhvr>
                                      <p:tavLst>
                                        <p:tav tm="0">
                                          <p:val>
                                            <p:strVal val="ppt_h"/>
                                          </p:val>
                                        </p:tav>
                                        <p:tav tm="100000">
                                          <p:val>
                                            <p:strVal val="#ppt_h"/>
                                          </p:val>
                                        </p:tav>
                                      </p:tavLst>
                                    </p:anim>
                                  </p:childTnLst>
                                </p:cTn>
                              </p:par>
                              <p:par>
                                <p:cTn id="60" presetID="35" presetClass="path" presetSubtype="0" accel="50000" decel="50000" fill="hold" nodeType="withEffect">
                                  <p:stCondLst>
                                    <p:cond delay="0"/>
                                  </p:stCondLst>
                                  <p:childTnLst>
                                    <p:anim to="" calcmode="lin" valueType="num">
                                      <p:cBhvr>
                                        <p:cTn id="61" dur="500" fill="hold">
                                          <p:stCondLst>
                                            <p:cond delay="0"/>
                                          </p:stCondLst>
                                        </p:cTn>
                                        <p:tgtEl>
                                          <p:spTgt spid="14"/>
                                        </p:tgtEl>
                                        <p:attrNameLst>
                                          <p:attrName>ppt_x</p:attrName>
                                        </p:attrNameLst>
                                      </p:cBhvr>
                                      <p:tavLst>
                                        <p:tav tm="0">
                                          <p:val>
                                            <p:strVal val="ppt_x"/>
                                          </p:val>
                                        </p:tav>
                                        <p:tav tm="100000">
                                          <p:val>
                                            <p:fltVal val="0.30871"/>
                                          </p:val>
                                        </p:tav>
                                      </p:tavLst>
                                    </p:anim>
                                    <p:anim to="" calcmode="lin" valueType="num">
                                      <p:cBhvr>
                                        <p:cTn id="62" dur="500" fill="hold">
                                          <p:stCondLst>
                                            <p:cond delay="0"/>
                                          </p:stCondLst>
                                        </p:cTn>
                                        <p:tgtEl>
                                          <p:spTgt spid="14"/>
                                        </p:tgtEl>
                                        <p:attrNameLst>
                                          <p:attrName>ppt_y</p:attrName>
                                        </p:attrNameLst>
                                      </p:cBhvr>
                                      <p:tavLst>
                                        <p:tav tm="0">
                                          <p:val>
                                            <p:strVal val="ppt_y"/>
                                          </p:val>
                                        </p:tav>
                                        <p:tav tm="100000">
                                          <p:val>
                                            <p:fltVal val="0.67018"/>
                                          </p:val>
                                        </p:tav>
                                      </p:tavLst>
                                    </p:anim>
                                    <p:anim to="" calcmode="lin" valueType="num">
                                      <p:cBhvr>
                                        <p:cTn id="63" dur="500" fill="hold">
                                          <p:stCondLst>
                                            <p:cond delay="0"/>
                                          </p:stCondLst>
                                        </p:cTn>
                                        <p:tgtEl>
                                          <p:spTgt spid="14"/>
                                        </p:tgtEl>
                                        <p:attrNameLst>
                                          <p:attrName>ppt_w</p:attrName>
                                        </p:attrNameLst>
                                      </p:cBhvr>
                                      <p:tavLst>
                                        <p:tav tm="0">
                                          <p:val>
                                            <p:strVal val="ppt_w"/>
                                          </p:val>
                                        </p:tav>
                                        <p:tav tm="100000">
                                          <p:val>
                                            <p:strVal val="#ppt_w"/>
                                          </p:val>
                                        </p:tav>
                                      </p:tavLst>
                                    </p:anim>
                                    <p:anim to="" calcmode="lin" valueType="num">
                                      <p:cBhvr>
                                        <p:cTn id="64" dur="500" fill="hold">
                                          <p:stCondLst>
                                            <p:cond delay="0"/>
                                          </p:stCondLst>
                                        </p:cTn>
                                        <p:tgtEl>
                                          <p:spTgt spid="14"/>
                                        </p:tgtEl>
                                        <p:attrNameLst>
                                          <p:attrName>ppt_h</p:attrName>
                                        </p:attrNameLst>
                                      </p:cBhvr>
                                      <p:tavLst>
                                        <p:tav tm="0">
                                          <p:val>
                                            <p:strVal val="ppt_h"/>
                                          </p:val>
                                        </p:tav>
                                        <p:tav tm="100000">
                                          <p:val>
                                            <p:strVal val="#ppt_h"/>
                                          </p:val>
                                        </p:tav>
                                      </p:tavLst>
                                    </p:anim>
                                  </p:childTnLst>
                                </p:cTn>
                              </p:par>
                            </p:childTnLst>
                          </p:cTn>
                        </p:par>
                        <p:par>
                          <p:cTn id="65" fill="hold">
                            <p:stCondLst>
                              <p:cond delay="2500"/>
                            </p:stCondLst>
                            <p:childTnLst>
                              <p:par>
                                <p:cTn id="66" presetID="35" presetClass="path" presetSubtype="0" accel="50000" decel="50000" fill="hold" nodeType="afterEffect">
                                  <p:stCondLst>
                                    <p:cond delay="0"/>
                                  </p:stCondLst>
                                  <p:childTnLst>
                                    <p:anim to="" calcmode="lin" valueType="num">
                                      <p:cBhvr>
                                        <p:cTn id="67" dur="250" fill="hold">
                                          <p:stCondLst>
                                            <p:cond delay="0"/>
                                          </p:stCondLst>
                                        </p:cTn>
                                        <p:tgtEl>
                                          <p:spTgt spid="18"/>
                                        </p:tgtEl>
                                        <p:attrNameLst>
                                          <p:attrName>ppt_x</p:attrName>
                                        </p:attrNameLst>
                                      </p:cBhvr>
                                      <p:tavLst>
                                        <p:tav tm="0">
                                          <p:val>
                                            <p:strVal val="ppt_x"/>
                                          </p:val>
                                        </p:tav>
                                        <p:tav tm="100000">
                                          <p:val>
                                            <p:fltVal val="0.7117"/>
                                          </p:val>
                                        </p:tav>
                                      </p:tavLst>
                                    </p:anim>
                                    <p:anim to="" calcmode="lin" valueType="num">
                                      <p:cBhvr>
                                        <p:cTn id="68" dur="250" fill="hold">
                                          <p:stCondLst>
                                            <p:cond delay="0"/>
                                          </p:stCondLst>
                                        </p:cTn>
                                        <p:tgtEl>
                                          <p:spTgt spid="18"/>
                                        </p:tgtEl>
                                        <p:attrNameLst>
                                          <p:attrName>ppt_y</p:attrName>
                                        </p:attrNameLst>
                                      </p:cBhvr>
                                      <p:tavLst>
                                        <p:tav tm="0">
                                          <p:val>
                                            <p:strVal val="ppt_y"/>
                                          </p:val>
                                        </p:tav>
                                        <p:tav tm="100000">
                                          <p:val>
                                            <p:fltVal val="0.68067"/>
                                          </p:val>
                                        </p:tav>
                                      </p:tavLst>
                                    </p:anim>
                                    <p:anim to="" calcmode="lin" valueType="num">
                                      <p:cBhvr>
                                        <p:cTn id="69" dur="250" fill="hold">
                                          <p:stCondLst>
                                            <p:cond delay="0"/>
                                          </p:stCondLst>
                                        </p:cTn>
                                        <p:tgtEl>
                                          <p:spTgt spid="18"/>
                                        </p:tgtEl>
                                        <p:attrNameLst>
                                          <p:attrName>ppt_w</p:attrName>
                                        </p:attrNameLst>
                                      </p:cBhvr>
                                      <p:tavLst>
                                        <p:tav tm="0">
                                          <p:val>
                                            <p:strVal val="ppt_w"/>
                                          </p:val>
                                        </p:tav>
                                        <p:tav tm="100000">
                                          <p:val>
                                            <p:strVal val="#ppt_w"/>
                                          </p:val>
                                        </p:tav>
                                      </p:tavLst>
                                    </p:anim>
                                    <p:anim to="" calcmode="lin" valueType="num">
                                      <p:cBhvr>
                                        <p:cTn id="70" dur="250" fill="hold">
                                          <p:stCondLst>
                                            <p:cond delay="0"/>
                                          </p:stCondLst>
                                        </p:cTn>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909424" y="369626"/>
            <a:ext cx="1848583"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致敬，抗疫劳动者</a:t>
            </a:r>
          </a:p>
        </p:txBody>
      </p:sp>
      <p:sp>
        <p:nvSpPr>
          <p:cNvPr id="6" name="矩形 5"/>
          <p:cNvSpPr/>
          <p:nvPr/>
        </p:nvSpPr>
        <p:spPr>
          <a:xfrm>
            <a:off x="2311238" y="2623310"/>
            <a:ext cx="2364000" cy="463140"/>
          </a:xfrm>
          <a:prstGeom prst="rect">
            <a:avLst/>
          </a:prstGeom>
          <a:solidFill>
            <a:srgbClr val="C00000"/>
          </a:solidFill>
        </p:spPr>
        <p:txBody>
          <a:bodyPr wrap="square">
            <a:spAutoFit/>
          </a:bodyPr>
          <a:lstStyle/>
          <a:p>
            <a:pPr algn="ctr">
              <a:lnSpc>
                <a:spcPct val="150000"/>
              </a:lnSpc>
            </a:pPr>
            <a:r>
              <a:rPr kumimoji="1" lang="zh-CN" altLang="en-US" dirty="0">
                <a:solidFill>
                  <a:schemeClr val="bg1"/>
                </a:solidFill>
                <a:cs typeface="+mn-ea"/>
                <a:sym typeface="+mn-lt"/>
              </a:rPr>
              <a:t>致敬</a:t>
            </a:r>
            <a:r>
              <a:rPr kumimoji="1" lang="en-US" altLang="zh-CN" dirty="0">
                <a:solidFill>
                  <a:schemeClr val="bg1"/>
                </a:solidFill>
                <a:cs typeface="+mn-ea"/>
                <a:sym typeface="+mn-lt"/>
              </a:rPr>
              <a:t>——</a:t>
            </a:r>
            <a:r>
              <a:rPr kumimoji="1" lang="zh-CN" altLang="en-US" dirty="0">
                <a:solidFill>
                  <a:schemeClr val="bg1"/>
                </a:solidFill>
                <a:cs typeface="+mn-ea"/>
                <a:sym typeface="+mn-lt"/>
              </a:rPr>
              <a:t>人民警察</a:t>
            </a:r>
          </a:p>
        </p:txBody>
      </p:sp>
      <p:sp>
        <p:nvSpPr>
          <p:cNvPr id="9" name="矩形 8"/>
          <p:cNvSpPr/>
          <p:nvPr/>
        </p:nvSpPr>
        <p:spPr>
          <a:xfrm>
            <a:off x="2311238" y="3160895"/>
            <a:ext cx="3543871" cy="1160574"/>
          </a:xfrm>
          <a:prstGeom prst="rect">
            <a:avLst/>
          </a:prstGeom>
        </p:spPr>
        <p:txBody>
          <a:bodyPr wrap="square">
            <a:spAutoFit/>
          </a:bodyPr>
          <a:lstStyle/>
          <a:p>
            <a:pPr>
              <a:lnSpc>
                <a:spcPct val="150000"/>
              </a:lnSpc>
            </a:pPr>
            <a:r>
              <a:rPr kumimoji="1" lang="zh-CN" altLang="en-US" sz="1600" dirty="0">
                <a:solidFill>
                  <a:schemeClr val="tx1">
                    <a:lumMod val="75000"/>
                    <a:lumOff val="25000"/>
                  </a:schemeClr>
                </a:solidFill>
                <a:cs typeface="+mn-ea"/>
                <a:sym typeface="+mn-lt"/>
              </a:rPr>
              <a:t>疫情面前，主动放弃休假，毫无怨言坚守疫情防控第一线，每一座城市和谐安宁的背后，是他们在平凡岗位上的坚守！</a:t>
            </a:r>
          </a:p>
        </p:txBody>
      </p:sp>
      <p:pic>
        <p:nvPicPr>
          <p:cNvPr id="3" name="图片 2"/>
          <p:cNvPicPr>
            <a:picLocks noChangeAspect="1"/>
          </p:cNvPicPr>
          <p:nvPr/>
        </p:nvPicPr>
        <p:blipFill>
          <a:blip r:embed="rId4" cstate="screen"/>
          <a:srcRect/>
          <a:stretch>
            <a:fillRect/>
          </a:stretch>
        </p:blipFill>
        <p:spPr>
          <a:xfrm>
            <a:off x="6231680" y="1234434"/>
            <a:ext cx="4389129" cy="4389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909424" y="369626"/>
            <a:ext cx="1848583"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致敬，抗疫劳动者</a:t>
            </a:r>
          </a:p>
        </p:txBody>
      </p:sp>
      <p:sp>
        <p:nvSpPr>
          <p:cNvPr id="6" name="矩形 5"/>
          <p:cNvSpPr/>
          <p:nvPr/>
        </p:nvSpPr>
        <p:spPr>
          <a:xfrm>
            <a:off x="7163457" y="2467136"/>
            <a:ext cx="3322645" cy="463140"/>
          </a:xfrm>
          <a:prstGeom prst="rect">
            <a:avLst/>
          </a:prstGeom>
          <a:solidFill>
            <a:srgbClr val="C00000"/>
          </a:solidFill>
        </p:spPr>
        <p:txBody>
          <a:bodyPr wrap="square">
            <a:spAutoFit/>
          </a:bodyPr>
          <a:lstStyle/>
          <a:p>
            <a:pPr algn="ctr">
              <a:lnSpc>
                <a:spcPct val="150000"/>
              </a:lnSpc>
            </a:pPr>
            <a:r>
              <a:rPr kumimoji="1" lang="zh-CN" altLang="en-US" dirty="0">
                <a:solidFill>
                  <a:schemeClr val="bg1"/>
                </a:solidFill>
                <a:cs typeface="+mn-ea"/>
                <a:sym typeface="+mn-lt"/>
              </a:rPr>
              <a:t>雷神山、火神山医院 建筑工人</a:t>
            </a:r>
          </a:p>
        </p:txBody>
      </p:sp>
      <p:sp>
        <p:nvSpPr>
          <p:cNvPr id="9" name="矩形 8"/>
          <p:cNvSpPr/>
          <p:nvPr/>
        </p:nvSpPr>
        <p:spPr>
          <a:xfrm>
            <a:off x="7163458" y="3004721"/>
            <a:ext cx="3543871" cy="1938992"/>
          </a:xfrm>
          <a:prstGeom prst="rect">
            <a:avLst/>
          </a:prstGeom>
        </p:spPr>
        <p:txBody>
          <a:bodyPr wrap="square">
            <a:spAutoFit/>
          </a:bodyPr>
          <a:lstStyle/>
          <a:p>
            <a:pPr>
              <a:lnSpc>
                <a:spcPct val="150000"/>
              </a:lnSpc>
            </a:pPr>
            <a:r>
              <a:rPr kumimoji="1" lang="zh-CN" altLang="en-US" sz="1600" dirty="0">
                <a:solidFill>
                  <a:schemeClr val="tx1">
                    <a:lumMod val="75000"/>
                    <a:lumOff val="25000"/>
                  </a:schemeClr>
                </a:solidFill>
                <a:cs typeface="+mn-ea"/>
                <a:sym typeface="+mn-lt"/>
              </a:rPr>
              <a:t>他们是与病毒传播速度赛跑的逆行者，雷神山火神山的建筑工人，他们是平凡的建设者，他们以外国媒体赞叹无比的素材迅速盖起了医院。让世界见证了中国速度</a:t>
            </a:r>
          </a:p>
        </p:txBody>
      </p:sp>
      <p:pic>
        <p:nvPicPr>
          <p:cNvPr id="3" name="图片 2"/>
          <p:cNvPicPr>
            <a:picLocks noChangeAspect="1"/>
          </p:cNvPicPr>
          <p:nvPr/>
        </p:nvPicPr>
        <p:blipFill>
          <a:blip r:embed="rId4" cstate="screen"/>
          <a:srcRect/>
          <a:stretch>
            <a:fillRect/>
          </a:stretch>
        </p:blipFill>
        <p:spPr>
          <a:xfrm>
            <a:off x="1587100" y="738958"/>
            <a:ext cx="5441163" cy="54411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909424" y="369626"/>
            <a:ext cx="1848583"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致敬，抗疫劳动者</a:t>
            </a:r>
          </a:p>
        </p:txBody>
      </p:sp>
      <p:sp>
        <p:nvSpPr>
          <p:cNvPr id="6" name="矩形 5"/>
          <p:cNvSpPr/>
          <p:nvPr/>
        </p:nvSpPr>
        <p:spPr>
          <a:xfrm>
            <a:off x="2031021" y="2623310"/>
            <a:ext cx="2717962" cy="463140"/>
          </a:xfrm>
          <a:prstGeom prst="rect">
            <a:avLst/>
          </a:prstGeom>
          <a:solidFill>
            <a:srgbClr val="C00000"/>
          </a:solidFill>
        </p:spPr>
        <p:txBody>
          <a:bodyPr wrap="square">
            <a:spAutoFit/>
          </a:bodyPr>
          <a:lstStyle/>
          <a:p>
            <a:pPr algn="ctr">
              <a:lnSpc>
                <a:spcPct val="150000"/>
              </a:lnSpc>
            </a:pPr>
            <a:r>
              <a:rPr kumimoji="1" lang="zh-CN" altLang="en-US" dirty="0">
                <a:solidFill>
                  <a:schemeClr val="bg1"/>
                </a:solidFill>
                <a:cs typeface="+mn-ea"/>
                <a:sym typeface="+mn-lt"/>
              </a:rPr>
              <a:t>致敬</a:t>
            </a:r>
            <a:r>
              <a:rPr kumimoji="1" lang="en-US" altLang="zh-CN" dirty="0">
                <a:solidFill>
                  <a:schemeClr val="bg1"/>
                </a:solidFill>
                <a:cs typeface="+mn-ea"/>
                <a:sym typeface="+mn-lt"/>
              </a:rPr>
              <a:t>——</a:t>
            </a:r>
            <a:r>
              <a:rPr kumimoji="1" lang="zh-CN" altLang="en-US" dirty="0">
                <a:solidFill>
                  <a:schemeClr val="bg1"/>
                </a:solidFill>
                <a:cs typeface="+mn-ea"/>
                <a:sym typeface="+mn-lt"/>
              </a:rPr>
              <a:t>社区工作人员</a:t>
            </a:r>
          </a:p>
        </p:txBody>
      </p:sp>
      <p:sp>
        <p:nvSpPr>
          <p:cNvPr id="9" name="矩形 8"/>
          <p:cNvSpPr/>
          <p:nvPr/>
        </p:nvSpPr>
        <p:spPr>
          <a:xfrm>
            <a:off x="2031021" y="3160895"/>
            <a:ext cx="3956827" cy="1938992"/>
          </a:xfrm>
          <a:prstGeom prst="rect">
            <a:avLst/>
          </a:prstGeom>
        </p:spPr>
        <p:txBody>
          <a:bodyPr wrap="square">
            <a:spAutoFit/>
          </a:bodyPr>
          <a:lstStyle/>
          <a:p>
            <a:pPr>
              <a:lnSpc>
                <a:spcPct val="150000"/>
              </a:lnSpc>
            </a:pPr>
            <a:r>
              <a:rPr kumimoji="1" lang="zh-CN" altLang="en-US" sz="1600" dirty="0">
                <a:solidFill>
                  <a:schemeClr val="tx1">
                    <a:lumMod val="75000"/>
                    <a:lumOff val="25000"/>
                  </a:schemeClr>
                </a:solidFill>
                <a:cs typeface="+mn-ea"/>
                <a:sym typeface="+mn-lt"/>
              </a:rPr>
              <a:t>他们坚守在各个社区的角落，上门摸查居民情况、检测体温、消毒、采购物资</a:t>
            </a:r>
            <a:r>
              <a:rPr kumimoji="1" lang="en-US" altLang="zh-CN" sz="1600" dirty="0">
                <a:solidFill>
                  <a:schemeClr val="tx1">
                    <a:lumMod val="75000"/>
                    <a:lumOff val="25000"/>
                  </a:schemeClr>
                </a:solidFill>
                <a:cs typeface="+mn-ea"/>
                <a:sym typeface="+mn-lt"/>
              </a:rPr>
              <a:t>......</a:t>
            </a:r>
            <a:r>
              <a:rPr kumimoji="1" lang="zh-CN" altLang="en-US" sz="1600" dirty="0">
                <a:solidFill>
                  <a:schemeClr val="tx1">
                    <a:lumMod val="75000"/>
                    <a:lumOff val="25000"/>
                  </a:schemeClr>
                </a:solidFill>
                <a:cs typeface="+mn-ea"/>
                <a:sym typeface="+mn-lt"/>
              </a:rPr>
              <a:t>正因为有他们，我们居家隔离期间足不出户家里也能口粮不断，是他们为我们的生活保驾护航！</a:t>
            </a:r>
          </a:p>
        </p:txBody>
      </p:sp>
      <p:pic>
        <p:nvPicPr>
          <p:cNvPr id="3" name="图片 2"/>
          <p:cNvPicPr>
            <a:picLocks noChangeAspect="1"/>
          </p:cNvPicPr>
          <p:nvPr/>
        </p:nvPicPr>
        <p:blipFill>
          <a:blip r:embed="rId4" cstate="screen"/>
          <a:srcRect/>
          <a:stretch>
            <a:fillRect/>
          </a:stretch>
        </p:blipFill>
        <p:spPr>
          <a:xfrm>
            <a:off x="6897985" y="1440912"/>
            <a:ext cx="4389129" cy="4389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909424" y="369626"/>
            <a:ext cx="1848583"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致敬，抗疫劳动者</a:t>
            </a:r>
          </a:p>
        </p:txBody>
      </p:sp>
      <p:sp>
        <p:nvSpPr>
          <p:cNvPr id="6" name="矩形 5"/>
          <p:cNvSpPr/>
          <p:nvPr/>
        </p:nvSpPr>
        <p:spPr>
          <a:xfrm>
            <a:off x="7163457" y="2467136"/>
            <a:ext cx="3322645" cy="463140"/>
          </a:xfrm>
          <a:prstGeom prst="rect">
            <a:avLst/>
          </a:prstGeom>
          <a:solidFill>
            <a:srgbClr val="C00000"/>
          </a:solidFill>
        </p:spPr>
        <p:txBody>
          <a:bodyPr wrap="square">
            <a:spAutoFit/>
          </a:bodyPr>
          <a:lstStyle/>
          <a:p>
            <a:pPr algn="ctr">
              <a:lnSpc>
                <a:spcPct val="150000"/>
              </a:lnSpc>
            </a:pPr>
            <a:r>
              <a:rPr kumimoji="1" lang="zh-CN" altLang="en-US" dirty="0">
                <a:solidFill>
                  <a:schemeClr val="bg1"/>
                </a:solidFill>
                <a:cs typeface="+mn-ea"/>
                <a:sym typeface="+mn-lt"/>
              </a:rPr>
              <a:t>致敬</a:t>
            </a:r>
            <a:r>
              <a:rPr kumimoji="1" lang="en-US" altLang="zh-CN" dirty="0">
                <a:solidFill>
                  <a:schemeClr val="bg1"/>
                </a:solidFill>
                <a:cs typeface="+mn-ea"/>
                <a:sym typeface="+mn-lt"/>
              </a:rPr>
              <a:t>——</a:t>
            </a:r>
            <a:r>
              <a:rPr kumimoji="1" lang="zh-CN" altLang="en-US" dirty="0">
                <a:solidFill>
                  <a:schemeClr val="bg1"/>
                </a:solidFill>
                <a:cs typeface="+mn-ea"/>
                <a:sym typeface="+mn-lt"/>
              </a:rPr>
              <a:t>志愿者</a:t>
            </a:r>
          </a:p>
        </p:txBody>
      </p:sp>
      <p:sp>
        <p:nvSpPr>
          <p:cNvPr id="9" name="矩形 8"/>
          <p:cNvSpPr/>
          <p:nvPr/>
        </p:nvSpPr>
        <p:spPr>
          <a:xfrm>
            <a:off x="7163458" y="3004721"/>
            <a:ext cx="3543871" cy="1569660"/>
          </a:xfrm>
          <a:prstGeom prst="rect">
            <a:avLst/>
          </a:prstGeom>
        </p:spPr>
        <p:txBody>
          <a:bodyPr wrap="square">
            <a:spAutoFit/>
          </a:bodyPr>
          <a:lstStyle/>
          <a:p>
            <a:pPr>
              <a:lnSpc>
                <a:spcPct val="150000"/>
              </a:lnSpc>
            </a:pPr>
            <a:r>
              <a:rPr kumimoji="1" lang="zh-CN" altLang="en-US" sz="1600" dirty="0">
                <a:solidFill>
                  <a:schemeClr val="tx1">
                    <a:lumMod val="75000"/>
                    <a:lumOff val="25000"/>
                  </a:schemeClr>
                </a:solidFill>
                <a:cs typeface="+mn-ea"/>
                <a:sym typeface="+mn-lt"/>
              </a:rPr>
              <a:t>善良是一颗种子，它会生发出更多的爱心绵延传递。在疫情期间，他们挺身而出，用最朴素的方式守护着我们，他们的名字叫志愿者！</a:t>
            </a:r>
          </a:p>
        </p:txBody>
      </p:sp>
      <p:pic>
        <p:nvPicPr>
          <p:cNvPr id="3" name="图片 2"/>
          <p:cNvPicPr>
            <a:picLocks noChangeAspect="1"/>
          </p:cNvPicPr>
          <p:nvPr/>
        </p:nvPicPr>
        <p:blipFill>
          <a:blip r:embed="rId4" cstate="screen"/>
          <a:srcRect/>
          <a:stretch>
            <a:fillRect/>
          </a:stretch>
        </p:blipFill>
        <p:spPr>
          <a:xfrm>
            <a:off x="1842739" y="1297242"/>
            <a:ext cx="4253261" cy="42532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909424" y="369626"/>
            <a:ext cx="1848583"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致敬，抗疫劳动者</a:t>
            </a:r>
          </a:p>
        </p:txBody>
      </p:sp>
      <p:sp>
        <p:nvSpPr>
          <p:cNvPr id="6" name="Shape 941"/>
          <p:cNvSpPr/>
          <p:nvPr/>
        </p:nvSpPr>
        <p:spPr>
          <a:xfrm flipV="1">
            <a:off x="1465008" y="1017639"/>
            <a:ext cx="0" cy="5482090"/>
          </a:xfrm>
          <a:prstGeom prst="line">
            <a:avLst/>
          </a:prstGeom>
          <a:ln w="25400">
            <a:solidFill>
              <a:srgbClr val="E13737"/>
            </a:solidFill>
            <a:miter lim="400000"/>
          </a:ln>
        </p:spPr>
        <p:txBody>
          <a:bodyPr lIns="25400" tIns="25400" rIns="25400" bIns="25400" anchor="ctr"/>
          <a:lstStyle/>
          <a:p>
            <a:pPr>
              <a:defRPr sz="3200">
                <a:solidFill>
                  <a:srgbClr val="000000"/>
                </a:solidFill>
                <a:latin typeface="Helvetica Light"/>
                <a:ea typeface="Helvetica Light"/>
                <a:cs typeface="Helvetica Light"/>
                <a:sym typeface="Helvetica Light"/>
              </a:defRPr>
            </a:pPr>
            <a:endParaRPr sz="1600">
              <a:cs typeface="+mn-ea"/>
              <a:sym typeface="+mn-lt"/>
            </a:endParaRPr>
          </a:p>
        </p:txBody>
      </p:sp>
      <p:sp>
        <p:nvSpPr>
          <p:cNvPr id="2" name="矩形 1"/>
          <p:cNvSpPr/>
          <p:nvPr/>
        </p:nvSpPr>
        <p:spPr>
          <a:xfrm>
            <a:off x="1833716" y="1163518"/>
            <a:ext cx="4139378" cy="5262979"/>
          </a:xfrm>
          <a:prstGeom prst="rect">
            <a:avLst/>
          </a:prstGeom>
        </p:spPr>
        <p:txBody>
          <a:bodyPr wrap="square">
            <a:spAutoFit/>
          </a:bodyPr>
          <a:lstStyle/>
          <a:p>
            <a:pPr algn="just">
              <a:lnSpc>
                <a:spcPct val="150000"/>
              </a:lnSpc>
            </a:pPr>
            <a:r>
              <a:rPr kumimoji="1" lang="zh-CN" altLang="en-US" sz="1600" dirty="0">
                <a:solidFill>
                  <a:schemeClr val="tx1">
                    <a:lumMod val="75000"/>
                    <a:lumOff val="25000"/>
                  </a:schemeClr>
                </a:solidFill>
                <a:cs typeface="+mn-ea"/>
                <a:sym typeface="+mn-lt"/>
              </a:rPr>
              <a:t>他们怀揣着一颗赤诚无畏的心</a:t>
            </a:r>
          </a:p>
          <a:p>
            <a:pPr algn="just">
              <a:lnSpc>
                <a:spcPct val="150000"/>
              </a:lnSpc>
            </a:pPr>
            <a:r>
              <a:rPr kumimoji="1" lang="zh-CN" altLang="en-US" sz="1600" dirty="0">
                <a:solidFill>
                  <a:schemeClr val="tx1">
                    <a:lumMod val="75000"/>
                    <a:lumOff val="25000"/>
                  </a:schemeClr>
                </a:solidFill>
                <a:cs typeface="+mn-ea"/>
                <a:sym typeface="+mn-lt"/>
              </a:rPr>
              <a:t>站在抗击疫情的第一线，</a:t>
            </a:r>
          </a:p>
          <a:p>
            <a:pPr algn="just">
              <a:lnSpc>
                <a:spcPct val="150000"/>
              </a:lnSpc>
            </a:pPr>
            <a:r>
              <a:rPr kumimoji="1" lang="zh-CN" altLang="en-US" sz="1600" dirty="0">
                <a:solidFill>
                  <a:schemeClr val="tx1">
                    <a:lumMod val="75000"/>
                    <a:lumOff val="25000"/>
                  </a:schemeClr>
                </a:solidFill>
                <a:cs typeface="+mn-ea"/>
                <a:sym typeface="+mn-lt"/>
              </a:rPr>
              <a:t>大爱之心让他们顾不上与家人团聚。</a:t>
            </a:r>
          </a:p>
          <a:p>
            <a:pPr algn="just">
              <a:lnSpc>
                <a:spcPct val="150000"/>
              </a:lnSpc>
            </a:pPr>
            <a:r>
              <a:rPr kumimoji="1" lang="zh-CN" altLang="en-US" sz="1600" dirty="0">
                <a:solidFill>
                  <a:schemeClr val="tx1">
                    <a:lumMod val="75000"/>
                    <a:lumOff val="25000"/>
                  </a:schemeClr>
                </a:solidFill>
                <a:cs typeface="+mn-ea"/>
                <a:sym typeface="+mn-lt"/>
              </a:rPr>
              <a:t>除了奋战在一线的医务人员，</a:t>
            </a:r>
          </a:p>
          <a:p>
            <a:pPr algn="just">
              <a:lnSpc>
                <a:spcPct val="150000"/>
              </a:lnSpc>
            </a:pPr>
            <a:r>
              <a:rPr kumimoji="1" lang="zh-CN" altLang="en-US" sz="1600" dirty="0">
                <a:solidFill>
                  <a:schemeClr val="tx1">
                    <a:lumMod val="75000"/>
                    <a:lumOff val="25000"/>
                  </a:schemeClr>
                </a:solidFill>
                <a:cs typeface="+mn-ea"/>
                <a:sym typeface="+mn-lt"/>
              </a:rPr>
              <a:t>还有环卫工人、快递小哥哥、</a:t>
            </a:r>
          </a:p>
          <a:p>
            <a:pPr algn="just">
              <a:lnSpc>
                <a:spcPct val="150000"/>
              </a:lnSpc>
            </a:pPr>
            <a:r>
              <a:rPr kumimoji="1" lang="zh-CN" altLang="en-US" sz="1600" dirty="0">
                <a:solidFill>
                  <a:schemeClr val="tx1">
                    <a:lumMod val="75000"/>
                    <a:lumOff val="25000"/>
                  </a:schemeClr>
                </a:solidFill>
                <a:cs typeface="+mn-ea"/>
                <a:sym typeface="+mn-lt"/>
              </a:rPr>
              <a:t>公交车司机和小区物业工作人员</a:t>
            </a:r>
            <a:r>
              <a:rPr kumimoji="1" lang="en-US" altLang="zh-CN" sz="1600" dirty="0">
                <a:solidFill>
                  <a:schemeClr val="tx1">
                    <a:lumMod val="75000"/>
                    <a:lumOff val="25000"/>
                  </a:schemeClr>
                </a:solidFill>
                <a:cs typeface="+mn-ea"/>
                <a:sym typeface="+mn-lt"/>
              </a:rPr>
              <a:t>……</a:t>
            </a:r>
          </a:p>
          <a:p>
            <a:pPr algn="just">
              <a:lnSpc>
                <a:spcPct val="150000"/>
              </a:lnSpc>
            </a:pPr>
            <a:r>
              <a:rPr kumimoji="1" lang="zh-CN" altLang="en-US" sz="1600" dirty="0">
                <a:solidFill>
                  <a:schemeClr val="tx1">
                    <a:lumMod val="75000"/>
                    <a:lumOff val="25000"/>
                  </a:schemeClr>
                </a:solidFill>
                <a:cs typeface="+mn-ea"/>
                <a:sym typeface="+mn-lt"/>
              </a:rPr>
              <a:t>这群在身边的平凡人，</a:t>
            </a:r>
          </a:p>
          <a:p>
            <a:pPr algn="just">
              <a:lnSpc>
                <a:spcPct val="150000"/>
              </a:lnSpc>
            </a:pPr>
            <a:r>
              <a:rPr kumimoji="1" lang="zh-CN" altLang="en-US" sz="1600" dirty="0">
                <a:solidFill>
                  <a:schemeClr val="tx1">
                    <a:lumMod val="75000"/>
                    <a:lumOff val="25000"/>
                  </a:schemeClr>
                </a:solidFill>
                <a:cs typeface="+mn-ea"/>
                <a:sym typeface="+mn-lt"/>
              </a:rPr>
              <a:t>也穿上“爱的铠甲”，</a:t>
            </a:r>
          </a:p>
          <a:p>
            <a:pPr algn="just">
              <a:lnSpc>
                <a:spcPct val="150000"/>
              </a:lnSpc>
            </a:pPr>
            <a:r>
              <a:rPr kumimoji="1" lang="zh-CN" altLang="en-US" sz="1600" dirty="0">
                <a:solidFill>
                  <a:schemeClr val="tx1">
                    <a:lumMod val="75000"/>
                    <a:lumOff val="25000"/>
                  </a:schemeClr>
                </a:solidFill>
                <a:cs typeface="+mn-ea"/>
                <a:sym typeface="+mn-lt"/>
              </a:rPr>
              <a:t>筑起“爱的防线”，</a:t>
            </a:r>
          </a:p>
          <a:p>
            <a:pPr algn="just">
              <a:lnSpc>
                <a:spcPct val="150000"/>
              </a:lnSpc>
            </a:pPr>
            <a:r>
              <a:rPr kumimoji="1" lang="zh-CN" altLang="en-US" sz="1600" dirty="0">
                <a:solidFill>
                  <a:schemeClr val="tx1">
                    <a:lumMod val="75000"/>
                    <a:lumOff val="25000"/>
                  </a:schemeClr>
                </a:solidFill>
                <a:cs typeface="+mn-ea"/>
                <a:sym typeface="+mn-lt"/>
              </a:rPr>
              <a:t>用生命呵护着生命。</a:t>
            </a:r>
          </a:p>
          <a:p>
            <a:pPr algn="just">
              <a:lnSpc>
                <a:spcPct val="150000"/>
              </a:lnSpc>
            </a:pPr>
            <a:r>
              <a:rPr kumimoji="1" lang="zh-CN" altLang="en-US" sz="1600" dirty="0">
                <a:solidFill>
                  <a:schemeClr val="tx1">
                    <a:lumMod val="75000"/>
                    <a:lumOff val="25000"/>
                  </a:schemeClr>
                </a:solidFill>
                <a:cs typeface="+mn-ea"/>
                <a:sym typeface="+mn-lt"/>
              </a:rPr>
              <a:t>就是这些微小的身影，</a:t>
            </a:r>
          </a:p>
          <a:p>
            <a:pPr algn="just">
              <a:lnSpc>
                <a:spcPct val="150000"/>
              </a:lnSpc>
            </a:pPr>
            <a:r>
              <a:rPr kumimoji="1" lang="zh-CN" altLang="en-US" sz="1600" dirty="0">
                <a:solidFill>
                  <a:schemeClr val="tx1">
                    <a:lumMod val="75000"/>
                    <a:lumOff val="25000"/>
                  </a:schemeClr>
                </a:solidFill>
                <a:cs typeface="+mn-ea"/>
                <a:sym typeface="+mn-lt"/>
              </a:rPr>
              <a:t>却折射出“天使”与“战士”的模样，</a:t>
            </a:r>
          </a:p>
          <a:p>
            <a:pPr algn="just">
              <a:lnSpc>
                <a:spcPct val="150000"/>
              </a:lnSpc>
            </a:pPr>
            <a:r>
              <a:rPr kumimoji="1" lang="zh-CN" altLang="en-US" sz="1600" dirty="0">
                <a:solidFill>
                  <a:schemeClr val="tx1">
                    <a:lumMod val="75000"/>
                    <a:lumOff val="25000"/>
                  </a:schemeClr>
                </a:solidFill>
                <a:cs typeface="+mn-ea"/>
                <a:sym typeface="+mn-lt"/>
              </a:rPr>
              <a:t>爱让这些平凡人变得伟大</a:t>
            </a:r>
            <a:endParaRPr kumimoji="1" lang="en-US" altLang="zh-CN" sz="1600" dirty="0">
              <a:solidFill>
                <a:schemeClr val="tx1">
                  <a:lumMod val="75000"/>
                  <a:lumOff val="25000"/>
                </a:schemeClr>
              </a:solidFill>
              <a:cs typeface="+mn-ea"/>
              <a:sym typeface="+mn-lt"/>
            </a:endParaRPr>
          </a:p>
          <a:p>
            <a:pPr algn="just">
              <a:lnSpc>
                <a:spcPct val="150000"/>
              </a:lnSpc>
            </a:pPr>
            <a:r>
              <a:rPr kumimoji="1" lang="zh-CN" altLang="en-US" sz="1600" dirty="0">
                <a:solidFill>
                  <a:schemeClr val="tx1">
                    <a:lumMod val="75000"/>
                    <a:lumOff val="25000"/>
                  </a:schemeClr>
                </a:solidFill>
                <a:cs typeface="+mn-ea"/>
                <a:sym typeface="+mn-lt"/>
              </a:rPr>
              <a:t>他们是新时代最可爱的人。</a:t>
            </a:r>
          </a:p>
        </p:txBody>
      </p:sp>
      <p:pic>
        <p:nvPicPr>
          <p:cNvPr id="9" name="图片 8"/>
          <p:cNvPicPr>
            <a:picLocks noChangeAspect="1"/>
          </p:cNvPicPr>
          <p:nvPr/>
        </p:nvPicPr>
        <p:blipFill>
          <a:blip r:embed="rId4" cstate="screen"/>
          <a:stretch>
            <a:fillRect/>
          </a:stretch>
        </p:blipFill>
        <p:spPr>
          <a:xfrm>
            <a:off x="5352676" y="1564119"/>
            <a:ext cx="5852172" cy="4389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pic>
        <p:nvPicPr>
          <p:cNvPr id="7" name="图片 6"/>
          <p:cNvPicPr>
            <a:picLocks noChangeAspect="1"/>
          </p:cNvPicPr>
          <p:nvPr/>
        </p:nvPicPr>
        <p:blipFill rotWithShape="1">
          <a:blip r:embed="rId3" cstate="screen"/>
          <a:srcRect/>
          <a:stretch>
            <a:fillRect/>
          </a:stretch>
        </p:blipFill>
        <p:spPr>
          <a:xfrm>
            <a:off x="2667000" y="1873044"/>
            <a:ext cx="6858000" cy="2433485"/>
          </a:xfrm>
          <a:prstGeom prst="rect">
            <a:avLst/>
          </a:prstGeom>
        </p:spPr>
      </p:pic>
      <p:sp>
        <p:nvSpPr>
          <p:cNvPr id="8" name="文本框 7"/>
          <p:cNvSpPr txBox="1"/>
          <p:nvPr/>
        </p:nvSpPr>
        <p:spPr>
          <a:xfrm>
            <a:off x="4129548" y="5855110"/>
            <a:ext cx="4247536" cy="461665"/>
          </a:xfrm>
          <a:prstGeom prst="rect">
            <a:avLst/>
          </a:prstGeom>
          <a:noFill/>
        </p:spPr>
        <p:txBody>
          <a:bodyPr wrap="square" rtlCol="0">
            <a:spAutoFit/>
          </a:bodyPr>
          <a:lstStyle/>
          <a:p>
            <a:pPr algn="dist"/>
            <a:r>
              <a:rPr lang="zh-CN" altLang="en-US" sz="2400" dirty="0">
                <a:cs typeface="+mn-ea"/>
                <a:sym typeface="+mn-lt"/>
              </a:rPr>
              <a:t>劳动节主题班会</a:t>
            </a:r>
          </a:p>
        </p:txBody>
      </p:sp>
      <p:sp>
        <p:nvSpPr>
          <p:cNvPr id="6" name="文本框 5"/>
          <p:cNvSpPr txBox="1"/>
          <p:nvPr/>
        </p:nvSpPr>
        <p:spPr>
          <a:xfrm>
            <a:off x="4129548" y="4257819"/>
            <a:ext cx="4247536" cy="461665"/>
          </a:xfrm>
          <a:prstGeom prst="rect">
            <a:avLst/>
          </a:prstGeom>
          <a:noFill/>
        </p:spPr>
        <p:txBody>
          <a:bodyPr wrap="square" rtlCol="0">
            <a:spAutoFit/>
          </a:bodyPr>
          <a:lstStyle/>
          <a:p>
            <a:pPr algn="ctr"/>
            <a:r>
              <a:rPr lang="zh-CN" altLang="en-US" sz="2400" dirty="0">
                <a:cs typeface="+mn-ea"/>
                <a:sym typeface="+mn-lt"/>
              </a:rPr>
              <a:t>感谢您的观看</a:t>
            </a:r>
            <a:r>
              <a:rPr lang="en-US" altLang="zh-CN" sz="2400" dirty="0">
                <a:cs typeface="+mn-ea"/>
                <a:sym typeface="+mn-lt"/>
              </a:rPr>
              <a:t>!</a:t>
            </a:r>
            <a:endParaRPr lang="zh-CN" altLang="en-US" sz="2400" dirty="0">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pic>
        <p:nvPicPr>
          <p:cNvPr id="6" name="图片 5"/>
          <p:cNvPicPr>
            <a:picLocks noChangeAspect="1"/>
          </p:cNvPicPr>
          <p:nvPr/>
        </p:nvPicPr>
        <p:blipFill>
          <a:blip r:embed="rId3" cstate="screen"/>
          <a:stretch>
            <a:fillRect/>
          </a:stretch>
        </p:blipFill>
        <p:spPr>
          <a:xfrm>
            <a:off x="1369142" y="1796845"/>
            <a:ext cx="3645310" cy="3645310"/>
          </a:xfrm>
          <a:prstGeom prst="rect">
            <a:avLst/>
          </a:prstGeom>
        </p:spPr>
      </p:pic>
      <p:sp>
        <p:nvSpPr>
          <p:cNvPr id="7" name="文本框 6"/>
          <p:cNvSpPr txBox="1"/>
          <p:nvPr/>
        </p:nvSpPr>
        <p:spPr>
          <a:xfrm>
            <a:off x="6024764" y="2380719"/>
            <a:ext cx="284064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B90400"/>
                </a:solidFill>
                <a:effectLst/>
                <a:uLnTx/>
                <a:uFillTx/>
                <a:cs typeface="+mn-ea"/>
                <a:sym typeface="+mn-lt"/>
              </a:rPr>
              <a:t>PART ONE</a:t>
            </a:r>
          </a:p>
        </p:txBody>
      </p:sp>
      <p:sp>
        <p:nvSpPr>
          <p:cNvPr id="8" name="文本框 7"/>
          <p:cNvSpPr txBox="1"/>
          <p:nvPr/>
        </p:nvSpPr>
        <p:spPr>
          <a:xfrm>
            <a:off x="6096000" y="3044279"/>
            <a:ext cx="3579826" cy="769441"/>
          </a:xfrm>
          <a:prstGeom prst="rect">
            <a:avLst/>
          </a:prstGeom>
          <a:noFill/>
        </p:spPr>
        <p:txBody>
          <a:bodyPr wrap="none" rtlCol="0">
            <a:spAutoFit/>
          </a:bodyPr>
          <a:lstStyle/>
          <a:p>
            <a:pPr lvl="0" algn="ctr">
              <a:defRPr/>
            </a:pPr>
            <a:r>
              <a:rPr lang="zh-CN" altLang="en-US" sz="4400" b="1" dirty="0">
                <a:solidFill>
                  <a:schemeClr val="tx1">
                    <a:lumMod val="85000"/>
                    <a:lumOff val="15000"/>
                  </a:schemeClr>
                </a:solidFill>
                <a:cs typeface="+mn-ea"/>
                <a:sym typeface="+mn-lt"/>
              </a:rPr>
              <a:t>劳动节的起源</a:t>
            </a:r>
          </a:p>
        </p:txBody>
      </p:sp>
      <p:sp>
        <p:nvSpPr>
          <p:cNvPr id="9" name="文本框 8"/>
          <p:cNvSpPr txBox="1"/>
          <p:nvPr/>
        </p:nvSpPr>
        <p:spPr>
          <a:xfrm>
            <a:off x="6096000" y="3828804"/>
            <a:ext cx="4399407" cy="69281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defRPr/>
            </a:pPr>
            <a:r>
              <a:rPr kumimoji="0" lang="en-US" altLang="zh-CN" sz="1200" i="0" u="none" strike="noStrike" kern="1200" cap="none" spc="0" normalizeH="0" baseline="0" noProof="0" dirty="0">
                <a:ln>
                  <a:noFill/>
                </a:ln>
                <a:solidFill>
                  <a:schemeClr val="tx1">
                    <a:lumMod val="65000"/>
                    <a:lumOff val="35000"/>
                  </a:schemeClr>
                </a:solidFill>
                <a:effectLst/>
                <a:uLnTx/>
                <a:uFillTx/>
                <a:cs typeface="+mn-ea"/>
                <a:sym typeface="+mn-lt"/>
              </a:rPr>
              <a:t>Time would heal almost all wounds. If your wounds have not been healed up, please wait for a short while. </a:t>
            </a:r>
            <a:endParaRPr kumimoji="0" lang="zh-CN" altLang="en-US" sz="1200" i="0" u="none" strike="noStrike" kern="1200" cap="none" spc="0" normalizeH="0" baseline="0" noProof="0" dirty="0">
              <a:ln>
                <a:noFill/>
              </a:ln>
              <a:solidFill>
                <a:schemeClr val="tx1">
                  <a:lumMod val="65000"/>
                  <a:lumOff val="35000"/>
                </a:schemeClr>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798163" y="369626"/>
            <a:ext cx="1569660"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劳动节的起源</a:t>
            </a:r>
          </a:p>
        </p:txBody>
      </p:sp>
      <p:pic>
        <p:nvPicPr>
          <p:cNvPr id="9" name="图片 8"/>
          <p:cNvPicPr>
            <a:picLocks noChangeAspect="1"/>
          </p:cNvPicPr>
          <p:nvPr/>
        </p:nvPicPr>
        <p:blipFill>
          <a:blip r:embed="rId4" cstate="screen"/>
          <a:srcRect/>
          <a:stretch>
            <a:fillRect/>
          </a:stretch>
        </p:blipFill>
        <p:spPr>
          <a:xfrm flipH="1">
            <a:off x="132551" y="1189699"/>
            <a:ext cx="5963448" cy="4472586"/>
          </a:xfrm>
          <a:prstGeom prst="rect">
            <a:avLst/>
          </a:prstGeom>
        </p:spPr>
      </p:pic>
      <p:sp>
        <p:nvSpPr>
          <p:cNvPr id="10" name="矩形 9"/>
          <p:cNvSpPr/>
          <p:nvPr/>
        </p:nvSpPr>
        <p:spPr>
          <a:xfrm>
            <a:off x="6003461" y="2311160"/>
            <a:ext cx="5107920" cy="2308324"/>
          </a:xfrm>
          <a:prstGeom prst="rect">
            <a:avLst/>
          </a:prstGeom>
        </p:spPr>
        <p:txBody>
          <a:bodyPr wrap="square">
            <a:spAutoFit/>
          </a:bodyPr>
          <a:lstStyle/>
          <a:p>
            <a:pPr>
              <a:lnSpc>
                <a:spcPct val="150000"/>
              </a:lnSpc>
            </a:pPr>
            <a:r>
              <a:rPr kumimoji="1" lang="zh-CN" altLang="en-US" sz="1600" dirty="0">
                <a:solidFill>
                  <a:schemeClr val="tx1">
                    <a:lumMod val="65000"/>
                    <a:lumOff val="35000"/>
                  </a:schemeClr>
                </a:solidFill>
                <a:cs typeface="+mn-ea"/>
                <a:sym typeface="+mn-lt"/>
              </a:rPr>
              <a:t>十八世纪末</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美国和欧洲等许多国家</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逐步由资本主义发展到帝国主义阶段，为了刺激经济的高速发展</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榨取更多的剩余价值</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以维护这个高速运转的资本主义机器</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资本家不断采取增加劳动时间和劳动强度的办法来残酷地剥削工人。在美国</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工人们每天要劳动</a:t>
            </a:r>
            <a:r>
              <a:rPr kumimoji="1" lang="en-US" altLang="zh-CN" sz="1600" dirty="0">
                <a:solidFill>
                  <a:schemeClr val="tx1">
                    <a:lumMod val="65000"/>
                    <a:lumOff val="35000"/>
                  </a:schemeClr>
                </a:solidFill>
                <a:cs typeface="+mn-ea"/>
                <a:sym typeface="+mn-lt"/>
              </a:rPr>
              <a:t>14</a:t>
            </a:r>
            <a:r>
              <a:rPr kumimoji="1" lang="zh-CN" altLang="en-US" sz="1600" dirty="0">
                <a:solidFill>
                  <a:schemeClr val="tx1">
                    <a:lumMod val="65000"/>
                    <a:lumOff val="35000"/>
                  </a:schemeClr>
                </a:solidFill>
                <a:cs typeface="+mn-ea"/>
                <a:sym typeface="+mn-lt"/>
              </a:rPr>
              <a:t>至</a:t>
            </a:r>
            <a:r>
              <a:rPr kumimoji="1" lang="en-US" altLang="zh-CN" sz="1600" dirty="0">
                <a:solidFill>
                  <a:schemeClr val="tx1">
                    <a:lumMod val="65000"/>
                    <a:lumOff val="35000"/>
                  </a:schemeClr>
                </a:solidFill>
                <a:cs typeface="+mn-ea"/>
                <a:sym typeface="+mn-lt"/>
              </a:rPr>
              <a:t>16</a:t>
            </a:r>
            <a:r>
              <a:rPr kumimoji="1" lang="zh-CN" altLang="en-US" sz="1600" dirty="0">
                <a:solidFill>
                  <a:schemeClr val="tx1">
                    <a:lumMod val="65000"/>
                    <a:lumOff val="35000"/>
                  </a:schemeClr>
                </a:solidFill>
                <a:cs typeface="+mn-ea"/>
                <a:sym typeface="+mn-lt"/>
              </a:rPr>
              <a:t>个小时</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有的甚至长达</a:t>
            </a:r>
            <a:r>
              <a:rPr kumimoji="1" lang="en-US" altLang="zh-CN" sz="1600" dirty="0">
                <a:solidFill>
                  <a:schemeClr val="tx1">
                    <a:lumMod val="65000"/>
                    <a:lumOff val="35000"/>
                  </a:schemeClr>
                </a:solidFill>
                <a:cs typeface="+mn-ea"/>
                <a:sym typeface="+mn-lt"/>
              </a:rPr>
              <a:t>18</a:t>
            </a:r>
            <a:r>
              <a:rPr kumimoji="1" lang="zh-CN" altLang="en-US" sz="1600" dirty="0">
                <a:solidFill>
                  <a:schemeClr val="tx1">
                    <a:lumMod val="65000"/>
                    <a:lumOff val="35000"/>
                  </a:schemeClr>
                </a:solidFill>
                <a:cs typeface="+mn-ea"/>
                <a:sym typeface="+mn-lt"/>
              </a:rPr>
              <a:t>个小时</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但工资却很低。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798163" y="369626"/>
            <a:ext cx="1569660"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劳动节的起源</a:t>
            </a:r>
          </a:p>
        </p:txBody>
      </p:sp>
      <p:sp>
        <p:nvSpPr>
          <p:cNvPr id="6" name="矩形 5"/>
          <p:cNvSpPr/>
          <p:nvPr/>
        </p:nvSpPr>
        <p:spPr>
          <a:xfrm>
            <a:off x="1661186" y="4465456"/>
            <a:ext cx="8869626" cy="1569660"/>
          </a:xfrm>
          <a:prstGeom prst="rect">
            <a:avLst/>
          </a:prstGeom>
        </p:spPr>
        <p:txBody>
          <a:bodyPr wrap="square">
            <a:spAutoFit/>
          </a:bodyPr>
          <a:lstStyle/>
          <a:p>
            <a:pPr algn="ctr">
              <a:lnSpc>
                <a:spcPct val="150000"/>
              </a:lnSpc>
            </a:pPr>
            <a:r>
              <a:rPr kumimoji="1" lang="zh-CN" altLang="en-US" sz="1600" dirty="0">
                <a:solidFill>
                  <a:schemeClr val="tx1">
                    <a:lumMod val="65000"/>
                    <a:lumOff val="35000"/>
                  </a:schemeClr>
                </a:solidFill>
                <a:cs typeface="+mn-ea"/>
                <a:sym typeface="+mn-lt"/>
              </a:rPr>
              <a:t>马萨诸塞州一个鞋厂的监工曾经说过这样的话</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让一个身强力壮体格健全的</a:t>
            </a:r>
            <a:r>
              <a:rPr kumimoji="1" lang="en-US" altLang="zh-CN" sz="1600" dirty="0">
                <a:solidFill>
                  <a:schemeClr val="tx1">
                    <a:lumMod val="65000"/>
                    <a:lumOff val="35000"/>
                  </a:schemeClr>
                </a:solidFill>
                <a:cs typeface="+mn-ea"/>
                <a:sym typeface="+mn-lt"/>
              </a:rPr>
              <a:t>18</a:t>
            </a:r>
            <a:r>
              <a:rPr kumimoji="1" lang="zh-CN" altLang="en-US" sz="1600" dirty="0">
                <a:solidFill>
                  <a:schemeClr val="tx1">
                    <a:lumMod val="65000"/>
                    <a:lumOff val="35000"/>
                  </a:schemeClr>
                </a:solidFill>
                <a:cs typeface="+mn-ea"/>
                <a:sym typeface="+mn-lt"/>
              </a:rPr>
              <a:t>岁小伙子</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在这里的任何架机器旁边工作</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我能够使他在</a:t>
            </a:r>
            <a:r>
              <a:rPr kumimoji="1" lang="en-US" altLang="zh-CN" sz="1600" dirty="0">
                <a:solidFill>
                  <a:schemeClr val="tx1">
                    <a:lumMod val="65000"/>
                    <a:lumOff val="35000"/>
                  </a:schemeClr>
                </a:solidFill>
                <a:cs typeface="+mn-ea"/>
                <a:sym typeface="+mn-lt"/>
              </a:rPr>
              <a:t>22</a:t>
            </a:r>
            <a:r>
              <a:rPr kumimoji="1" lang="zh-CN" altLang="en-US" sz="1600" dirty="0">
                <a:solidFill>
                  <a:schemeClr val="tx1">
                    <a:lumMod val="65000"/>
                    <a:lumOff val="35000"/>
                  </a:schemeClr>
                </a:solidFill>
                <a:cs typeface="+mn-ea"/>
                <a:sym typeface="+mn-lt"/>
              </a:rPr>
              <a:t>岁时头发变成灰白</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沉重的阶级压迫激起了无产者巨大的愤怒。他们知道</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要争取生存的条件</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就只有团结起来</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通过罢工运动与资本家作斗争。工人们提出的罢工口号</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就是要求实行八小时工作制。</a:t>
            </a:r>
          </a:p>
        </p:txBody>
      </p:sp>
      <p:pic>
        <p:nvPicPr>
          <p:cNvPr id="3" name="图片 2"/>
          <p:cNvPicPr>
            <a:picLocks noChangeAspect="1"/>
          </p:cNvPicPr>
          <p:nvPr/>
        </p:nvPicPr>
        <p:blipFill>
          <a:blip r:embed="rId4"/>
          <a:stretch>
            <a:fillRect/>
          </a:stretch>
        </p:blipFill>
        <p:spPr>
          <a:xfrm>
            <a:off x="1582993" y="1000715"/>
            <a:ext cx="8869627" cy="3432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710827" y="369626"/>
            <a:ext cx="2776722"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劳动节的起源</a:t>
            </a:r>
            <a:r>
              <a:rPr lang="en-US" altLang="zh-CN" b="1" dirty="0">
                <a:solidFill>
                  <a:schemeClr val="tx1">
                    <a:lumMod val="85000"/>
                    <a:lumOff val="15000"/>
                  </a:schemeClr>
                </a:solidFill>
                <a:cs typeface="+mn-ea"/>
                <a:sym typeface="+mn-lt"/>
              </a:rPr>
              <a:t>——</a:t>
            </a:r>
            <a:r>
              <a:rPr lang="zh-CN" altLang="en-US" b="1" dirty="0">
                <a:solidFill>
                  <a:schemeClr val="tx1">
                    <a:lumMod val="85000"/>
                    <a:lumOff val="15000"/>
                  </a:schemeClr>
                </a:solidFill>
                <a:cs typeface="+mn-ea"/>
                <a:sym typeface="+mn-lt"/>
              </a:rPr>
              <a:t>大罢工</a:t>
            </a:r>
          </a:p>
        </p:txBody>
      </p:sp>
      <p:pic>
        <p:nvPicPr>
          <p:cNvPr id="6" name="图片 5"/>
          <p:cNvPicPr>
            <a:picLocks noChangeAspect="1"/>
          </p:cNvPicPr>
          <p:nvPr/>
        </p:nvPicPr>
        <p:blipFill>
          <a:blip r:embed="rId4" cstate="screen"/>
          <a:srcRect/>
          <a:stretch>
            <a:fillRect/>
          </a:stretch>
        </p:blipFill>
        <p:spPr>
          <a:xfrm flipH="1">
            <a:off x="6732637" y="942733"/>
            <a:ext cx="5188975" cy="5188975"/>
          </a:xfrm>
          <a:prstGeom prst="rect">
            <a:avLst/>
          </a:prstGeom>
        </p:spPr>
      </p:pic>
      <p:sp>
        <p:nvSpPr>
          <p:cNvPr id="9" name="矩形 8"/>
          <p:cNvSpPr/>
          <p:nvPr/>
        </p:nvSpPr>
        <p:spPr>
          <a:xfrm>
            <a:off x="1624717" y="2419381"/>
            <a:ext cx="5107920" cy="2308324"/>
          </a:xfrm>
          <a:prstGeom prst="rect">
            <a:avLst/>
          </a:prstGeom>
        </p:spPr>
        <p:txBody>
          <a:bodyPr wrap="square">
            <a:spAutoFit/>
          </a:bodyPr>
          <a:lstStyle/>
          <a:p>
            <a:pPr>
              <a:lnSpc>
                <a:spcPct val="150000"/>
              </a:lnSpc>
            </a:pPr>
            <a:r>
              <a:rPr kumimoji="1" lang="en-US" altLang="zh-CN" sz="1600" dirty="0">
                <a:solidFill>
                  <a:schemeClr val="tx1">
                    <a:lumMod val="65000"/>
                    <a:lumOff val="35000"/>
                  </a:schemeClr>
                </a:solidFill>
                <a:cs typeface="+mn-ea"/>
                <a:sym typeface="+mn-lt"/>
              </a:rPr>
              <a:t>1884</a:t>
            </a:r>
            <a:r>
              <a:rPr kumimoji="1" lang="zh-CN" altLang="en-US" sz="1600" dirty="0">
                <a:solidFill>
                  <a:schemeClr val="tx1">
                    <a:lumMod val="65000"/>
                    <a:lumOff val="35000"/>
                  </a:schemeClr>
                </a:solidFill>
                <a:cs typeface="+mn-ea"/>
                <a:sym typeface="+mn-lt"/>
              </a:rPr>
              <a:t>年</a:t>
            </a:r>
            <a:r>
              <a:rPr kumimoji="1" lang="en-US" altLang="zh-CN" sz="1600" dirty="0">
                <a:solidFill>
                  <a:schemeClr val="tx1">
                    <a:lumMod val="65000"/>
                    <a:lumOff val="35000"/>
                  </a:schemeClr>
                </a:solidFill>
                <a:cs typeface="+mn-ea"/>
                <a:sym typeface="+mn-lt"/>
              </a:rPr>
              <a:t>10</a:t>
            </a:r>
            <a:r>
              <a:rPr kumimoji="1" lang="zh-CN" altLang="en-US" sz="1600" dirty="0">
                <a:solidFill>
                  <a:schemeClr val="tx1">
                    <a:lumMod val="65000"/>
                    <a:lumOff val="35000"/>
                  </a:schemeClr>
                </a:solidFill>
                <a:cs typeface="+mn-ea"/>
                <a:sym typeface="+mn-lt"/>
              </a:rPr>
              <a:t>月</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美国和加拿大的八个国际性和全国性工人团体</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在美国芝加哥举行一个集会</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决定于</a:t>
            </a:r>
            <a:r>
              <a:rPr kumimoji="1" lang="en-US" altLang="zh-CN" sz="1600" dirty="0">
                <a:solidFill>
                  <a:schemeClr val="tx1">
                    <a:lumMod val="65000"/>
                    <a:lumOff val="35000"/>
                  </a:schemeClr>
                </a:solidFill>
                <a:cs typeface="+mn-ea"/>
                <a:sym typeface="+mn-lt"/>
              </a:rPr>
              <a:t>1886</a:t>
            </a:r>
            <a:r>
              <a:rPr kumimoji="1" lang="zh-CN" altLang="en-US" sz="1600" dirty="0">
                <a:solidFill>
                  <a:schemeClr val="tx1">
                    <a:lumMod val="65000"/>
                    <a:lumOff val="35000"/>
                  </a:schemeClr>
                </a:solidFill>
                <a:cs typeface="+mn-ea"/>
                <a:sym typeface="+mn-lt"/>
              </a:rPr>
              <a:t>年</a:t>
            </a:r>
            <a:r>
              <a:rPr kumimoji="1" lang="en-US" altLang="zh-CN" sz="1600" dirty="0">
                <a:solidFill>
                  <a:schemeClr val="tx1">
                    <a:lumMod val="65000"/>
                    <a:lumOff val="35000"/>
                  </a:schemeClr>
                </a:solidFill>
                <a:cs typeface="+mn-ea"/>
                <a:sym typeface="+mn-lt"/>
              </a:rPr>
              <a:t>5</a:t>
            </a:r>
            <a:r>
              <a:rPr kumimoji="1" lang="zh-CN" altLang="en-US" sz="1600" dirty="0">
                <a:solidFill>
                  <a:schemeClr val="tx1">
                    <a:lumMod val="65000"/>
                    <a:lumOff val="35000"/>
                  </a:schemeClr>
                </a:solidFill>
                <a:cs typeface="+mn-ea"/>
                <a:sym typeface="+mn-lt"/>
              </a:rPr>
              <a:t>月</a:t>
            </a:r>
            <a:r>
              <a:rPr kumimoji="1" lang="en-US" altLang="zh-CN" sz="1600" dirty="0">
                <a:solidFill>
                  <a:schemeClr val="tx1">
                    <a:lumMod val="65000"/>
                    <a:lumOff val="35000"/>
                  </a:schemeClr>
                </a:solidFill>
                <a:cs typeface="+mn-ea"/>
                <a:sym typeface="+mn-lt"/>
              </a:rPr>
              <a:t>1</a:t>
            </a:r>
            <a:r>
              <a:rPr kumimoji="1" lang="zh-CN" altLang="en-US" sz="1600" dirty="0">
                <a:solidFill>
                  <a:schemeClr val="tx1">
                    <a:lumMod val="65000"/>
                    <a:lumOff val="35000"/>
                  </a:schemeClr>
                </a:solidFill>
                <a:cs typeface="+mn-ea"/>
                <a:sym typeface="+mn-lt"/>
              </a:rPr>
              <a:t>日举行总罢工</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迫使资本家实施八小时工作制。这一天终于来到了。</a:t>
            </a:r>
            <a:r>
              <a:rPr kumimoji="1" lang="en-US" altLang="zh-CN" sz="1600" dirty="0">
                <a:solidFill>
                  <a:schemeClr val="tx1">
                    <a:lumMod val="65000"/>
                    <a:lumOff val="35000"/>
                  </a:schemeClr>
                </a:solidFill>
                <a:cs typeface="+mn-ea"/>
                <a:sym typeface="+mn-lt"/>
              </a:rPr>
              <a:t>5</a:t>
            </a:r>
            <a:r>
              <a:rPr kumimoji="1" lang="zh-CN" altLang="en-US" sz="1600" dirty="0">
                <a:solidFill>
                  <a:schemeClr val="tx1">
                    <a:lumMod val="65000"/>
                    <a:lumOff val="35000"/>
                  </a:schemeClr>
                </a:solidFill>
                <a:cs typeface="+mn-ea"/>
                <a:sym typeface="+mn-lt"/>
              </a:rPr>
              <a:t>月</a:t>
            </a:r>
            <a:r>
              <a:rPr kumimoji="1" lang="en-US" altLang="zh-CN" sz="1600" dirty="0">
                <a:solidFill>
                  <a:schemeClr val="tx1">
                    <a:lumMod val="65000"/>
                    <a:lumOff val="35000"/>
                  </a:schemeClr>
                </a:solidFill>
                <a:cs typeface="+mn-ea"/>
                <a:sym typeface="+mn-lt"/>
              </a:rPr>
              <a:t>1</a:t>
            </a:r>
            <a:r>
              <a:rPr kumimoji="1" lang="zh-CN" altLang="en-US" sz="1600" dirty="0">
                <a:solidFill>
                  <a:schemeClr val="tx1">
                    <a:lumMod val="65000"/>
                    <a:lumOff val="35000"/>
                  </a:schemeClr>
                </a:solidFill>
                <a:cs typeface="+mn-ea"/>
                <a:sym typeface="+mn-lt"/>
              </a:rPr>
              <a:t>日</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美国</a:t>
            </a:r>
            <a:r>
              <a:rPr kumimoji="1" lang="en-US" altLang="zh-CN" sz="1600" dirty="0">
                <a:solidFill>
                  <a:schemeClr val="tx1">
                    <a:lumMod val="65000"/>
                    <a:lumOff val="35000"/>
                  </a:schemeClr>
                </a:solidFill>
                <a:cs typeface="+mn-ea"/>
                <a:sym typeface="+mn-lt"/>
              </a:rPr>
              <a:t>2</a:t>
            </a:r>
            <a:r>
              <a:rPr kumimoji="1" lang="zh-CN" altLang="en-US" sz="1600" dirty="0">
                <a:solidFill>
                  <a:schemeClr val="tx1">
                    <a:lumMod val="65000"/>
                    <a:lumOff val="35000"/>
                  </a:schemeClr>
                </a:solidFill>
                <a:cs typeface="+mn-ea"/>
                <a:sym typeface="+mn-lt"/>
              </a:rPr>
              <a:t>万多个企业的</a:t>
            </a:r>
            <a:r>
              <a:rPr kumimoji="1" lang="en-US" altLang="zh-CN" sz="1600" dirty="0">
                <a:solidFill>
                  <a:schemeClr val="tx1">
                    <a:lumMod val="65000"/>
                    <a:lumOff val="35000"/>
                  </a:schemeClr>
                </a:solidFill>
                <a:cs typeface="+mn-ea"/>
                <a:sym typeface="+mn-lt"/>
              </a:rPr>
              <a:t>35</a:t>
            </a:r>
            <a:r>
              <a:rPr kumimoji="1" lang="zh-CN" altLang="en-US" sz="1600" dirty="0">
                <a:solidFill>
                  <a:schemeClr val="tx1">
                    <a:lumMod val="65000"/>
                    <a:lumOff val="35000"/>
                  </a:schemeClr>
                </a:solidFill>
                <a:cs typeface="+mn-ea"/>
                <a:sym typeface="+mn-lt"/>
              </a:rPr>
              <a:t>万工人停工上街举行了声势浩大示威游行</a:t>
            </a:r>
            <a:r>
              <a:rPr kumimoji="1" lang="en-US" altLang="zh-CN" sz="1600" dirty="0">
                <a:solidFill>
                  <a:schemeClr val="tx1">
                    <a:lumMod val="65000"/>
                    <a:lumOff val="35000"/>
                  </a:schemeClr>
                </a:solidFill>
                <a:cs typeface="+mn-ea"/>
                <a:sym typeface="+mn-lt"/>
              </a:rPr>
              <a:t>,</a:t>
            </a:r>
            <a:r>
              <a:rPr kumimoji="1" lang="zh-CN" altLang="en-US" sz="1600" dirty="0">
                <a:solidFill>
                  <a:schemeClr val="tx1">
                    <a:lumMod val="65000"/>
                    <a:lumOff val="35000"/>
                  </a:schemeClr>
                </a:solidFill>
                <a:cs typeface="+mn-ea"/>
                <a:sym typeface="+mn-lt"/>
              </a:rPr>
              <a:t>各种肤色各个工种的工人一齐进行总罢工。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798163" y="369626"/>
            <a:ext cx="1569660"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劳动节的起源</a:t>
            </a:r>
          </a:p>
        </p:txBody>
      </p:sp>
      <p:sp>
        <p:nvSpPr>
          <p:cNvPr id="6" name="矩形 5"/>
          <p:cNvSpPr/>
          <p:nvPr/>
        </p:nvSpPr>
        <p:spPr>
          <a:xfrm>
            <a:off x="4643437" y="2165732"/>
            <a:ext cx="1117600" cy="1117600"/>
          </a:xfrm>
          <a:prstGeom prst="rect">
            <a:avLst/>
          </a:prstGeom>
          <a:solidFill>
            <a:srgbClr val="BA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cs typeface="+mn-ea"/>
              <a:sym typeface="+mn-lt"/>
            </a:endParaRPr>
          </a:p>
        </p:txBody>
      </p:sp>
      <p:sp>
        <p:nvSpPr>
          <p:cNvPr id="9" name="矩形 8"/>
          <p:cNvSpPr/>
          <p:nvPr/>
        </p:nvSpPr>
        <p:spPr>
          <a:xfrm>
            <a:off x="6096000" y="2165732"/>
            <a:ext cx="1117600" cy="1117600"/>
          </a:xfrm>
          <a:prstGeom prst="rect">
            <a:avLst/>
          </a:prstGeom>
          <a:solidFill>
            <a:srgbClr val="BA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cs typeface="+mn-ea"/>
              <a:sym typeface="+mn-lt"/>
            </a:endParaRPr>
          </a:p>
        </p:txBody>
      </p:sp>
      <p:sp>
        <p:nvSpPr>
          <p:cNvPr id="10" name="矩形 9"/>
          <p:cNvSpPr/>
          <p:nvPr/>
        </p:nvSpPr>
        <p:spPr>
          <a:xfrm>
            <a:off x="4643437" y="3543682"/>
            <a:ext cx="1117600" cy="1117600"/>
          </a:xfrm>
          <a:prstGeom prst="rect">
            <a:avLst/>
          </a:prstGeom>
          <a:solidFill>
            <a:srgbClr val="BA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cs typeface="+mn-ea"/>
              <a:sym typeface="+mn-lt"/>
            </a:endParaRPr>
          </a:p>
        </p:txBody>
      </p:sp>
      <p:sp>
        <p:nvSpPr>
          <p:cNvPr id="11" name="矩形 10"/>
          <p:cNvSpPr/>
          <p:nvPr/>
        </p:nvSpPr>
        <p:spPr>
          <a:xfrm>
            <a:off x="6096000" y="3543682"/>
            <a:ext cx="1117600" cy="1117600"/>
          </a:xfrm>
          <a:prstGeom prst="rect">
            <a:avLst/>
          </a:prstGeom>
          <a:solidFill>
            <a:srgbClr val="BA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cs typeface="+mn-ea"/>
              <a:sym typeface="+mn-lt"/>
            </a:endParaRPr>
          </a:p>
        </p:txBody>
      </p:sp>
      <p:grpSp>
        <p:nvGrpSpPr>
          <p:cNvPr id="12" name="组合 19"/>
          <p:cNvGrpSpPr/>
          <p:nvPr/>
        </p:nvGrpSpPr>
        <p:grpSpPr>
          <a:xfrm>
            <a:off x="4894137" y="2506661"/>
            <a:ext cx="580271" cy="456369"/>
            <a:chOff x="8251825" y="1574800"/>
            <a:chExt cx="892175" cy="701675"/>
          </a:xfrm>
          <a:solidFill>
            <a:schemeClr val="bg1"/>
          </a:solidFill>
        </p:grpSpPr>
        <p:sp>
          <p:nvSpPr>
            <p:cNvPr id="13" name="Freeform 137"/>
            <p:cNvSpPr/>
            <p:nvPr/>
          </p:nvSpPr>
          <p:spPr bwMode="auto">
            <a:xfrm>
              <a:off x="8509000" y="1800225"/>
              <a:ext cx="377825" cy="377825"/>
            </a:xfrm>
            <a:custGeom>
              <a:avLst/>
              <a:gdLst/>
              <a:ahLst/>
              <a:cxnLst>
                <a:cxn ang="0">
                  <a:pos x="120" y="0"/>
                </a:cxn>
                <a:cxn ang="0">
                  <a:pos x="120" y="0"/>
                </a:cxn>
                <a:cxn ang="0">
                  <a:pos x="132" y="2"/>
                </a:cxn>
                <a:cxn ang="0">
                  <a:pos x="142" y="4"/>
                </a:cxn>
                <a:cxn ang="0">
                  <a:pos x="166" y="10"/>
                </a:cxn>
                <a:cxn ang="0">
                  <a:pos x="186" y="20"/>
                </a:cxn>
                <a:cxn ang="0">
                  <a:pos x="202" y="36"/>
                </a:cxn>
                <a:cxn ang="0">
                  <a:pos x="218" y="52"/>
                </a:cxn>
                <a:cxn ang="0">
                  <a:pos x="228" y="74"/>
                </a:cxn>
                <a:cxn ang="0">
                  <a:pos x="236" y="96"/>
                </a:cxn>
                <a:cxn ang="0">
                  <a:pos x="238" y="108"/>
                </a:cxn>
                <a:cxn ang="0">
                  <a:pos x="238" y="120"/>
                </a:cxn>
                <a:cxn ang="0">
                  <a:pos x="238" y="120"/>
                </a:cxn>
                <a:cxn ang="0">
                  <a:pos x="238" y="132"/>
                </a:cxn>
                <a:cxn ang="0">
                  <a:pos x="236" y="144"/>
                </a:cxn>
                <a:cxn ang="0">
                  <a:pos x="228" y="166"/>
                </a:cxn>
                <a:cxn ang="0">
                  <a:pos x="218" y="186"/>
                </a:cxn>
                <a:cxn ang="0">
                  <a:pos x="202" y="204"/>
                </a:cxn>
                <a:cxn ang="0">
                  <a:pos x="186" y="218"/>
                </a:cxn>
                <a:cxn ang="0">
                  <a:pos x="166" y="228"/>
                </a:cxn>
                <a:cxn ang="0">
                  <a:pos x="142" y="236"/>
                </a:cxn>
                <a:cxn ang="0">
                  <a:pos x="132" y="238"/>
                </a:cxn>
                <a:cxn ang="0">
                  <a:pos x="120" y="238"/>
                </a:cxn>
                <a:cxn ang="0">
                  <a:pos x="120" y="238"/>
                </a:cxn>
                <a:cxn ang="0">
                  <a:pos x="106" y="238"/>
                </a:cxn>
                <a:cxn ang="0">
                  <a:pos x="96" y="236"/>
                </a:cxn>
                <a:cxn ang="0">
                  <a:pos x="72" y="228"/>
                </a:cxn>
                <a:cxn ang="0">
                  <a:pos x="52" y="218"/>
                </a:cxn>
                <a:cxn ang="0">
                  <a:pos x="36" y="204"/>
                </a:cxn>
                <a:cxn ang="0">
                  <a:pos x="20" y="186"/>
                </a:cxn>
                <a:cxn ang="0">
                  <a:pos x="10" y="166"/>
                </a:cxn>
                <a:cxn ang="0">
                  <a:pos x="2" y="144"/>
                </a:cxn>
                <a:cxn ang="0">
                  <a:pos x="2" y="132"/>
                </a:cxn>
                <a:cxn ang="0">
                  <a:pos x="0" y="120"/>
                </a:cxn>
                <a:cxn ang="0">
                  <a:pos x="0" y="120"/>
                </a:cxn>
                <a:cxn ang="0">
                  <a:pos x="2" y="108"/>
                </a:cxn>
                <a:cxn ang="0">
                  <a:pos x="2" y="96"/>
                </a:cxn>
                <a:cxn ang="0">
                  <a:pos x="10" y="74"/>
                </a:cxn>
                <a:cxn ang="0">
                  <a:pos x="20" y="52"/>
                </a:cxn>
                <a:cxn ang="0">
                  <a:pos x="36" y="36"/>
                </a:cxn>
                <a:cxn ang="0">
                  <a:pos x="52" y="20"/>
                </a:cxn>
                <a:cxn ang="0">
                  <a:pos x="72" y="10"/>
                </a:cxn>
                <a:cxn ang="0">
                  <a:pos x="96" y="4"/>
                </a:cxn>
                <a:cxn ang="0">
                  <a:pos x="106" y="2"/>
                </a:cxn>
                <a:cxn ang="0">
                  <a:pos x="120" y="0"/>
                </a:cxn>
                <a:cxn ang="0">
                  <a:pos x="120" y="0"/>
                </a:cxn>
              </a:cxnLst>
              <a:rect l="0" t="0" r="r" b="b"/>
              <a:pathLst>
                <a:path w="238" h="238">
                  <a:moveTo>
                    <a:pt x="120" y="0"/>
                  </a:moveTo>
                  <a:lnTo>
                    <a:pt x="120" y="0"/>
                  </a:lnTo>
                  <a:lnTo>
                    <a:pt x="132" y="2"/>
                  </a:lnTo>
                  <a:lnTo>
                    <a:pt x="142" y="4"/>
                  </a:lnTo>
                  <a:lnTo>
                    <a:pt x="166" y="10"/>
                  </a:lnTo>
                  <a:lnTo>
                    <a:pt x="186" y="20"/>
                  </a:lnTo>
                  <a:lnTo>
                    <a:pt x="202" y="36"/>
                  </a:lnTo>
                  <a:lnTo>
                    <a:pt x="218" y="52"/>
                  </a:lnTo>
                  <a:lnTo>
                    <a:pt x="228" y="74"/>
                  </a:lnTo>
                  <a:lnTo>
                    <a:pt x="236" y="96"/>
                  </a:lnTo>
                  <a:lnTo>
                    <a:pt x="238" y="108"/>
                  </a:lnTo>
                  <a:lnTo>
                    <a:pt x="238" y="120"/>
                  </a:lnTo>
                  <a:lnTo>
                    <a:pt x="238" y="120"/>
                  </a:lnTo>
                  <a:lnTo>
                    <a:pt x="238" y="132"/>
                  </a:lnTo>
                  <a:lnTo>
                    <a:pt x="236" y="144"/>
                  </a:lnTo>
                  <a:lnTo>
                    <a:pt x="228" y="166"/>
                  </a:lnTo>
                  <a:lnTo>
                    <a:pt x="218" y="186"/>
                  </a:lnTo>
                  <a:lnTo>
                    <a:pt x="202" y="204"/>
                  </a:lnTo>
                  <a:lnTo>
                    <a:pt x="186" y="218"/>
                  </a:lnTo>
                  <a:lnTo>
                    <a:pt x="166" y="228"/>
                  </a:lnTo>
                  <a:lnTo>
                    <a:pt x="142" y="236"/>
                  </a:lnTo>
                  <a:lnTo>
                    <a:pt x="132" y="238"/>
                  </a:lnTo>
                  <a:lnTo>
                    <a:pt x="120" y="238"/>
                  </a:lnTo>
                  <a:lnTo>
                    <a:pt x="120" y="238"/>
                  </a:lnTo>
                  <a:lnTo>
                    <a:pt x="106" y="238"/>
                  </a:lnTo>
                  <a:lnTo>
                    <a:pt x="96" y="236"/>
                  </a:lnTo>
                  <a:lnTo>
                    <a:pt x="72" y="228"/>
                  </a:lnTo>
                  <a:lnTo>
                    <a:pt x="52" y="218"/>
                  </a:lnTo>
                  <a:lnTo>
                    <a:pt x="36" y="204"/>
                  </a:lnTo>
                  <a:lnTo>
                    <a:pt x="20" y="186"/>
                  </a:lnTo>
                  <a:lnTo>
                    <a:pt x="10" y="166"/>
                  </a:lnTo>
                  <a:lnTo>
                    <a:pt x="2" y="144"/>
                  </a:lnTo>
                  <a:lnTo>
                    <a:pt x="2" y="132"/>
                  </a:lnTo>
                  <a:lnTo>
                    <a:pt x="0" y="120"/>
                  </a:lnTo>
                  <a:lnTo>
                    <a:pt x="0" y="120"/>
                  </a:lnTo>
                  <a:lnTo>
                    <a:pt x="2" y="108"/>
                  </a:lnTo>
                  <a:lnTo>
                    <a:pt x="2" y="96"/>
                  </a:lnTo>
                  <a:lnTo>
                    <a:pt x="10" y="74"/>
                  </a:lnTo>
                  <a:lnTo>
                    <a:pt x="20" y="52"/>
                  </a:lnTo>
                  <a:lnTo>
                    <a:pt x="36" y="36"/>
                  </a:lnTo>
                  <a:lnTo>
                    <a:pt x="52" y="20"/>
                  </a:lnTo>
                  <a:lnTo>
                    <a:pt x="72" y="10"/>
                  </a:lnTo>
                  <a:lnTo>
                    <a:pt x="96" y="4"/>
                  </a:lnTo>
                  <a:lnTo>
                    <a:pt x="106" y="2"/>
                  </a:lnTo>
                  <a:lnTo>
                    <a:pt x="120" y="0"/>
                  </a:lnTo>
                  <a:lnTo>
                    <a:pt x="120" y="0"/>
                  </a:lnTo>
                  <a:close/>
                </a:path>
              </a:pathLst>
            </a:custGeom>
            <a:grpFill/>
            <a:ln w="9525">
              <a:noFill/>
              <a:round/>
            </a:ln>
          </p:spPr>
          <p:txBody>
            <a:bodyPr/>
            <a:lstStyle/>
            <a:p>
              <a:pPr fontAlgn="auto">
                <a:spcBef>
                  <a:spcPts val="0"/>
                </a:spcBef>
                <a:spcAft>
                  <a:spcPts val="0"/>
                </a:spcAft>
                <a:defRPr/>
              </a:pPr>
              <a:endParaRPr lang="zh-CN" altLang="en-US" dirty="0">
                <a:cs typeface="+mn-ea"/>
                <a:sym typeface="+mn-lt"/>
              </a:endParaRPr>
            </a:p>
          </p:txBody>
        </p:sp>
        <p:sp>
          <p:nvSpPr>
            <p:cNvPr id="14" name="Freeform 138"/>
            <p:cNvSpPr/>
            <p:nvPr/>
          </p:nvSpPr>
          <p:spPr bwMode="auto">
            <a:xfrm>
              <a:off x="8251825" y="1863725"/>
              <a:ext cx="892175" cy="412750"/>
            </a:xfrm>
            <a:custGeom>
              <a:avLst/>
              <a:gdLst/>
              <a:ahLst/>
              <a:cxnLst>
                <a:cxn ang="0">
                  <a:pos x="282" y="226"/>
                </a:cxn>
                <a:cxn ang="0">
                  <a:pos x="282" y="226"/>
                </a:cxn>
                <a:cxn ang="0">
                  <a:pos x="266" y="226"/>
                </a:cxn>
                <a:cxn ang="0">
                  <a:pos x="252" y="224"/>
                </a:cxn>
                <a:cxn ang="0">
                  <a:pos x="238" y="220"/>
                </a:cxn>
                <a:cxn ang="0">
                  <a:pos x="224" y="216"/>
                </a:cxn>
                <a:cxn ang="0">
                  <a:pos x="210" y="208"/>
                </a:cxn>
                <a:cxn ang="0">
                  <a:pos x="198" y="202"/>
                </a:cxn>
                <a:cxn ang="0">
                  <a:pos x="188" y="194"/>
                </a:cxn>
                <a:cxn ang="0">
                  <a:pos x="176" y="184"/>
                </a:cxn>
                <a:cxn ang="0">
                  <a:pos x="168" y="174"/>
                </a:cxn>
                <a:cxn ang="0">
                  <a:pos x="158" y="162"/>
                </a:cxn>
                <a:cxn ang="0">
                  <a:pos x="152" y="150"/>
                </a:cxn>
                <a:cxn ang="0">
                  <a:pos x="146" y="136"/>
                </a:cxn>
                <a:cxn ang="0">
                  <a:pos x="140" y="124"/>
                </a:cxn>
                <a:cxn ang="0">
                  <a:pos x="136" y="108"/>
                </a:cxn>
                <a:cxn ang="0">
                  <a:pos x="134" y="94"/>
                </a:cxn>
                <a:cxn ang="0">
                  <a:pos x="134" y="80"/>
                </a:cxn>
                <a:cxn ang="0">
                  <a:pos x="134" y="80"/>
                </a:cxn>
                <a:cxn ang="0">
                  <a:pos x="136" y="58"/>
                </a:cxn>
                <a:cxn ang="0">
                  <a:pos x="140" y="38"/>
                </a:cxn>
                <a:cxn ang="0">
                  <a:pos x="148" y="18"/>
                </a:cxn>
                <a:cxn ang="0">
                  <a:pos x="158" y="0"/>
                </a:cxn>
                <a:cxn ang="0">
                  <a:pos x="0" y="0"/>
                </a:cxn>
                <a:cxn ang="0">
                  <a:pos x="0" y="260"/>
                </a:cxn>
                <a:cxn ang="0">
                  <a:pos x="562" y="260"/>
                </a:cxn>
                <a:cxn ang="0">
                  <a:pos x="562" y="0"/>
                </a:cxn>
                <a:cxn ang="0">
                  <a:pos x="406" y="0"/>
                </a:cxn>
                <a:cxn ang="0">
                  <a:pos x="406" y="0"/>
                </a:cxn>
                <a:cxn ang="0">
                  <a:pos x="416" y="18"/>
                </a:cxn>
                <a:cxn ang="0">
                  <a:pos x="422" y="38"/>
                </a:cxn>
                <a:cxn ang="0">
                  <a:pos x="428" y="58"/>
                </a:cxn>
                <a:cxn ang="0">
                  <a:pos x="428" y="80"/>
                </a:cxn>
                <a:cxn ang="0">
                  <a:pos x="428" y="80"/>
                </a:cxn>
                <a:cxn ang="0">
                  <a:pos x="428" y="94"/>
                </a:cxn>
                <a:cxn ang="0">
                  <a:pos x="426" y="108"/>
                </a:cxn>
                <a:cxn ang="0">
                  <a:pos x="422" y="124"/>
                </a:cxn>
                <a:cxn ang="0">
                  <a:pos x="418" y="136"/>
                </a:cxn>
                <a:cxn ang="0">
                  <a:pos x="410" y="150"/>
                </a:cxn>
                <a:cxn ang="0">
                  <a:pos x="404" y="162"/>
                </a:cxn>
                <a:cxn ang="0">
                  <a:pos x="394" y="174"/>
                </a:cxn>
                <a:cxn ang="0">
                  <a:pos x="386" y="184"/>
                </a:cxn>
                <a:cxn ang="0">
                  <a:pos x="374" y="194"/>
                </a:cxn>
                <a:cxn ang="0">
                  <a:pos x="364" y="202"/>
                </a:cxn>
                <a:cxn ang="0">
                  <a:pos x="352" y="208"/>
                </a:cxn>
                <a:cxn ang="0">
                  <a:pos x="338" y="216"/>
                </a:cxn>
                <a:cxn ang="0">
                  <a:pos x="324" y="220"/>
                </a:cxn>
                <a:cxn ang="0">
                  <a:pos x="310" y="224"/>
                </a:cxn>
                <a:cxn ang="0">
                  <a:pos x="296" y="226"/>
                </a:cxn>
                <a:cxn ang="0">
                  <a:pos x="282" y="226"/>
                </a:cxn>
                <a:cxn ang="0">
                  <a:pos x="282" y="226"/>
                </a:cxn>
              </a:cxnLst>
              <a:rect l="0" t="0" r="r" b="b"/>
              <a:pathLst>
                <a:path w="562" h="260">
                  <a:moveTo>
                    <a:pt x="282" y="226"/>
                  </a:moveTo>
                  <a:lnTo>
                    <a:pt x="282" y="226"/>
                  </a:lnTo>
                  <a:lnTo>
                    <a:pt x="266" y="226"/>
                  </a:lnTo>
                  <a:lnTo>
                    <a:pt x="252" y="224"/>
                  </a:lnTo>
                  <a:lnTo>
                    <a:pt x="238" y="220"/>
                  </a:lnTo>
                  <a:lnTo>
                    <a:pt x="224" y="216"/>
                  </a:lnTo>
                  <a:lnTo>
                    <a:pt x="210" y="208"/>
                  </a:lnTo>
                  <a:lnTo>
                    <a:pt x="198" y="202"/>
                  </a:lnTo>
                  <a:lnTo>
                    <a:pt x="188" y="194"/>
                  </a:lnTo>
                  <a:lnTo>
                    <a:pt x="176" y="184"/>
                  </a:lnTo>
                  <a:lnTo>
                    <a:pt x="168" y="174"/>
                  </a:lnTo>
                  <a:lnTo>
                    <a:pt x="158" y="162"/>
                  </a:lnTo>
                  <a:lnTo>
                    <a:pt x="152" y="150"/>
                  </a:lnTo>
                  <a:lnTo>
                    <a:pt x="146" y="136"/>
                  </a:lnTo>
                  <a:lnTo>
                    <a:pt x="140" y="124"/>
                  </a:lnTo>
                  <a:lnTo>
                    <a:pt x="136" y="108"/>
                  </a:lnTo>
                  <a:lnTo>
                    <a:pt x="134" y="94"/>
                  </a:lnTo>
                  <a:lnTo>
                    <a:pt x="134" y="80"/>
                  </a:lnTo>
                  <a:lnTo>
                    <a:pt x="134" y="80"/>
                  </a:lnTo>
                  <a:lnTo>
                    <a:pt x="136" y="58"/>
                  </a:lnTo>
                  <a:lnTo>
                    <a:pt x="140" y="38"/>
                  </a:lnTo>
                  <a:lnTo>
                    <a:pt x="148" y="18"/>
                  </a:lnTo>
                  <a:lnTo>
                    <a:pt x="158" y="0"/>
                  </a:lnTo>
                  <a:lnTo>
                    <a:pt x="0" y="0"/>
                  </a:lnTo>
                  <a:lnTo>
                    <a:pt x="0" y="260"/>
                  </a:lnTo>
                  <a:lnTo>
                    <a:pt x="562" y="260"/>
                  </a:lnTo>
                  <a:lnTo>
                    <a:pt x="562" y="0"/>
                  </a:lnTo>
                  <a:lnTo>
                    <a:pt x="406" y="0"/>
                  </a:lnTo>
                  <a:lnTo>
                    <a:pt x="406" y="0"/>
                  </a:lnTo>
                  <a:lnTo>
                    <a:pt x="416" y="18"/>
                  </a:lnTo>
                  <a:lnTo>
                    <a:pt x="422" y="38"/>
                  </a:lnTo>
                  <a:lnTo>
                    <a:pt x="428" y="58"/>
                  </a:lnTo>
                  <a:lnTo>
                    <a:pt x="428" y="80"/>
                  </a:lnTo>
                  <a:lnTo>
                    <a:pt x="428" y="80"/>
                  </a:lnTo>
                  <a:lnTo>
                    <a:pt x="428" y="94"/>
                  </a:lnTo>
                  <a:lnTo>
                    <a:pt x="426" y="108"/>
                  </a:lnTo>
                  <a:lnTo>
                    <a:pt x="422" y="124"/>
                  </a:lnTo>
                  <a:lnTo>
                    <a:pt x="418" y="136"/>
                  </a:lnTo>
                  <a:lnTo>
                    <a:pt x="410" y="150"/>
                  </a:lnTo>
                  <a:lnTo>
                    <a:pt x="404" y="162"/>
                  </a:lnTo>
                  <a:lnTo>
                    <a:pt x="394" y="174"/>
                  </a:lnTo>
                  <a:lnTo>
                    <a:pt x="386" y="184"/>
                  </a:lnTo>
                  <a:lnTo>
                    <a:pt x="374" y="194"/>
                  </a:lnTo>
                  <a:lnTo>
                    <a:pt x="364" y="202"/>
                  </a:lnTo>
                  <a:lnTo>
                    <a:pt x="352" y="208"/>
                  </a:lnTo>
                  <a:lnTo>
                    <a:pt x="338" y="216"/>
                  </a:lnTo>
                  <a:lnTo>
                    <a:pt x="324" y="220"/>
                  </a:lnTo>
                  <a:lnTo>
                    <a:pt x="310" y="224"/>
                  </a:lnTo>
                  <a:lnTo>
                    <a:pt x="296" y="226"/>
                  </a:lnTo>
                  <a:lnTo>
                    <a:pt x="282" y="226"/>
                  </a:lnTo>
                  <a:lnTo>
                    <a:pt x="282" y="226"/>
                  </a:lnTo>
                  <a:close/>
                </a:path>
              </a:pathLst>
            </a:custGeom>
            <a:grpFill/>
            <a:ln w="9525">
              <a:noFill/>
              <a:round/>
            </a:ln>
          </p:spPr>
          <p:txBody>
            <a:bodyPr/>
            <a:lstStyle/>
            <a:p>
              <a:pPr fontAlgn="auto">
                <a:spcBef>
                  <a:spcPts val="0"/>
                </a:spcBef>
                <a:spcAft>
                  <a:spcPts val="0"/>
                </a:spcAft>
                <a:defRPr/>
              </a:pPr>
              <a:endParaRPr lang="zh-CN" altLang="en-US" dirty="0">
                <a:cs typeface="+mn-ea"/>
                <a:sym typeface="+mn-lt"/>
              </a:endParaRPr>
            </a:p>
          </p:txBody>
        </p:sp>
        <p:sp>
          <p:nvSpPr>
            <p:cNvPr id="15" name="Freeform 139"/>
            <p:cNvSpPr>
              <a:spLocks noEditPoints="1"/>
            </p:cNvSpPr>
            <p:nvPr/>
          </p:nvSpPr>
          <p:spPr bwMode="auto">
            <a:xfrm>
              <a:off x="8251825" y="1574800"/>
              <a:ext cx="892175" cy="241300"/>
            </a:xfrm>
            <a:custGeom>
              <a:avLst/>
              <a:gdLst/>
              <a:ahLst/>
              <a:cxnLst>
                <a:cxn ang="0">
                  <a:pos x="562" y="80"/>
                </a:cxn>
                <a:cxn ang="0">
                  <a:pos x="378" y="80"/>
                </a:cxn>
                <a:cxn ang="0">
                  <a:pos x="344" y="0"/>
                </a:cxn>
                <a:cxn ang="0">
                  <a:pos x="332" y="0"/>
                </a:cxn>
                <a:cxn ang="0">
                  <a:pos x="230" y="0"/>
                </a:cxn>
                <a:cxn ang="0">
                  <a:pos x="218" y="0"/>
                </a:cxn>
                <a:cxn ang="0">
                  <a:pos x="184" y="80"/>
                </a:cxn>
                <a:cxn ang="0">
                  <a:pos x="0" y="80"/>
                </a:cxn>
                <a:cxn ang="0">
                  <a:pos x="0" y="152"/>
                </a:cxn>
                <a:cxn ang="0">
                  <a:pos x="182" y="152"/>
                </a:cxn>
                <a:cxn ang="0">
                  <a:pos x="182" y="152"/>
                </a:cxn>
                <a:cxn ang="0">
                  <a:pos x="192" y="144"/>
                </a:cxn>
                <a:cxn ang="0">
                  <a:pos x="202" y="136"/>
                </a:cxn>
                <a:cxn ang="0">
                  <a:pos x="214" y="130"/>
                </a:cxn>
                <a:cxn ang="0">
                  <a:pos x="226" y="124"/>
                </a:cxn>
                <a:cxn ang="0">
                  <a:pos x="240" y="120"/>
                </a:cxn>
                <a:cxn ang="0">
                  <a:pos x="252" y="116"/>
                </a:cxn>
                <a:cxn ang="0">
                  <a:pos x="266" y="114"/>
                </a:cxn>
                <a:cxn ang="0">
                  <a:pos x="282" y="114"/>
                </a:cxn>
                <a:cxn ang="0">
                  <a:pos x="282" y="114"/>
                </a:cxn>
                <a:cxn ang="0">
                  <a:pos x="296" y="114"/>
                </a:cxn>
                <a:cxn ang="0">
                  <a:pos x="310" y="116"/>
                </a:cxn>
                <a:cxn ang="0">
                  <a:pos x="322" y="120"/>
                </a:cxn>
                <a:cxn ang="0">
                  <a:pos x="336" y="124"/>
                </a:cxn>
                <a:cxn ang="0">
                  <a:pos x="348" y="130"/>
                </a:cxn>
                <a:cxn ang="0">
                  <a:pos x="360" y="136"/>
                </a:cxn>
                <a:cxn ang="0">
                  <a:pos x="370" y="144"/>
                </a:cxn>
                <a:cxn ang="0">
                  <a:pos x="380" y="152"/>
                </a:cxn>
                <a:cxn ang="0">
                  <a:pos x="562" y="152"/>
                </a:cxn>
                <a:cxn ang="0">
                  <a:pos x="562" y="80"/>
                </a:cxn>
                <a:cxn ang="0">
                  <a:pos x="314" y="64"/>
                </a:cxn>
                <a:cxn ang="0">
                  <a:pos x="248" y="64"/>
                </a:cxn>
                <a:cxn ang="0">
                  <a:pos x="248" y="28"/>
                </a:cxn>
                <a:cxn ang="0">
                  <a:pos x="314" y="28"/>
                </a:cxn>
                <a:cxn ang="0">
                  <a:pos x="314" y="64"/>
                </a:cxn>
              </a:cxnLst>
              <a:rect l="0" t="0" r="r" b="b"/>
              <a:pathLst>
                <a:path w="562" h="152">
                  <a:moveTo>
                    <a:pt x="562" y="80"/>
                  </a:moveTo>
                  <a:lnTo>
                    <a:pt x="378" y="80"/>
                  </a:lnTo>
                  <a:lnTo>
                    <a:pt x="344" y="0"/>
                  </a:lnTo>
                  <a:lnTo>
                    <a:pt x="332" y="0"/>
                  </a:lnTo>
                  <a:lnTo>
                    <a:pt x="230" y="0"/>
                  </a:lnTo>
                  <a:lnTo>
                    <a:pt x="218" y="0"/>
                  </a:lnTo>
                  <a:lnTo>
                    <a:pt x="184" y="80"/>
                  </a:lnTo>
                  <a:lnTo>
                    <a:pt x="0" y="80"/>
                  </a:lnTo>
                  <a:lnTo>
                    <a:pt x="0" y="152"/>
                  </a:lnTo>
                  <a:lnTo>
                    <a:pt x="182" y="152"/>
                  </a:lnTo>
                  <a:lnTo>
                    <a:pt x="182" y="152"/>
                  </a:lnTo>
                  <a:lnTo>
                    <a:pt x="192" y="144"/>
                  </a:lnTo>
                  <a:lnTo>
                    <a:pt x="202" y="136"/>
                  </a:lnTo>
                  <a:lnTo>
                    <a:pt x="214" y="130"/>
                  </a:lnTo>
                  <a:lnTo>
                    <a:pt x="226" y="124"/>
                  </a:lnTo>
                  <a:lnTo>
                    <a:pt x="240" y="120"/>
                  </a:lnTo>
                  <a:lnTo>
                    <a:pt x="252" y="116"/>
                  </a:lnTo>
                  <a:lnTo>
                    <a:pt x="266" y="114"/>
                  </a:lnTo>
                  <a:lnTo>
                    <a:pt x="282" y="114"/>
                  </a:lnTo>
                  <a:lnTo>
                    <a:pt x="282" y="114"/>
                  </a:lnTo>
                  <a:lnTo>
                    <a:pt x="296" y="114"/>
                  </a:lnTo>
                  <a:lnTo>
                    <a:pt x="310" y="116"/>
                  </a:lnTo>
                  <a:lnTo>
                    <a:pt x="322" y="120"/>
                  </a:lnTo>
                  <a:lnTo>
                    <a:pt x="336" y="124"/>
                  </a:lnTo>
                  <a:lnTo>
                    <a:pt x="348" y="130"/>
                  </a:lnTo>
                  <a:lnTo>
                    <a:pt x="360" y="136"/>
                  </a:lnTo>
                  <a:lnTo>
                    <a:pt x="370" y="144"/>
                  </a:lnTo>
                  <a:lnTo>
                    <a:pt x="380" y="152"/>
                  </a:lnTo>
                  <a:lnTo>
                    <a:pt x="562" y="152"/>
                  </a:lnTo>
                  <a:lnTo>
                    <a:pt x="562" y="80"/>
                  </a:lnTo>
                  <a:close/>
                  <a:moveTo>
                    <a:pt x="314" y="64"/>
                  </a:moveTo>
                  <a:lnTo>
                    <a:pt x="248" y="64"/>
                  </a:lnTo>
                  <a:lnTo>
                    <a:pt x="248" y="28"/>
                  </a:lnTo>
                  <a:lnTo>
                    <a:pt x="314" y="28"/>
                  </a:lnTo>
                  <a:lnTo>
                    <a:pt x="314" y="64"/>
                  </a:lnTo>
                  <a:close/>
                </a:path>
              </a:pathLst>
            </a:custGeom>
            <a:grpFill/>
            <a:ln w="9525">
              <a:noFill/>
              <a:round/>
            </a:ln>
          </p:spPr>
          <p:txBody>
            <a:bodyPr/>
            <a:lstStyle/>
            <a:p>
              <a:pPr fontAlgn="auto">
                <a:spcBef>
                  <a:spcPts val="0"/>
                </a:spcBef>
                <a:spcAft>
                  <a:spcPts val="0"/>
                </a:spcAft>
                <a:defRPr/>
              </a:pPr>
              <a:endParaRPr lang="zh-CN" altLang="en-US" dirty="0">
                <a:cs typeface="+mn-ea"/>
                <a:sym typeface="+mn-lt"/>
              </a:endParaRPr>
            </a:p>
          </p:txBody>
        </p:sp>
        <p:sp>
          <p:nvSpPr>
            <p:cNvPr id="16" name="Rectangle 140"/>
            <p:cNvSpPr>
              <a:spLocks noChangeArrowheads="1"/>
            </p:cNvSpPr>
            <p:nvPr/>
          </p:nvSpPr>
          <p:spPr bwMode="auto">
            <a:xfrm>
              <a:off x="8296275" y="1670050"/>
              <a:ext cx="104775" cy="19050"/>
            </a:xfrm>
            <a:prstGeom prst="rect">
              <a:avLst/>
            </a:prstGeom>
            <a:grpFill/>
            <a:ln w="9525">
              <a:noFill/>
              <a:miter lim="800000"/>
            </a:ln>
          </p:spPr>
          <p:txBody>
            <a:bodyPr/>
            <a:lstStyle/>
            <a:p>
              <a:pPr fontAlgn="auto">
                <a:spcBef>
                  <a:spcPts val="0"/>
                </a:spcBef>
                <a:spcAft>
                  <a:spcPts val="0"/>
                </a:spcAft>
                <a:defRPr/>
              </a:pPr>
              <a:endParaRPr lang="zh-CN" altLang="en-US" dirty="0">
                <a:cs typeface="+mn-ea"/>
                <a:sym typeface="+mn-lt"/>
              </a:endParaRPr>
            </a:p>
          </p:txBody>
        </p:sp>
        <p:sp>
          <p:nvSpPr>
            <p:cNvPr id="17" name="Rectangle 141"/>
            <p:cNvSpPr>
              <a:spLocks noChangeArrowheads="1"/>
            </p:cNvSpPr>
            <p:nvPr/>
          </p:nvSpPr>
          <p:spPr bwMode="auto">
            <a:xfrm>
              <a:off x="8308975" y="1638300"/>
              <a:ext cx="79375" cy="41275"/>
            </a:xfrm>
            <a:prstGeom prst="rect">
              <a:avLst/>
            </a:prstGeom>
            <a:grpFill/>
            <a:ln w="9525">
              <a:noFill/>
              <a:miter lim="800000"/>
            </a:ln>
          </p:spPr>
          <p:txBody>
            <a:bodyPr/>
            <a:lstStyle/>
            <a:p>
              <a:pPr fontAlgn="auto">
                <a:spcBef>
                  <a:spcPts val="0"/>
                </a:spcBef>
                <a:spcAft>
                  <a:spcPts val="0"/>
                </a:spcAft>
                <a:defRPr/>
              </a:pPr>
              <a:endParaRPr lang="zh-CN" altLang="en-US" dirty="0">
                <a:cs typeface="+mn-ea"/>
                <a:sym typeface="+mn-lt"/>
              </a:endParaRPr>
            </a:p>
          </p:txBody>
        </p:sp>
      </p:grpSp>
      <p:sp>
        <p:nvSpPr>
          <p:cNvPr id="18" name="Freeform 21"/>
          <p:cNvSpPr>
            <a:spLocks noEditPoints="1"/>
          </p:cNvSpPr>
          <p:nvPr/>
        </p:nvSpPr>
        <p:spPr bwMode="auto">
          <a:xfrm>
            <a:off x="6350000" y="2470532"/>
            <a:ext cx="608012" cy="542925"/>
          </a:xfrm>
          <a:custGeom>
            <a:avLst/>
            <a:gdLst>
              <a:gd name="T0" fmla="*/ 330546 w 504"/>
              <a:gd name="T1" fmla="*/ 0 h 450"/>
              <a:gd name="T2" fmla="*/ 304006 w 504"/>
              <a:gd name="T3" fmla="*/ 12065 h 450"/>
              <a:gd name="T4" fmla="*/ 294355 w 504"/>
              <a:gd name="T5" fmla="*/ 36195 h 450"/>
              <a:gd name="T6" fmla="*/ 287117 w 504"/>
              <a:gd name="T7" fmla="*/ 50673 h 450"/>
              <a:gd name="T8" fmla="*/ 250926 w 504"/>
              <a:gd name="T9" fmla="*/ 55499 h 450"/>
              <a:gd name="T10" fmla="*/ 67557 w 504"/>
              <a:gd name="T11" fmla="*/ 156845 h 450"/>
              <a:gd name="T12" fmla="*/ 45842 w 504"/>
              <a:gd name="T13" fmla="*/ 171323 h 450"/>
              <a:gd name="T14" fmla="*/ 14476 w 504"/>
              <a:gd name="T15" fmla="*/ 214757 h 450"/>
              <a:gd name="T16" fmla="*/ 0 w 504"/>
              <a:gd name="T17" fmla="*/ 291973 h 450"/>
              <a:gd name="T18" fmla="*/ 4825 w 504"/>
              <a:gd name="T19" fmla="*/ 335407 h 450"/>
              <a:gd name="T20" fmla="*/ 28953 w 504"/>
              <a:gd name="T21" fmla="*/ 383667 h 450"/>
              <a:gd name="T22" fmla="*/ 62731 w 504"/>
              <a:gd name="T23" fmla="*/ 410210 h 450"/>
              <a:gd name="T24" fmla="*/ 123050 w 504"/>
              <a:gd name="T25" fmla="*/ 429514 h 450"/>
              <a:gd name="T26" fmla="*/ 294355 w 504"/>
              <a:gd name="T27" fmla="*/ 506730 h 450"/>
              <a:gd name="T28" fmla="*/ 304006 w 504"/>
              <a:gd name="T29" fmla="*/ 533273 h 450"/>
              <a:gd name="T30" fmla="*/ 330546 w 504"/>
              <a:gd name="T31" fmla="*/ 542925 h 450"/>
              <a:gd name="T32" fmla="*/ 579059 w 504"/>
              <a:gd name="T33" fmla="*/ 542925 h 450"/>
              <a:gd name="T34" fmla="*/ 605599 w 504"/>
              <a:gd name="T35" fmla="*/ 521208 h 450"/>
              <a:gd name="T36" fmla="*/ 608012 w 504"/>
              <a:gd name="T37" fmla="*/ 36195 h 450"/>
              <a:gd name="T38" fmla="*/ 605599 w 504"/>
              <a:gd name="T39" fmla="*/ 21717 h 450"/>
              <a:gd name="T40" fmla="*/ 579059 w 504"/>
              <a:gd name="T41" fmla="*/ 0 h 450"/>
              <a:gd name="T42" fmla="*/ 294355 w 504"/>
              <a:gd name="T43" fmla="*/ 154432 h 450"/>
              <a:gd name="T44" fmla="*/ 246100 w 504"/>
              <a:gd name="T45" fmla="*/ 135128 h 450"/>
              <a:gd name="T46" fmla="*/ 294355 w 504"/>
              <a:gd name="T47" fmla="*/ 94107 h 450"/>
              <a:gd name="T48" fmla="*/ 489787 w 504"/>
              <a:gd name="T49" fmla="*/ 26543 h 450"/>
              <a:gd name="T50" fmla="*/ 494613 w 504"/>
              <a:gd name="T51" fmla="*/ 31369 h 450"/>
              <a:gd name="T52" fmla="*/ 489787 w 504"/>
              <a:gd name="T53" fmla="*/ 36195 h 450"/>
              <a:gd name="T54" fmla="*/ 410167 w 504"/>
              <a:gd name="T55" fmla="*/ 33782 h 450"/>
              <a:gd name="T56" fmla="*/ 410167 w 504"/>
              <a:gd name="T57" fmla="*/ 28956 h 450"/>
              <a:gd name="T58" fmla="*/ 451184 w 504"/>
              <a:gd name="T59" fmla="*/ 523621 h 450"/>
              <a:gd name="T60" fmla="*/ 439120 w 504"/>
              <a:gd name="T61" fmla="*/ 518795 h 450"/>
              <a:gd name="T62" fmla="*/ 431882 w 504"/>
              <a:gd name="T63" fmla="*/ 506730 h 450"/>
              <a:gd name="T64" fmla="*/ 443945 w 504"/>
              <a:gd name="T65" fmla="*/ 489839 h 450"/>
              <a:gd name="T66" fmla="*/ 458422 w 504"/>
              <a:gd name="T67" fmla="*/ 489839 h 450"/>
              <a:gd name="T68" fmla="*/ 470486 w 504"/>
              <a:gd name="T69" fmla="*/ 506730 h 450"/>
              <a:gd name="T70" fmla="*/ 463247 w 504"/>
              <a:gd name="T71" fmla="*/ 518795 h 450"/>
              <a:gd name="T72" fmla="*/ 451184 w 504"/>
              <a:gd name="T73" fmla="*/ 523621 h 450"/>
              <a:gd name="T74" fmla="*/ 318483 w 504"/>
              <a:gd name="T75" fmla="*/ 429514 h 450"/>
              <a:gd name="T76" fmla="*/ 482549 w 504"/>
              <a:gd name="T77" fmla="*/ 429514 h 450"/>
              <a:gd name="T78" fmla="*/ 504264 w 504"/>
              <a:gd name="T79" fmla="*/ 419862 h 450"/>
              <a:gd name="T80" fmla="*/ 511502 w 504"/>
              <a:gd name="T81" fmla="*/ 395732 h 450"/>
              <a:gd name="T82" fmla="*/ 504264 w 504"/>
              <a:gd name="T83" fmla="*/ 376428 h 450"/>
              <a:gd name="T84" fmla="*/ 328134 w 504"/>
              <a:gd name="T85" fmla="*/ 366776 h 450"/>
              <a:gd name="T86" fmla="*/ 540455 w 504"/>
              <a:gd name="T87" fmla="*/ 359537 h 450"/>
              <a:gd name="T88" fmla="*/ 566995 w 504"/>
              <a:gd name="T89" fmla="*/ 342646 h 450"/>
              <a:gd name="T90" fmla="*/ 569408 w 504"/>
              <a:gd name="T91" fmla="*/ 328168 h 450"/>
              <a:gd name="T92" fmla="*/ 550106 w 504"/>
              <a:gd name="T93" fmla="*/ 301625 h 450"/>
              <a:gd name="T94" fmla="*/ 328134 w 504"/>
              <a:gd name="T95" fmla="*/ 289560 h 450"/>
              <a:gd name="T96" fmla="*/ 583885 w 504"/>
              <a:gd name="T97" fmla="*/ 287147 h 450"/>
              <a:gd name="T98" fmla="*/ 583885 w 504"/>
              <a:gd name="T99" fmla="*/ 226822 h 450"/>
              <a:gd name="T100" fmla="*/ 328134 w 504"/>
              <a:gd name="T101" fmla="*/ 214757 h 450"/>
              <a:gd name="T102" fmla="*/ 528391 w 504"/>
              <a:gd name="T103" fmla="*/ 212344 h 450"/>
              <a:gd name="T104" fmla="*/ 545281 w 504"/>
              <a:gd name="T105" fmla="*/ 185801 h 450"/>
              <a:gd name="T106" fmla="*/ 542868 w 504"/>
              <a:gd name="T107" fmla="*/ 171323 h 450"/>
              <a:gd name="T108" fmla="*/ 516328 w 504"/>
              <a:gd name="T109" fmla="*/ 154432 h 450"/>
              <a:gd name="T110" fmla="*/ 318483 w 504"/>
              <a:gd name="T111" fmla="*/ 57912 h 4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
              <a:gd name="T169" fmla="*/ 0 h 450"/>
              <a:gd name="T170" fmla="*/ 504 w 504"/>
              <a:gd name="T171" fmla="*/ 450 h 4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 h="450">
                <a:moveTo>
                  <a:pt x="474" y="0"/>
                </a:moveTo>
                <a:lnTo>
                  <a:pt x="274" y="0"/>
                </a:lnTo>
                <a:lnTo>
                  <a:pt x="268" y="0"/>
                </a:lnTo>
                <a:lnTo>
                  <a:pt x="262" y="2"/>
                </a:lnTo>
                <a:lnTo>
                  <a:pt x="252" y="10"/>
                </a:lnTo>
                <a:lnTo>
                  <a:pt x="246" y="18"/>
                </a:lnTo>
                <a:lnTo>
                  <a:pt x="244" y="24"/>
                </a:lnTo>
                <a:lnTo>
                  <a:pt x="244" y="30"/>
                </a:lnTo>
                <a:lnTo>
                  <a:pt x="244" y="48"/>
                </a:lnTo>
                <a:lnTo>
                  <a:pt x="238" y="42"/>
                </a:lnTo>
                <a:lnTo>
                  <a:pt x="230" y="40"/>
                </a:lnTo>
                <a:lnTo>
                  <a:pt x="220" y="42"/>
                </a:lnTo>
                <a:lnTo>
                  <a:pt x="208" y="46"/>
                </a:lnTo>
                <a:lnTo>
                  <a:pt x="122" y="94"/>
                </a:lnTo>
                <a:lnTo>
                  <a:pt x="56" y="130"/>
                </a:lnTo>
                <a:lnTo>
                  <a:pt x="48" y="136"/>
                </a:lnTo>
                <a:lnTo>
                  <a:pt x="38" y="142"/>
                </a:lnTo>
                <a:lnTo>
                  <a:pt x="28" y="152"/>
                </a:lnTo>
                <a:lnTo>
                  <a:pt x="20" y="164"/>
                </a:lnTo>
                <a:lnTo>
                  <a:pt x="12" y="178"/>
                </a:lnTo>
                <a:lnTo>
                  <a:pt x="6" y="196"/>
                </a:lnTo>
                <a:lnTo>
                  <a:pt x="2" y="216"/>
                </a:lnTo>
                <a:lnTo>
                  <a:pt x="0" y="242"/>
                </a:lnTo>
                <a:lnTo>
                  <a:pt x="2" y="262"/>
                </a:lnTo>
                <a:lnTo>
                  <a:pt x="4" y="278"/>
                </a:lnTo>
                <a:lnTo>
                  <a:pt x="10" y="294"/>
                </a:lnTo>
                <a:lnTo>
                  <a:pt x="16" y="308"/>
                </a:lnTo>
                <a:lnTo>
                  <a:pt x="24" y="318"/>
                </a:lnTo>
                <a:lnTo>
                  <a:pt x="32" y="328"/>
                </a:lnTo>
                <a:lnTo>
                  <a:pt x="42" y="334"/>
                </a:lnTo>
                <a:lnTo>
                  <a:pt x="52" y="340"/>
                </a:lnTo>
                <a:lnTo>
                  <a:pt x="70" y="350"/>
                </a:lnTo>
                <a:lnTo>
                  <a:pt x="86" y="354"/>
                </a:lnTo>
                <a:lnTo>
                  <a:pt x="102" y="356"/>
                </a:lnTo>
                <a:lnTo>
                  <a:pt x="244" y="356"/>
                </a:lnTo>
                <a:lnTo>
                  <a:pt x="244" y="420"/>
                </a:lnTo>
                <a:lnTo>
                  <a:pt x="244" y="426"/>
                </a:lnTo>
                <a:lnTo>
                  <a:pt x="246" y="432"/>
                </a:lnTo>
                <a:lnTo>
                  <a:pt x="252" y="442"/>
                </a:lnTo>
                <a:lnTo>
                  <a:pt x="262" y="448"/>
                </a:lnTo>
                <a:lnTo>
                  <a:pt x="268" y="450"/>
                </a:lnTo>
                <a:lnTo>
                  <a:pt x="274" y="450"/>
                </a:lnTo>
                <a:lnTo>
                  <a:pt x="474" y="450"/>
                </a:lnTo>
                <a:lnTo>
                  <a:pt x="480" y="450"/>
                </a:lnTo>
                <a:lnTo>
                  <a:pt x="486" y="448"/>
                </a:lnTo>
                <a:lnTo>
                  <a:pt x="496" y="442"/>
                </a:lnTo>
                <a:lnTo>
                  <a:pt x="502" y="432"/>
                </a:lnTo>
                <a:lnTo>
                  <a:pt x="504" y="426"/>
                </a:lnTo>
                <a:lnTo>
                  <a:pt x="504" y="420"/>
                </a:lnTo>
                <a:lnTo>
                  <a:pt x="504" y="30"/>
                </a:lnTo>
                <a:lnTo>
                  <a:pt x="504" y="24"/>
                </a:lnTo>
                <a:lnTo>
                  <a:pt x="502" y="18"/>
                </a:lnTo>
                <a:lnTo>
                  <a:pt x="496" y="10"/>
                </a:lnTo>
                <a:lnTo>
                  <a:pt x="486" y="2"/>
                </a:lnTo>
                <a:lnTo>
                  <a:pt x="480" y="0"/>
                </a:lnTo>
                <a:lnTo>
                  <a:pt x="474" y="0"/>
                </a:lnTo>
                <a:close/>
                <a:moveTo>
                  <a:pt x="244" y="128"/>
                </a:moveTo>
                <a:lnTo>
                  <a:pt x="186" y="128"/>
                </a:lnTo>
                <a:lnTo>
                  <a:pt x="204" y="112"/>
                </a:lnTo>
                <a:lnTo>
                  <a:pt x="220" y="100"/>
                </a:lnTo>
                <a:lnTo>
                  <a:pt x="234" y="90"/>
                </a:lnTo>
                <a:lnTo>
                  <a:pt x="244" y="78"/>
                </a:lnTo>
                <a:lnTo>
                  <a:pt x="244" y="128"/>
                </a:lnTo>
                <a:close/>
                <a:moveTo>
                  <a:pt x="342" y="22"/>
                </a:moveTo>
                <a:lnTo>
                  <a:pt x="406" y="22"/>
                </a:lnTo>
                <a:lnTo>
                  <a:pt x="408" y="24"/>
                </a:lnTo>
                <a:lnTo>
                  <a:pt x="410" y="26"/>
                </a:lnTo>
                <a:lnTo>
                  <a:pt x="408" y="28"/>
                </a:lnTo>
                <a:lnTo>
                  <a:pt x="406" y="30"/>
                </a:lnTo>
                <a:lnTo>
                  <a:pt x="342" y="30"/>
                </a:lnTo>
                <a:lnTo>
                  <a:pt x="340" y="28"/>
                </a:lnTo>
                <a:lnTo>
                  <a:pt x="338" y="26"/>
                </a:lnTo>
                <a:lnTo>
                  <a:pt x="340" y="24"/>
                </a:lnTo>
                <a:lnTo>
                  <a:pt x="342" y="22"/>
                </a:lnTo>
                <a:close/>
                <a:moveTo>
                  <a:pt x="374" y="434"/>
                </a:moveTo>
                <a:lnTo>
                  <a:pt x="374" y="434"/>
                </a:lnTo>
                <a:lnTo>
                  <a:pt x="368" y="434"/>
                </a:lnTo>
                <a:lnTo>
                  <a:pt x="364" y="430"/>
                </a:lnTo>
                <a:lnTo>
                  <a:pt x="360" y="426"/>
                </a:lnTo>
                <a:lnTo>
                  <a:pt x="358" y="420"/>
                </a:lnTo>
                <a:lnTo>
                  <a:pt x="360" y="414"/>
                </a:lnTo>
                <a:lnTo>
                  <a:pt x="364" y="408"/>
                </a:lnTo>
                <a:lnTo>
                  <a:pt x="368" y="406"/>
                </a:lnTo>
                <a:lnTo>
                  <a:pt x="374" y="404"/>
                </a:lnTo>
                <a:lnTo>
                  <a:pt x="380" y="406"/>
                </a:lnTo>
                <a:lnTo>
                  <a:pt x="384" y="408"/>
                </a:lnTo>
                <a:lnTo>
                  <a:pt x="388" y="414"/>
                </a:lnTo>
                <a:lnTo>
                  <a:pt x="390" y="420"/>
                </a:lnTo>
                <a:lnTo>
                  <a:pt x="388" y="426"/>
                </a:lnTo>
                <a:lnTo>
                  <a:pt x="384" y="430"/>
                </a:lnTo>
                <a:lnTo>
                  <a:pt x="380" y="434"/>
                </a:lnTo>
                <a:lnTo>
                  <a:pt x="374" y="434"/>
                </a:lnTo>
                <a:close/>
                <a:moveTo>
                  <a:pt x="484" y="394"/>
                </a:moveTo>
                <a:lnTo>
                  <a:pt x="264" y="394"/>
                </a:lnTo>
                <a:lnTo>
                  <a:pt x="264" y="356"/>
                </a:lnTo>
                <a:lnTo>
                  <a:pt x="272" y="356"/>
                </a:lnTo>
                <a:lnTo>
                  <a:pt x="400" y="356"/>
                </a:lnTo>
                <a:lnTo>
                  <a:pt x="410" y="354"/>
                </a:lnTo>
                <a:lnTo>
                  <a:pt x="418" y="348"/>
                </a:lnTo>
                <a:lnTo>
                  <a:pt x="422" y="340"/>
                </a:lnTo>
                <a:lnTo>
                  <a:pt x="424" y="332"/>
                </a:lnTo>
                <a:lnTo>
                  <a:pt x="424" y="328"/>
                </a:lnTo>
                <a:lnTo>
                  <a:pt x="422" y="320"/>
                </a:lnTo>
                <a:lnTo>
                  <a:pt x="418" y="312"/>
                </a:lnTo>
                <a:lnTo>
                  <a:pt x="410" y="306"/>
                </a:lnTo>
                <a:lnTo>
                  <a:pt x="400" y="304"/>
                </a:lnTo>
                <a:lnTo>
                  <a:pt x="272" y="304"/>
                </a:lnTo>
                <a:lnTo>
                  <a:pt x="272" y="298"/>
                </a:lnTo>
                <a:lnTo>
                  <a:pt x="448" y="298"/>
                </a:lnTo>
                <a:lnTo>
                  <a:pt x="456" y="296"/>
                </a:lnTo>
                <a:lnTo>
                  <a:pt x="464" y="290"/>
                </a:lnTo>
                <a:lnTo>
                  <a:pt x="470" y="284"/>
                </a:lnTo>
                <a:lnTo>
                  <a:pt x="472" y="274"/>
                </a:lnTo>
                <a:lnTo>
                  <a:pt x="472" y="272"/>
                </a:lnTo>
                <a:lnTo>
                  <a:pt x="470" y="262"/>
                </a:lnTo>
                <a:lnTo>
                  <a:pt x="464" y="254"/>
                </a:lnTo>
                <a:lnTo>
                  <a:pt x="456" y="250"/>
                </a:lnTo>
                <a:lnTo>
                  <a:pt x="448" y="248"/>
                </a:lnTo>
                <a:lnTo>
                  <a:pt x="272" y="248"/>
                </a:lnTo>
                <a:lnTo>
                  <a:pt x="272" y="240"/>
                </a:lnTo>
                <a:lnTo>
                  <a:pt x="478" y="240"/>
                </a:lnTo>
                <a:lnTo>
                  <a:pt x="484" y="238"/>
                </a:lnTo>
                <a:lnTo>
                  <a:pt x="484" y="394"/>
                </a:lnTo>
                <a:close/>
                <a:moveTo>
                  <a:pt x="484" y="188"/>
                </a:moveTo>
                <a:lnTo>
                  <a:pt x="484" y="188"/>
                </a:lnTo>
                <a:lnTo>
                  <a:pt x="478" y="188"/>
                </a:lnTo>
                <a:lnTo>
                  <a:pt x="272" y="188"/>
                </a:lnTo>
                <a:lnTo>
                  <a:pt x="272" y="178"/>
                </a:lnTo>
                <a:lnTo>
                  <a:pt x="428" y="178"/>
                </a:lnTo>
                <a:lnTo>
                  <a:pt x="438" y="176"/>
                </a:lnTo>
                <a:lnTo>
                  <a:pt x="446" y="172"/>
                </a:lnTo>
                <a:lnTo>
                  <a:pt x="450" y="164"/>
                </a:lnTo>
                <a:lnTo>
                  <a:pt x="452" y="154"/>
                </a:lnTo>
                <a:lnTo>
                  <a:pt x="452" y="152"/>
                </a:lnTo>
                <a:lnTo>
                  <a:pt x="450" y="142"/>
                </a:lnTo>
                <a:lnTo>
                  <a:pt x="446" y="134"/>
                </a:lnTo>
                <a:lnTo>
                  <a:pt x="438" y="130"/>
                </a:lnTo>
                <a:lnTo>
                  <a:pt x="428" y="128"/>
                </a:lnTo>
                <a:lnTo>
                  <a:pt x="272" y="128"/>
                </a:lnTo>
                <a:lnTo>
                  <a:pt x="264" y="128"/>
                </a:lnTo>
                <a:lnTo>
                  <a:pt x="264" y="48"/>
                </a:lnTo>
                <a:lnTo>
                  <a:pt x="484" y="48"/>
                </a:lnTo>
                <a:lnTo>
                  <a:pt x="484" y="188"/>
                </a:lnTo>
                <a:close/>
              </a:path>
            </a:pathLst>
          </a:custGeom>
          <a:solidFill>
            <a:schemeClr val="bg1"/>
          </a:solidFill>
          <a:ln>
            <a:noFill/>
          </a:ln>
        </p:spPr>
        <p:txBody>
          <a:bodyPr/>
          <a:lstStyle/>
          <a:p>
            <a:endParaRPr lang="zh-CN" altLang="en-US" dirty="0">
              <a:cs typeface="+mn-ea"/>
              <a:sym typeface="+mn-lt"/>
            </a:endParaRPr>
          </a:p>
        </p:txBody>
      </p:sp>
      <p:sp>
        <p:nvSpPr>
          <p:cNvPr id="19" name="Freeform 20"/>
          <p:cNvSpPr>
            <a:spLocks noEditPoints="1"/>
          </p:cNvSpPr>
          <p:nvPr/>
        </p:nvSpPr>
        <p:spPr bwMode="auto">
          <a:xfrm>
            <a:off x="4894262" y="3884994"/>
            <a:ext cx="617538" cy="436563"/>
          </a:xfrm>
          <a:custGeom>
            <a:avLst/>
            <a:gdLst>
              <a:gd name="T0" fmla="*/ 434111 w 606"/>
              <a:gd name="T1" fmla="*/ 209144 h 430"/>
              <a:gd name="T2" fmla="*/ 609386 w 606"/>
              <a:gd name="T3" fmla="*/ 34519 h 430"/>
              <a:gd name="T4" fmla="*/ 615500 w 606"/>
              <a:gd name="T5" fmla="*/ 32488 h 430"/>
              <a:gd name="T6" fmla="*/ 617538 w 606"/>
              <a:gd name="T7" fmla="*/ 38580 h 430"/>
              <a:gd name="T8" fmla="*/ 617538 w 606"/>
              <a:gd name="T9" fmla="*/ 391891 h 430"/>
              <a:gd name="T10" fmla="*/ 615500 w 606"/>
              <a:gd name="T11" fmla="*/ 397983 h 430"/>
              <a:gd name="T12" fmla="*/ 607348 w 606"/>
              <a:gd name="T13" fmla="*/ 395952 h 430"/>
              <a:gd name="T14" fmla="*/ 342397 w 606"/>
              <a:gd name="T15" fmla="*/ 300518 h 430"/>
              <a:gd name="T16" fmla="*/ 334245 w 606"/>
              <a:gd name="T17" fmla="*/ 306609 h 430"/>
              <a:gd name="T18" fmla="*/ 315902 w 606"/>
              <a:gd name="T19" fmla="*/ 314731 h 430"/>
              <a:gd name="T20" fmla="*/ 303674 w 606"/>
              <a:gd name="T21" fmla="*/ 314731 h 430"/>
              <a:gd name="T22" fmla="*/ 293483 w 606"/>
              <a:gd name="T23" fmla="*/ 314731 h 430"/>
              <a:gd name="T24" fmla="*/ 275141 w 606"/>
              <a:gd name="T25" fmla="*/ 306609 h 430"/>
              <a:gd name="T26" fmla="*/ 213998 w 606"/>
              <a:gd name="T27" fmla="*/ 247724 h 430"/>
              <a:gd name="T28" fmla="*/ 38724 w 606"/>
              <a:gd name="T29" fmla="*/ 428441 h 430"/>
              <a:gd name="T30" fmla="*/ 36685 w 606"/>
              <a:gd name="T31" fmla="*/ 434532 h 430"/>
              <a:gd name="T32" fmla="*/ 42800 w 606"/>
              <a:gd name="T33" fmla="*/ 436563 h 430"/>
              <a:gd name="T34" fmla="*/ 578815 w 606"/>
              <a:gd name="T35" fmla="*/ 436563 h 430"/>
              <a:gd name="T36" fmla="*/ 584929 w 606"/>
              <a:gd name="T37" fmla="*/ 434532 h 430"/>
              <a:gd name="T38" fmla="*/ 582891 w 606"/>
              <a:gd name="T39" fmla="*/ 428441 h 430"/>
              <a:gd name="T40" fmla="*/ 342397 w 606"/>
              <a:gd name="T41" fmla="*/ 300518 h 430"/>
              <a:gd name="T42" fmla="*/ 303674 w 606"/>
              <a:gd name="T43" fmla="*/ 276152 h 430"/>
              <a:gd name="T44" fmla="*/ 309788 w 606"/>
              <a:gd name="T45" fmla="*/ 274121 h 430"/>
              <a:gd name="T46" fmla="*/ 578815 w 606"/>
              <a:gd name="T47" fmla="*/ 8122 h 430"/>
              <a:gd name="T48" fmla="*/ 578815 w 606"/>
              <a:gd name="T49" fmla="*/ 6092 h 430"/>
              <a:gd name="T50" fmla="*/ 576776 w 606"/>
              <a:gd name="T51" fmla="*/ 0 h 430"/>
              <a:gd name="T52" fmla="*/ 34647 w 606"/>
              <a:gd name="T53" fmla="*/ 0 h 430"/>
              <a:gd name="T54" fmla="*/ 30571 w 606"/>
              <a:gd name="T55" fmla="*/ 0 h 430"/>
              <a:gd name="T56" fmla="*/ 28533 w 606"/>
              <a:gd name="T57" fmla="*/ 6092 h 430"/>
              <a:gd name="T58" fmla="*/ 295521 w 606"/>
              <a:gd name="T59" fmla="*/ 272090 h 430"/>
              <a:gd name="T60" fmla="*/ 299598 w 606"/>
              <a:gd name="T61" fmla="*/ 274121 h 430"/>
              <a:gd name="T62" fmla="*/ 303674 w 606"/>
              <a:gd name="T63" fmla="*/ 276152 h 430"/>
              <a:gd name="T64" fmla="*/ 0 w 606"/>
              <a:gd name="T65" fmla="*/ 393922 h 430"/>
              <a:gd name="T66" fmla="*/ 2038 w 606"/>
              <a:gd name="T67" fmla="*/ 397983 h 430"/>
              <a:gd name="T68" fmla="*/ 8152 w 606"/>
              <a:gd name="T69" fmla="*/ 400014 h 430"/>
              <a:gd name="T70" fmla="*/ 185465 w 606"/>
              <a:gd name="T71" fmla="*/ 219297 h 430"/>
              <a:gd name="T72" fmla="*/ 10190 w 606"/>
              <a:gd name="T73" fmla="*/ 44672 h 430"/>
              <a:gd name="T74" fmla="*/ 4076 w 606"/>
              <a:gd name="T75" fmla="*/ 44672 h 430"/>
              <a:gd name="T76" fmla="*/ 0 w 606"/>
              <a:gd name="T77" fmla="*/ 48733 h 4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6"/>
              <a:gd name="T118" fmla="*/ 0 h 430"/>
              <a:gd name="T119" fmla="*/ 606 w 606"/>
              <a:gd name="T120" fmla="*/ 430 h 4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6" h="430">
                <a:moveTo>
                  <a:pt x="596" y="390"/>
                </a:moveTo>
                <a:lnTo>
                  <a:pt x="426" y="206"/>
                </a:lnTo>
                <a:lnTo>
                  <a:pt x="598" y="34"/>
                </a:lnTo>
                <a:lnTo>
                  <a:pt x="600" y="32"/>
                </a:lnTo>
                <a:lnTo>
                  <a:pt x="604" y="32"/>
                </a:lnTo>
                <a:lnTo>
                  <a:pt x="606" y="34"/>
                </a:lnTo>
                <a:lnTo>
                  <a:pt x="606" y="38"/>
                </a:lnTo>
                <a:lnTo>
                  <a:pt x="606" y="386"/>
                </a:lnTo>
                <a:lnTo>
                  <a:pt x="606" y="390"/>
                </a:lnTo>
                <a:lnTo>
                  <a:pt x="604" y="392"/>
                </a:lnTo>
                <a:lnTo>
                  <a:pt x="600" y="392"/>
                </a:lnTo>
                <a:lnTo>
                  <a:pt x="596" y="390"/>
                </a:lnTo>
                <a:close/>
                <a:moveTo>
                  <a:pt x="336" y="296"/>
                </a:moveTo>
                <a:lnTo>
                  <a:pt x="336" y="296"/>
                </a:lnTo>
                <a:lnTo>
                  <a:pt x="328" y="302"/>
                </a:lnTo>
                <a:lnTo>
                  <a:pt x="320" y="306"/>
                </a:lnTo>
                <a:lnTo>
                  <a:pt x="310" y="310"/>
                </a:lnTo>
                <a:lnTo>
                  <a:pt x="300" y="310"/>
                </a:lnTo>
                <a:lnTo>
                  <a:pt x="298" y="310"/>
                </a:lnTo>
                <a:lnTo>
                  <a:pt x="288" y="310"/>
                </a:lnTo>
                <a:lnTo>
                  <a:pt x="278" y="306"/>
                </a:lnTo>
                <a:lnTo>
                  <a:pt x="270" y="302"/>
                </a:lnTo>
                <a:lnTo>
                  <a:pt x="262" y="296"/>
                </a:lnTo>
                <a:lnTo>
                  <a:pt x="210" y="244"/>
                </a:lnTo>
                <a:lnTo>
                  <a:pt x="38" y="422"/>
                </a:lnTo>
                <a:lnTo>
                  <a:pt x="36" y="424"/>
                </a:lnTo>
                <a:lnTo>
                  <a:pt x="36" y="428"/>
                </a:lnTo>
                <a:lnTo>
                  <a:pt x="38" y="430"/>
                </a:lnTo>
                <a:lnTo>
                  <a:pt x="42" y="430"/>
                </a:lnTo>
                <a:lnTo>
                  <a:pt x="568" y="430"/>
                </a:lnTo>
                <a:lnTo>
                  <a:pt x="572" y="430"/>
                </a:lnTo>
                <a:lnTo>
                  <a:pt x="574" y="428"/>
                </a:lnTo>
                <a:lnTo>
                  <a:pt x="574" y="424"/>
                </a:lnTo>
                <a:lnTo>
                  <a:pt x="572" y="422"/>
                </a:lnTo>
                <a:lnTo>
                  <a:pt x="398" y="234"/>
                </a:lnTo>
                <a:lnTo>
                  <a:pt x="336" y="296"/>
                </a:lnTo>
                <a:close/>
                <a:moveTo>
                  <a:pt x="298" y="272"/>
                </a:moveTo>
                <a:lnTo>
                  <a:pt x="298" y="272"/>
                </a:lnTo>
                <a:lnTo>
                  <a:pt x="304" y="270"/>
                </a:lnTo>
                <a:lnTo>
                  <a:pt x="308" y="268"/>
                </a:lnTo>
                <a:lnTo>
                  <a:pt x="568" y="8"/>
                </a:lnTo>
                <a:lnTo>
                  <a:pt x="568" y="6"/>
                </a:lnTo>
                <a:lnTo>
                  <a:pt x="568" y="2"/>
                </a:lnTo>
                <a:lnTo>
                  <a:pt x="566" y="0"/>
                </a:lnTo>
                <a:lnTo>
                  <a:pt x="564" y="0"/>
                </a:lnTo>
                <a:lnTo>
                  <a:pt x="34" y="0"/>
                </a:lnTo>
                <a:lnTo>
                  <a:pt x="30" y="0"/>
                </a:lnTo>
                <a:lnTo>
                  <a:pt x="28" y="2"/>
                </a:lnTo>
                <a:lnTo>
                  <a:pt x="28" y="6"/>
                </a:lnTo>
                <a:lnTo>
                  <a:pt x="30" y="8"/>
                </a:lnTo>
                <a:lnTo>
                  <a:pt x="290" y="268"/>
                </a:lnTo>
                <a:lnTo>
                  <a:pt x="294" y="270"/>
                </a:lnTo>
                <a:lnTo>
                  <a:pt x="298" y="272"/>
                </a:lnTo>
                <a:close/>
                <a:moveTo>
                  <a:pt x="0" y="48"/>
                </a:moveTo>
                <a:lnTo>
                  <a:pt x="0" y="388"/>
                </a:lnTo>
                <a:lnTo>
                  <a:pt x="2" y="392"/>
                </a:lnTo>
                <a:lnTo>
                  <a:pt x="4" y="394"/>
                </a:lnTo>
                <a:lnTo>
                  <a:pt x="8" y="394"/>
                </a:lnTo>
                <a:lnTo>
                  <a:pt x="10" y="392"/>
                </a:lnTo>
                <a:lnTo>
                  <a:pt x="182" y="216"/>
                </a:lnTo>
                <a:lnTo>
                  <a:pt x="10" y="44"/>
                </a:lnTo>
                <a:lnTo>
                  <a:pt x="8" y="42"/>
                </a:lnTo>
                <a:lnTo>
                  <a:pt x="4" y="44"/>
                </a:lnTo>
                <a:lnTo>
                  <a:pt x="2" y="46"/>
                </a:lnTo>
                <a:lnTo>
                  <a:pt x="0" y="48"/>
                </a:lnTo>
                <a:close/>
              </a:path>
            </a:pathLst>
          </a:custGeom>
          <a:solidFill>
            <a:schemeClr val="bg1"/>
          </a:solidFill>
          <a:ln>
            <a:noFill/>
          </a:ln>
        </p:spPr>
        <p:txBody>
          <a:bodyPr/>
          <a:lstStyle/>
          <a:p>
            <a:endParaRPr lang="zh-CN" altLang="en-US" dirty="0">
              <a:cs typeface="+mn-ea"/>
              <a:sym typeface="+mn-lt"/>
            </a:endParaRPr>
          </a:p>
        </p:txBody>
      </p:sp>
      <p:grpSp>
        <p:nvGrpSpPr>
          <p:cNvPr id="20" name="组合 24"/>
          <p:cNvGrpSpPr/>
          <p:nvPr/>
        </p:nvGrpSpPr>
        <p:grpSpPr>
          <a:xfrm>
            <a:off x="6391882" y="3836594"/>
            <a:ext cx="520093" cy="580633"/>
            <a:chOff x="3419475" y="1905000"/>
            <a:chExt cx="600075" cy="669925"/>
          </a:xfrm>
          <a:solidFill>
            <a:schemeClr val="bg1"/>
          </a:solidFill>
        </p:grpSpPr>
        <p:sp>
          <p:nvSpPr>
            <p:cNvPr id="21" name="Freeform 116"/>
            <p:cNvSpPr/>
            <p:nvPr/>
          </p:nvSpPr>
          <p:spPr bwMode="auto">
            <a:xfrm>
              <a:off x="3419475" y="2435225"/>
              <a:ext cx="600075" cy="139700"/>
            </a:xfrm>
            <a:custGeom>
              <a:avLst/>
              <a:gdLst/>
              <a:ahLst/>
              <a:cxnLst>
                <a:cxn ang="0">
                  <a:pos x="366" y="0"/>
                </a:cxn>
                <a:cxn ang="0">
                  <a:pos x="12" y="0"/>
                </a:cxn>
                <a:cxn ang="0">
                  <a:pos x="12" y="0"/>
                </a:cxn>
                <a:cxn ang="0">
                  <a:pos x="6" y="2"/>
                </a:cxn>
                <a:cxn ang="0">
                  <a:pos x="2" y="4"/>
                </a:cxn>
                <a:cxn ang="0">
                  <a:pos x="0" y="12"/>
                </a:cxn>
                <a:cxn ang="0">
                  <a:pos x="0" y="12"/>
                </a:cxn>
                <a:cxn ang="0">
                  <a:pos x="2" y="18"/>
                </a:cxn>
                <a:cxn ang="0">
                  <a:pos x="6" y="22"/>
                </a:cxn>
                <a:cxn ang="0">
                  <a:pos x="12" y="22"/>
                </a:cxn>
                <a:cxn ang="0">
                  <a:pos x="170" y="22"/>
                </a:cxn>
                <a:cxn ang="0">
                  <a:pos x="124" y="88"/>
                </a:cxn>
                <a:cxn ang="0">
                  <a:pos x="146" y="88"/>
                </a:cxn>
                <a:cxn ang="0">
                  <a:pos x="192" y="22"/>
                </a:cxn>
                <a:cxn ang="0">
                  <a:pos x="200" y="22"/>
                </a:cxn>
                <a:cxn ang="0">
                  <a:pos x="248" y="88"/>
                </a:cxn>
                <a:cxn ang="0">
                  <a:pos x="270" y="88"/>
                </a:cxn>
                <a:cxn ang="0">
                  <a:pos x="224" y="22"/>
                </a:cxn>
                <a:cxn ang="0">
                  <a:pos x="366" y="22"/>
                </a:cxn>
                <a:cxn ang="0">
                  <a:pos x="366" y="22"/>
                </a:cxn>
                <a:cxn ang="0">
                  <a:pos x="372" y="22"/>
                </a:cxn>
                <a:cxn ang="0">
                  <a:pos x="376" y="18"/>
                </a:cxn>
                <a:cxn ang="0">
                  <a:pos x="378" y="12"/>
                </a:cxn>
                <a:cxn ang="0">
                  <a:pos x="378" y="12"/>
                </a:cxn>
                <a:cxn ang="0">
                  <a:pos x="376" y="4"/>
                </a:cxn>
                <a:cxn ang="0">
                  <a:pos x="372" y="2"/>
                </a:cxn>
                <a:cxn ang="0">
                  <a:pos x="366" y="0"/>
                </a:cxn>
                <a:cxn ang="0">
                  <a:pos x="366" y="0"/>
                </a:cxn>
              </a:cxnLst>
              <a:rect l="0" t="0" r="r" b="b"/>
              <a:pathLst>
                <a:path w="378" h="88">
                  <a:moveTo>
                    <a:pt x="366" y="0"/>
                  </a:moveTo>
                  <a:lnTo>
                    <a:pt x="12" y="0"/>
                  </a:lnTo>
                  <a:lnTo>
                    <a:pt x="12" y="0"/>
                  </a:lnTo>
                  <a:lnTo>
                    <a:pt x="6" y="2"/>
                  </a:lnTo>
                  <a:lnTo>
                    <a:pt x="2" y="4"/>
                  </a:lnTo>
                  <a:lnTo>
                    <a:pt x="0" y="12"/>
                  </a:lnTo>
                  <a:lnTo>
                    <a:pt x="0" y="12"/>
                  </a:lnTo>
                  <a:lnTo>
                    <a:pt x="2" y="18"/>
                  </a:lnTo>
                  <a:lnTo>
                    <a:pt x="6" y="22"/>
                  </a:lnTo>
                  <a:lnTo>
                    <a:pt x="12" y="22"/>
                  </a:lnTo>
                  <a:lnTo>
                    <a:pt x="170" y="22"/>
                  </a:lnTo>
                  <a:lnTo>
                    <a:pt x="124" y="88"/>
                  </a:lnTo>
                  <a:lnTo>
                    <a:pt x="146" y="88"/>
                  </a:lnTo>
                  <a:lnTo>
                    <a:pt x="192" y="22"/>
                  </a:lnTo>
                  <a:lnTo>
                    <a:pt x="200" y="22"/>
                  </a:lnTo>
                  <a:lnTo>
                    <a:pt x="248" y="88"/>
                  </a:lnTo>
                  <a:lnTo>
                    <a:pt x="270" y="88"/>
                  </a:lnTo>
                  <a:lnTo>
                    <a:pt x="224" y="22"/>
                  </a:lnTo>
                  <a:lnTo>
                    <a:pt x="366" y="22"/>
                  </a:lnTo>
                  <a:lnTo>
                    <a:pt x="366" y="22"/>
                  </a:lnTo>
                  <a:lnTo>
                    <a:pt x="372" y="22"/>
                  </a:lnTo>
                  <a:lnTo>
                    <a:pt x="376" y="18"/>
                  </a:lnTo>
                  <a:lnTo>
                    <a:pt x="378" y="12"/>
                  </a:lnTo>
                  <a:lnTo>
                    <a:pt x="378" y="12"/>
                  </a:lnTo>
                  <a:lnTo>
                    <a:pt x="376" y="4"/>
                  </a:lnTo>
                  <a:lnTo>
                    <a:pt x="372" y="2"/>
                  </a:lnTo>
                  <a:lnTo>
                    <a:pt x="366" y="0"/>
                  </a:lnTo>
                  <a:lnTo>
                    <a:pt x="366" y="0"/>
                  </a:lnTo>
                  <a:close/>
                </a:path>
              </a:pathLst>
            </a:custGeom>
            <a:grpFill/>
            <a:ln w="9525">
              <a:noFill/>
              <a:round/>
            </a:ln>
          </p:spPr>
          <p:txBody>
            <a:bodyPr/>
            <a:lstStyle/>
            <a:p>
              <a:pPr fontAlgn="auto">
                <a:spcBef>
                  <a:spcPts val="0"/>
                </a:spcBef>
                <a:spcAft>
                  <a:spcPts val="0"/>
                </a:spcAft>
                <a:defRPr/>
              </a:pPr>
              <a:endParaRPr lang="zh-CN" altLang="en-US" dirty="0">
                <a:cs typeface="+mn-ea"/>
                <a:sym typeface="+mn-lt"/>
              </a:endParaRPr>
            </a:p>
          </p:txBody>
        </p:sp>
        <p:sp>
          <p:nvSpPr>
            <p:cNvPr id="22" name="Freeform 118"/>
            <p:cNvSpPr>
              <a:spLocks noEditPoints="1"/>
            </p:cNvSpPr>
            <p:nvPr/>
          </p:nvSpPr>
          <p:spPr bwMode="auto">
            <a:xfrm>
              <a:off x="3419475" y="1905000"/>
              <a:ext cx="600075" cy="495300"/>
            </a:xfrm>
            <a:custGeom>
              <a:avLst/>
              <a:gdLst/>
              <a:ahLst/>
              <a:cxnLst>
                <a:cxn ang="0">
                  <a:pos x="44" y="0"/>
                </a:cxn>
                <a:cxn ang="0">
                  <a:pos x="38" y="2"/>
                </a:cxn>
                <a:cxn ang="0">
                  <a:pos x="22" y="6"/>
                </a:cxn>
                <a:cxn ang="0">
                  <a:pos x="8" y="20"/>
                </a:cxn>
                <a:cxn ang="0">
                  <a:pos x="0" y="46"/>
                </a:cxn>
                <a:cxn ang="0">
                  <a:pos x="0" y="268"/>
                </a:cxn>
                <a:cxn ang="0">
                  <a:pos x="8" y="292"/>
                </a:cxn>
                <a:cxn ang="0">
                  <a:pos x="22" y="306"/>
                </a:cxn>
                <a:cxn ang="0">
                  <a:pos x="38" y="310"/>
                </a:cxn>
                <a:cxn ang="0">
                  <a:pos x="334" y="312"/>
                </a:cxn>
                <a:cxn ang="0">
                  <a:pos x="340" y="310"/>
                </a:cxn>
                <a:cxn ang="0">
                  <a:pos x="356" y="306"/>
                </a:cxn>
                <a:cxn ang="0">
                  <a:pos x="370" y="292"/>
                </a:cxn>
                <a:cxn ang="0">
                  <a:pos x="378" y="268"/>
                </a:cxn>
                <a:cxn ang="0">
                  <a:pos x="378" y="46"/>
                </a:cxn>
                <a:cxn ang="0">
                  <a:pos x="370" y="20"/>
                </a:cxn>
                <a:cxn ang="0">
                  <a:pos x="356" y="6"/>
                </a:cxn>
                <a:cxn ang="0">
                  <a:pos x="340" y="2"/>
                </a:cxn>
                <a:cxn ang="0">
                  <a:pos x="334" y="0"/>
                </a:cxn>
                <a:cxn ang="0">
                  <a:pos x="44" y="46"/>
                </a:cxn>
                <a:cxn ang="0">
                  <a:pos x="334" y="90"/>
                </a:cxn>
                <a:cxn ang="0">
                  <a:pos x="334" y="156"/>
                </a:cxn>
                <a:cxn ang="0">
                  <a:pos x="222" y="178"/>
                </a:cxn>
                <a:cxn ang="0">
                  <a:pos x="334" y="156"/>
                </a:cxn>
                <a:cxn ang="0">
                  <a:pos x="112" y="200"/>
                </a:cxn>
                <a:cxn ang="0">
                  <a:pos x="178" y="200"/>
                </a:cxn>
                <a:cxn ang="0">
                  <a:pos x="172" y="226"/>
                </a:cxn>
                <a:cxn ang="0">
                  <a:pos x="158" y="248"/>
                </a:cxn>
                <a:cxn ang="0">
                  <a:pos x="138" y="262"/>
                </a:cxn>
                <a:cxn ang="0">
                  <a:pos x="112" y="268"/>
                </a:cxn>
                <a:cxn ang="0">
                  <a:pos x="98" y="266"/>
                </a:cxn>
                <a:cxn ang="0">
                  <a:pos x="74" y="256"/>
                </a:cxn>
                <a:cxn ang="0">
                  <a:pos x="56" y="238"/>
                </a:cxn>
                <a:cxn ang="0">
                  <a:pos x="46" y="214"/>
                </a:cxn>
                <a:cxn ang="0">
                  <a:pos x="44" y="200"/>
                </a:cxn>
                <a:cxn ang="0">
                  <a:pos x="50" y="174"/>
                </a:cxn>
                <a:cxn ang="0">
                  <a:pos x="64" y="154"/>
                </a:cxn>
                <a:cxn ang="0">
                  <a:pos x="86" y="140"/>
                </a:cxn>
                <a:cxn ang="0">
                  <a:pos x="112" y="134"/>
                </a:cxn>
                <a:cxn ang="0">
                  <a:pos x="222" y="222"/>
                </a:cxn>
                <a:cxn ang="0">
                  <a:pos x="334" y="244"/>
                </a:cxn>
                <a:cxn ang="0">
                  <a:pos x="222" y="222"/>
                </a:cxn>
              </a:cxnLst>
              <a:rect l="0" t="0" r="r" b="b"/>
              <a:pathLst>
                <a:path w="378" h="312">
                  <a:moveTo>
                    <a:pt x="334" y="0"/>
                  </a:moveTo>
                  <a:lnTo>
                    <a:pt x="44" y="0"/>
                  </a:lnTo>
                  <a:lnTo>
                    <a:pt x="44" y="0"/>
                  </a:lnTo>
                  <a:lnTo>
                    <a:pt x="38" y="2"/>
                  </a:lnTo>
                  <a:lnTo>
                    <a:pt x="30" y="4"/>
                  </a:lnTo>
                  <a:lnTo>
                    <a:pt x="22" y="6"/>
                  </a:lnTo>
                  <a:lnTo>
                    <a:pt x="14" y="12"/>
                  </a:lnTo>
                  <a:lnTo>
                    <a:pt x="8" y="20"/>
                  </a:lnTo>
                  <a:lnTo>
                    <a:pt x="2" y="30"/>
                  </a:lnTo>
                  <a:lnTo>
                    <a:pt x="0" y="46"/>
                  </a:lnTo>
                  <a:lnTo>
                    <a:pt x="0" y="268"/>
                  </a:lnTo>
                  <a:lnTo>
                    <a:pt x="0" y="268"/>
                  </a:lnTo>
                  <a:lnTo>
                    <a:pt x="2" y="282"/>
                  </a:lnTo>
                  <a:lnTo>
                    <a:pt x="8" y="292"/>
                  </a:lnTo>
                  <a:lnTo>
                    <a:pt x="14" y="300"/>
                  </a:lnTo>
                  <a:lnTo>
                    <a:pt x="22" y="306"/>
                  </a:lnTo>
                  <a:lnTo>
                    <a:pt x="30" y="310"/>
                  </a:lnTo>
                  <a:lnTo>
                    <a:pt x="38" y="310"/>
                  </a:lnTo>
                  <a:lnTo>
                    <a:pt x="44" y="312"/>
                  </a:lnTo>
                  <a:lnTo>
                    <a:pt x="334" y="312"/>
                  </a:lnTo>
                  <a:lnTo>
                    <a:pt x="334" y="312"/>
                  </a:lnTo>
                  <a:lnTo>
                    <a:pt x="340" y="310"/>
                  </a:lnTo>
                  <a:lnTo>
                    <a:pt x="348" y="310"/>
                  </a:lnTo>
                  <a:lnTo>
                    <a:pt x="356" y="306"/>
                  </a:lnTo>
                  <a:lnTo>
                    <a:pt x="364" y="300"/>
                  </a:lnTo>
                  <a:lnTo>
                    <a:pt x="370" y="292"/>
                  </a:lnTo>
                  <a:lnTo>
                    <a:pt x="376" y="282"/>
                  </a:lnTo>
                  <a:lnTo>
                    <a:pt x="378" y="268"/>
                  </a:lnTo>
                  <a:lnTo>
                    <a:pt x="378" y="46"/>
                  </a:lnTo>
                  <a:lnTo>
                    <a:pt x="378" y="46"/>
                  </a:lnTo>
                  <a:lnTo>
                    <a:pt x="376" y="30"/>
                  </a:lnTo>
                  <a:lnTo>
                    <a:pt x="370" y="20"/>
                  </a:lnTo>
                  <a:lnTo>
                    <a:pt x="364" y="12"/>
                  </a:lnTo>
                  <a:lnTo>
                    <a:pt x="356" y="6"/>
                  </a:lnTo>
                  <a:lnTo>
                    <a:pt x="348" y="4"/>
                  </a:lnTo>
                  <a:lnTo>
                    <a:pt x="340" y="2"/>
                  </a:lnTo>
                  <a:lnTo>
                    <a:pt x="334" y="0"/>
                  </a:lnTo>
                  <a:lnTo>
                    <a:pt x="334" y="0"/>
                  </a:lnTo>
                  <a:close/>
                  <a:moveTo>
                    <a:pt x="44" y="90"/>
                  </a:moveTo>
                  <a:lnTo>
                    <a:pt x="44" y="46"/>
                  </a:lnTo>
                  <a:lnTo>
                    <a:pt x="334" y="46"/>
                  </a:lnTo>
                  <a:lnTo>
                    <a:pt x="334" y="90"/>
                  </a:lnTo>
                  <a:lnTo>
                    <a:pt x="44" y="90"/>
                  </a:lnTo>
                  <a:close/>
                  <a:moveTo>
                    <a:pt x="334" y="156"/>
                  </a:moveTo>
                  <a:lnTo>
                    <a:pt x="334" y="178"/>
                  </a:lnTo>
                  <a:lnTo>
                    <a:pt x="222" y="178"/>
                  </a:lnTo>
                  <a:lnTo>
                    <a:pt x="222" y="156"/>
                  </a:lnTo>
                  <a:lnTo>
                    <a:pt x="334" y="156"/>
                  </a:lnTo>
                  <a:close/>
                  <a:moveTo>
                    <a:pt x="112" y="134"/>
                  </a:moveTo>
                  <a:lnTo>
                    <a:pt x="112" y="200"/>
                  </a:lnTo>
                  <a:lnTo>
                    <a:pt x="178" y="200"/>
                  </a:lnTo>
                  <a:lnTo>
                    <a:pt x="178" y="200"/>
                  </a:lnTo>
                  <a:lnTo>
                    <a:pt x="176" y="214"/>
                  </a:lnTo>
                  <a:lnTo>
                    <a:pt x="172" y="226"/>
                  </a:lnTo>
                  <a:lnTo>
                    <a:pt x="166" y="238"/>
                  </a:lnTo>
                  <a:lnTo>
                    <a:pt x="158" y="248"/>
                  </a:lnTo>
                  <a:lnTo>
                    <a:pt x="148" y="256"/>
                  </a:lnTo>
                  <a:lnTo>
                    <a:pt x="138" y="262"/>
                  </a:lnTo>
                  <a:lnTo>
                    <a:pt x="124" y="266"/>
                  </a:lnTo>
                  <a:lnTo>
                    <a:pt x="112" y="268"/>
                  </a:lnTo>
                  <a:lnTo>
                    <a:pt x="112" y="268"/>
                  </a:lnTo>
                  <a:lnTo>
                    <a:pt x="98" y="266"/>
                  </a:lnTo>
                  <a:lnTo>
                    <a:pt x="86" y="262"/>
                  </a:lnTo>
                  <a:lnTo>
                    <a:pt x="74" y="256"/>
                  </a:lnTo>
                  <a:lnTo>
                    <a:pt x="64" y="248"/>
                  </a:lnTo>
                  <a:lnTo>
                    <a:pt x="56" y="238"/>
                  </a:lnTo>
                  <a:lnTo>
                    <a:pt x="50" y="226"/>
                  </a:lnTo>
                  <a:lnTo>
                    <a:pt x="46" y="214"/>
                  </a:lnTo>
                  <a:lnTo>
                    <a:pt x="44" y="200"/>
                  </a:lnTo>
                  <a:lnTo>
                    <a:pt x="44" y="200"/>
                  </a:lnTo>
                  <a:lnTo>
                    <a:pt x="46" y="188"/>
                  </a:lnTo>
                  <a:lnTo>
                    <a:pt x="50" y="174"/>
                  </a:lnTo>
                  <a:lnTo>
                    <a:pt x="56" y="164"/>
                  </a:lnTo>
                  <a:lnTo>
                    <a:pt x="64" y="154"/>
                  </a:lnTo>
                  <a:lnTo>
                    <a:pt x="74" y="146"/>
                  </a:lnTo>
                  <a:lnTo>
                    <a:pt x="86" y="140"/>
                  </a:lnTo>
                  <a:lnTo>
                    <a:pt x="98" y="136"/>
                  </a:lnTo>
                  <a:lnTo>
                    <a:pt x="112" y="134"/>
                  </a:lnTo>
                  <a:lnTo>
                    <a:pt x="112" y="134"/>
                  </a:lnTo>
                  <a:close/>
                  <a:moveTo>
                    <a:pt x="222" y="222"/>
                  </a:moveTo>
                  <a:lnTo>
                    <a:pt x="334" y="222"/>
                  </a:lnTo>
                  <a:lnTo>
                    <a:pt x="334" y="244"/>
                  </a:lnTo>
                  <a:lnTo>
                    <a:pt x="222" y="244"/>
                  </a:lnTo>
                  <a:lnTo>
                    <a:pt x="222" y="222"/>
                  </a:lnTo>
                  <a:close/>
                </a:path>
              </a:pathLst>
            </a:custGeom>
            <a:grpFill/>
            <a:ln w="9525">
              <a:noFill/>
              <a:round/>
            </a:ln>
          </p:spPr>
          <p:txBody>
            <a:bodyPr/>
            <a:lstStyle/>
            <a:p>
              <a:pPr fontAlgn="auto">
                <a:spcBef>
                  <a:spcPts val="0"/>
                </a:spcBef>
                <a:spcAft>
                  <a:spcPts val="0"/>
                </a:spcAft>
                <a:defRPr/>
              </a:pPr>
              <a:endParaRPr lang="zh-CN" altLang="en-US" dirty="0">
                <a:cs typeface="+mn-ea"/>
                <a:sym typeface="+mn-lt"/>
              </a:endParaRPr>
            </a:p>
          </p:txBody>
        </p:sp>
      </p:grpSp>
      <p:grpSp>
        <p:nvGrpSpPr>
          <p:cNvPr id="23" name="组合 22"/>
          <p:cNvGrpSpPr/>
          <p:nvPr/>
        </p:nvGrpSpPr>
        <p:grpSpPr>
          <a:xfrm>
            <a:off x="1277428" y="2032432"/>
            <a:ext cx="3031046" cy="711835"/>
            <a:chOff x="2408" y="3190"/>
            <a:chExt cx="3120" cy="1121"/>
          </a:xfrm>
        </p:grpSpPr>
        <p:sp>
          <p:nvSpPr>
            <p:cNvPr id="24" name="TextBox 45"/>
            <p:cNvSpPr txBox="1"/>
            <p:nvPr/>
          </p:nvSpPr>
          <p:spPr>
            <a:xfrm>
              <a:off x="2408" y="3190"/>
              <a:ext cx="3120" cy="663"/>
            </a:xfrm>
            <a:prstGeom prst="rect">
              <a:avLst/>
            </a:prstGeom>
          </p:spPr>
          <p:txBody>
            <a:bodyPr vert="horz" wrap="none" lIns="0" tIns="0" rIns="0" bIns="0" anchor="b" anchorCtr="1">
              <a:normAutofit/>
            </a:bodyPr>
            <a:lstStyle/>
            <a:p>
              <a:pPr algn="ctr"/>
              <a:r>
                <a:rPr lang="en-US" altLang="zh-CN" sz="2000" b="1" kern="900" dirty="0">
                  <a:solidFill>
                    <a:schemeClr val="tx1">
                      <a:lumMod val="75000"/>
                      <a:lumOff val="25000"/>
                    </a:schemeClr>
                  </a:solidFill>
                  <a:cs typeface="+mn-ea"/>
                  <a:sym typeface="+mn-lt"/>
                </a:rPr>
                <a:t>01</a:t>
              </a:r>
              <a:endParaRPr lang="zh-CN" altLang="en-US" sz="2000" b="1" kern="900" dirty="0">
                <a:solidFill>
                  <a:schemeClr val="tx1">
                    <a:lumMod val="75000"/>
                    <a:lumOff val="25000"/>
                  </a:schemeClr>
                </a:solidFill>
                <a:cs typeface="+mn-ea"/>
                <a:sym typeface="+mn-lt"/>
              </a:endParaRPr>
            </a:p>
          </p:txBody>
        </p:sp>
        <p:sp>
          <p:nvSpPr>
            <p:cNvPr id="2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en-US" altLang="zh-CN" sz="1400" dirty="0">
                  <a:solidFill>
                    <a:schemeClr val="tx1">
                      <a:lumMod val="75000"/>
                      <a:lumOff val="25000"/>
                    </a:schemeClr>
                  </a:solidFill>
                  <a:cs typeface="+mn-ea"/>
                  <a:sym typeface="+mn-lt"/>
                </a:rPr>
                <a:t>1889</a:t>
              </a:r>
              <a:r>
                <a:rPr lang="zh-CN" altLang="en-US" sz="1400" dirty="0">
                  <a:solidFill>
                    <a:schemeClr val="tx1">
                      <a:lumMod val="75000"/>
                      <a:lumOff val="25000"/>
                    </a:schemeClr>
                  </a:solidFill>
                  <a:cs typeface="+mn-ea"/>
                  <a:sym typeface="+mn-lt"/>
                </a:rPr>
                <a:t>年</a:t>
              </a:r>
              <a:r>
                <a:rPr lang="en-US" altLang="zh-CN" sz="1400" dirty="0">
                  <a:solidFill>
                    <a:schemeClr val="tx1">
                      <a:lumMod val="75000"/>
                      <a:lumOff val="25000"/>
                    </a:schemeClr>
                  </a:solidFill>
                  <a:cs typeface="+mn-ea"/>
                  <a:sym typeface="+mn-lt"/>
                </a:rPr>
                <a:t>7</a:t>
              </a:r>
              <a:r>
                <a:rPr lang="zh-CN" altLang="en-US" sz="1400" dirty="0">
                  <a:solidFill>
                    <a:schemeClr val="tx1">
                      <a:lumMod val="75000"/>
                      <a:lumOff val="25000"/>
                    </a:schemeClr>
                  </a:solidFill>
                  <a:cs typeface="+mn-ea"/>
                  <a:sym typeface="+mn-lt"/>
                </a:rPr>
                <a:t>月，在恩格斯组织召开的第二国际成立大会上宣布将每年的五月一日定为国际劳动节。　</a:t>
              </a:r>
            </a:p>
          </p:txBody>
        </p:sp>
      </p:grpSp>
      <p:grpSp>
        <p:nvGrpSpPr>
          <p:cNvPr id="26" name="组合 25"/>
          <p:cNvGrpSpPr/>
          <p:nvPr/>
        </p:nvGrpSpPr>
        <p:grpSpPr>
          <a:xfrm>
            <a:off x="1277428" y="3561040"/>
            <a:ext cx="3031046" cy="711835"/>
            <a:chOff x="2408" y="3190"/>
            <a:chExt cx="3120" cy="1121"/>
          </a:xfrm>
        </p:grpSpPr>
        <p:sp>
          <p:nvSpPr>
            <p:cNvPr id="27" name="TextBox 45"/>
            <p:cNvSpPr txBox="1"/>
            <p:nvPr/>
          </p:nvSpPr>
          <p:spPr>
            <a:xfrm>
              <a:off x="2408" y="3190"/>
              <a:ext cx="3120" cy="663"/>
            </a:xfrm>
            <a:prstGeom prst="rect">
              <a:avLst/>
            </a:prstGeom>
          </p:spPr>
          <p:txBody>
            <a:bodyPr vert="horz" wrap="none" lIns="0" tIns="0" rIns="0" bIns="0" anchor="b" anchorCtr="1">
              <a:normAutofit/>
            </a:bodyPr>
            <a:lstStyle/>
            <a:p>
              <a:pPr algn="ctr"/>
              <a:r>
                <a:rPr lang="en-US" altLang="zh-CN" sz="2000" b="1" kern="900" dirty="0">
                  <a:solidFill>
                    <a:schemeClr val="tx1">
                      <a:lumMod val="75000"/>
                      <a:lumOff val="25000"/>
                    </a:schemeClr>
                  </a:solidFill>
                  <a:cs typeface="+mn-ea"/>
                  <a:sym typeface="+mn-lt"/>
                </a:rPr>
                <a:t>03</a:t>
              </a:r>
              <a:endParaRPr lang="zh-CN" altLang="en-US" sz="2000" b="1" kern="900" dirty="0">
                <a:solidFill>
                  <a:schemeClr val="tx1">
                    <a:lumMod val="75000"/>
                    <a:lumOff val="25000"/>
                  </a:schemeClr>
                </a:solidFill>
                <a:cs typeface="+mn-ea"/>
                <a:sym typeface="+mn-lt"/>
              </a:endParaRPr>
            </a:p>
          </p:txBody>
        </p:sp>
        <p:sp>
          <p:nvSpPr>
            <p:cNvPr id="2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400" dirty="0">
                  <a:solidFill>
                    <a:schemeClr val="tx1">
                      <a:lumMod val="75000"/>
                      <a:lumOff val="25000"/>
                    </a:schemeClr>
                  </a:solidFill>
                  <a:cs typeface="+mn-ea"/>
                  <a:sym typeface="+mn-lt"/>
                </a:rPr>
                <a:t>经过艰苦的流血斗争，终于获得了胜利。为纪念这次工人运动，</a:t>
              </a:r>
              <a:r>
                <a:rPr lang="en-US" altLang="zh-CN" sz="1400" dirty="0">
                  <a:solidFill>
                    <a:schemeClr val="tx1">
                      <a:lumMod val="75000"/>
                      <a:lumOff val="25000"/>
                    </a:schemeClr>
                  </a:solidFill>
                  <a:cs typeface="+mn-ea"/>
                  <a:sym typeface="+mn-lt"/>
                </a:rPr>
                <a:t>1889</a:t>
              </a:r>
              <a:r>
                <a:rPr lang="zh-CN" altLang="en-US" sz="1400" dirty="0">
                  <a:solidFill>
                    <a:schemeClr val="tx1">
                      <a:lumMod val="75000"/>
                      <a:lumOff val="25000"/>
                    </a:schemeClr>
                  </a:solidFill>
                  <a:cs typeface="+mn-ea"/>
                  <a:sym typeface="+mn-lt"/>
                </a:rPr>
                <a:t>年</a:t>
              </a:r>
              <a:r>
                <a:rPr lang="en-US" altLang="zh-CN" sz="1400" dirty="0">
                  <a:solidFill>
                    <a:schemeClr val="tx1">
                      <a:lumMod val="75000"/>
                      <a:lumOff val="25000"/>
                    </a:schemeClr>
                  </a:solidFill>
                  <a:cs typeface="+mn-ea"/>
                  <a:sym typeface="+mn-lt"/>
                </a:rPr>
                <a:t>7</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14</a:t>
              </a:r>
              <a:r>
                <a:rPr lang="zh-CN" altLang="en-US" sz="1400" dirty="0">
                  <a:solidFill>
                    <a:schemeClr val="tx1">
                      <a:lumMod val="75000"/>
                      <a:lumOff val="25000"/>
                    </a:schemeClr>
                  </a:solidFill>
                  <a:cs typeface="+mn-ea"/>
                  <a:sym typeface="+mn-lt"/>
                </a:rPr>
                <a:t>日，由各国马克思主义者召集的社会主义者代表大会，在法国巴黎隆重开幕。</a:t>
              </a:r>
            </a:p>
          </p:txBody>
        </p:sp>
      </p:grpSp>
      <p:grpSp>
        <p:nvGrpSpPr>
          <p:cNvPr id="29" name="组合 28"/>
          <p:cNvGrpSpPr/>
          <p:nvPr/>
        </p:nvGrpSpPr>
        <p:grpSpPr>
          <a:xfrm>
            <a:off x="7714893" y="1887334"/>
            <a:ext cx="3031046" cy="711835"/>
            <a:chOff x="2408" y="3190"/>
            <a:chExt cx="3120" cy="1121"/>
          </a:xfrm>
        </p:grpSpPr>
        <p:sp>
          <p:nvSpPr>
            <p:cNvPr id="30" name="TextBox 45"/>
            <p:cNvSpPr txBox="1"/>
            <p:nvPr/>
          </p:nvSpPr>
          <p:spPr>
            <a:xfrm>
              <a:off x="2408" y="3190"/>
              <a:ext cx="3120" cy="663"/>
            </a:xfrm>
            <a:prstGeom prst="rect">
              <a:avLst/>
            </a:prstGeom>
          </p:spPr>
          <p:txBody>
            <a:bodyPr vert="horz" wrap="none" lIns="0" tIns="0" rIns="0" bIns="0" anchor="b" anchorCtr="1">
              <a:normAutofit/>
            </a:bodyPr>
            <a:lstStyle/>
            <a:p>
              <a:pPr algn="ctr"/>
              <a:r>
                <a:rPr lang="en-US" altLang="zh-CN" sz="2000" b="1" kern="900" dirty="0">
                  <a:solidFill>
                    <a:schemeClr val="tx1">
                      <a:lumMod val="75000"/>
                      <a:lumOff val="25000"/>
                    </a:schemeClr>
                  </a:solidFill>
                  <a:cs typeface="+mn-ea"/>
                  <a:sym typeface="+mn-lt"/>
                </a:rPr>
                <a:t>02</a:t>
              </a:r>
              <a:endParaRPr lang="zh-CN" altLang="en-US" sz="2000" b="1" kern="900" dirty="0">
                <a:solidFill>
                  <a:schemeClr val="tx1">
                    <a:lumMod val="75000"/>
                    <a:lumOff val="25000"/>
                  </a:schemeClr>
                </a:solidFill>
                <a:cs typeface="+mn-ea"/>
                <a:sym typeface="+mn-lt"/>
              </a:endParaRPr>
            </a:p>
          </p:txBody>
        </p:sp>
        <p:sp>
          <p:nvSpPr>
            <p:cNvPr id="3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400" dirty="0">
                  <a:solidFill>
                    <a:schemeClr val="tx1">
                      <a:lumMod val="75000"/>
                      <a:lumOff val="25000"/>
                    </a:schemeClr>
                  </a:solidFill>
                  <a:cs typeface="+mn-ea"/>
                  <a:sym typeface="+mn-lt"/>
                </a:rPr>
                <a:t>大会上，会代表一致同意：把</a:t>
              </a:r>
              <a:r>
                <a:rPr lang="en-US" altLang="zh-CN" sz="1400" dirty="0">
                  <a:solidFill>
                    <a:schemeClr val="tx1">
                      <a:lumMod val="75000"/>
                      <a:lumOff val="25000"/>
                    </a:schemeClr>
                  </a:solidFill>
                  <a:cs typeface="+mn-ea"/>
                  <a:sym typeface="+mn-lt"/>
                </a:rPr>
                <a:t>5</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a:t>
              </a:r>
              <a:r>
                <a:rPr lang="zh-CN" altLang="en-US" sz="1400" dirty="0">
                  <a:solidFill>
                    <a:schemeClr val="tx1">
                      <a:lumMod val="75000"/>
                      <a:lumOff val="25000"/>
                    </a:schemeClr>
                  </a:solidFill>
                  <a:cs typeface="+mn-ea"/>
                  <a:sym typeface="+mn-lt"/>
                </a:rPr>
                <a:t>日定为国际无产阶级的共同节日。这一决定立即得到世界各国工人的积极响应。</a:t>
              </a:r>
            </a:p>
          </p:txBody>
        </p:sp>
      </p:grpSp>
      <p:grpSp>
        <p:nvGrpSpPr>
          <p:cNvPr id="32" name="组合 31"/>
          <p:cNvGrpSpPr/>
          <p:nvPr/>
        </p:nvGrpSpPr>
        <p:grpSpPr>
          <a:xfrm>
            <a:off x="7702090" y="3561040"/>
            <a:ext cx="3031046" cy="711835"/>
            <a:chOff x="2408" y="3190"/>
            <a:chExt cx="3120" cy="1121"/>
          </a:xfrm>
        </p:grpSpPr>
        <p:sp>
          <p:nvSpPr>
            <p:cNvPr id="33" name="TextBox 45"/>
            <p:cNvSpPr txBox="1"/>
            <p:nvPr/>
          </p:nvSpPr>
          <p:spPr>
            <a:xfrm>
              <a:off x="2408" y="3190"/>
              <a:ext cx="3120" cy="663"/>
            </a:xfrm>
            <a:prstGeom prst="rect">
              <a:avLst/>
            </a:prstGeom>
          </p:spPr>
          <p:txBody>
            <a:bodyPr vert="horz" wrap="none" lIns="0" tIns="0" rIns="0" bIns="0" anchor="b" anchorCtr="1">
              <a:normAutofit/>
            </a:bodyPr>
            <a:lstStyle/>
            <a:p>
              <a:pPr algn="ctr"/>
              <a:r>
                <a:rPr lang="en-US" altLang="zh-CN" sz="2000" b="1" kern="900" dirty="0">
                  <a:solidFill>
                    <a:schemeClr val="tx1">
                      <a:lumMod val="75000"/>
                      <a:lumOff val="25000"/>
                    </a:schemeClr>
                  </a:solidFill>
                  <a:cs typeface="+mn-ea"/>
                  <a:sym typeface="+mn-lt"/>
                </a:rPr>
                <a:t>04</a:t>
              </a:r>
              <a:endParaRPr lang="zh-CN" altLang="en-US" sz="2000" b="1" kern="900" dirty="0">
                <a:solidFill>
                  <a:schemeClr val="tx1">
                    <a:lumMod val="75000"/>
                    <a:lumOff val="25000"/>
                  </a:schemeClr>
                </a:solidFill>
                <a:cs typeface="+mn-ea"/>
                <a:sym typeface="+mn-lt"/>
              </a:endParaRPr>
            </a:p>
          </p:txBody>
        </p:sp>
        <p:sp>
          <p:nvSpPr>
            <p:cNvPr id="3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en-US" altLang="zh-CN" sz="1400" dirty="0">
                  <a:solidFill>
                    <a:schemeClr val="tx1">
                      <a:lumMod val="75000"/>
                      <a:lumOff val="25000"/>
                    </a:schemeClr>
                  </a:solidFill>
                  <a:cs typeface="+mn-ea"/>
                  <a:sym typeface="+mn-lt"/>
                </a:rPr>
                <a:t>1890</a:t>
              </a:r>
              <a:r>
                <a:rPr lang="zh-CN" altLang="en-US" sz="1400" dirty="0">
                  <a:solidFill>
                    <a:schemeClr val="tx1">
                      <a:lumMod val="75000"/>
                      <a:lumOff val="25000"/>
                    </a:schemeClr>
                  </a:solidFill>
                  <a:cs typeface="+mn-ea"/>
                  <a:sym typeface="+mn-lt"/>
                </a:rPr>
                <a:t>年</a:t>
              </a:r>
              <a:r>
                <a:rPr lang="en-US" altLang="zh-CN" sz="1400" dirty="0">
                  <a:solidFill>
                    <a:schemeClr val="tx1">
                      <a:lumMod val="75000"/>
                      <a:lumOff val="25000"/>
                    </a:schemeClr>
                  </a:solidFill>
                  <a:cs typeface="+mn-ea"/>
                  <a:sym typeface="+mn-lt"/>
                </a:rPr>
                <a:t>5</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a:t>
              </a:r>
              <a:r>
                <a:rPr lang="zh-CN" altLang="en-US" sz="1400" dirty="0">
                  <a:solidFill>
                    <a:schemeClr val="tx1">
                      <a:lumMod val="75000"/>
                      <a:lumOff val="25000"/>
                    </a:schemeClr>
                  </a:solidFill>
                  <a:cs typeface="+mn-ea"/>
                  <a:sym typeface="+mn-lt"/>
                </a:rPr>
                <a:t>日，欧美各国的工人阶级率先走向街头，举行盛大的示威游行与集会，争取合法权益。</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 presetClass="entr" presetSubtype="1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checkerboard(across)">
                                      <p:cBhvr>
                                        <p:cTn id="48" dur="500"/>
                                        <p:tgtEl>
                                          <p:spTgt spid="23"/>
                                        </p:tgtEl>
                                      </p:cBhvr>
                                    </p:animEffect>
                                  </p:childTnLst>
                                </p:cTn>
                              </p:par>
                            </p:childTnLst>
                          </p:cTn>
                        </p:par>
                        <p:par>
                          <p:cTn id="49" fill="hold">
                            <p:stCondLst>
                              <p:cond delay="1500"/>
                            </p:stCondLst>
                            <p:childTnLst>
                              <p:par>
                                <p:cTn id="50" presetID="5" presetClass="entr" presetSubtype="1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500"/>
                                        <p:tgtEl>
                                          <p:spTgt spid="26"/>
                                        </p:tgtEl>
                                      </p:cBhvr>
                                    </p:animEffect>
                                  </p:childTnLst>
                                </p:cTn>
                              </p:par>
                            </p:childTnLst>
                          </p:cTn>
                        </p:par>
                        <p:par>
                          <p:cTn id="53" fill="hold">
                            <p:stCondLst>
                              <p:cond delay="2000"/>
                            </p:stCondLst>
                            <p:childTnLst>
                              <p:par>
                                <p:cTn id="54" presetID="5" presetClass="entr" presetSubtype="10"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checkerboard(across)">
                                      <p:cBhvr>
                                        <p:cTn id="56" dur="500"/>
                                        <p:tgtEl>
                                          <p:spTgt spid="29"/>
                                        </p:tgtEl>
                                      </p:cBhvr>
                                    </p:animEffect>
                                  </p:childTnLst>
                                </p:cTn>
                              </p:par>
                            </p:childTnLst>
                          </p:cTn>
                        </p:par>
                        <p:par>
                          <p:cTn id="57" fill="hold">
                            <p:stCondLst>
                              <p:cond delay="2500"/>
                            </p:stCondLst>
                            <p:childTnLst>
                              <p:par>
                                <p:cTn id="58" presetID="5" presetClass="entr" presetSubtype="10"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checkerboard(across)">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0" grpId="0" bldLvl="0" animBg="1"/>
      <p:bldP spid="11" grpId="0" bldLvl="0" animBg="1"/>
      <p:bldP spid="18" grpId="0" bldLvl="0" animBg="1"/>
      <p:bldP spid="1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pic>
        <p:nvPicPr>
          <p:cNvPr id="6" name="图片 5"/>
          <p:cNvPicPr>
            <a:picLocks noChangeAspect="1"/>
          </p:cNvPicPr>
          <p:nvPr/>
        </p:nvPicPr>
        <p:blipFill>
          <a:blip r:embed="rId3" cstate="screen"/>
          <a:stretch>
            <a:fillRect/>
          </a:stretch>
        </p:blipFill>
        <p:spPr>
          <a:xfrm>
            <a:off x="1369142" y="1796845"/>
            <a:ext cx="3645310" cy="3645310"/>
          </a:xfrm>
          <a:prstGeom prst="rect">
            <a:avLst/>
          </a:prstGeom>
        </p:spPr>
      </p:pic>
      <p:sp>
        <p:nvSpPr>
          <p:cNvPr id="7" name="文本框 6"/>
          <p:cNvSpPr txBox="1"/>
          <p:nvPr/>
        </p:nvSpPr>
        <p:spPr>
          <a:xfrm>
            <a:off x="5947243" y="2380719"/>
            <a:ext cx="299569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B90400"/>
                </a:solidFill>
                <a:effectLst/>
                <a:uLnTx/>
                <a:uFillTx/>
                <a:cs typeface="+mn-ea"/>
                <a:sym typeface="+mn-lt"/>
              </a:rPr>
              <a:t>PART TWO</a:t>
            </a:r>
          </a:p>
        </p:txBody>
      </p:sp>
      <p:sp>
        <p:nvSpPr>
          <p:cNvPr id="8" name="文本框 7"/>
          <p:cNvSpPr txBox="1"/>
          <p:nvPr/>
        </p:nvSpPr>
        <p:spPr>
          <a:xfrm>
            <a:off x="6096000" y="3044279"/>
            <a:ext cx="3579826" cy="769441"/>
          </a:xfrm>
          <a:prstGeom prst="rect">
            <a:avLst/>
          </a:prstGeom>
          <a:noFill/>
        </p:spPr>
        <p:txBody>
          <a:bodyPr wrap="none" rtlCol="0">
            <a:spAutoFit/>
          </a:bodyPr>
          <a:lstStyle/>
          <a:p>
            <a:pPr lvl="0" algn="ctr">
              <a:defRPr/>
            </a:pPr>
            <a:r>
              <a:rPr lang="zh-CN" altLang="en-US" sz="4400" b="1" dirty="0">
                <a:solidFill>
                  <a:schemeClr val="tx1">
                    <a:lumMod val="85000"/>
                    <a:lumOff val="15000"/>
                  </a:schemeClr>
                </a:solidFill>
                <a:cs typeface="+mn-ea"/>
                <a:sym typeface="+mn-lt"/>
              </a:rPr>
              <a:t>劳动节的发展</a:t>
            </a:r>
          </a:p>
        </p:txBody>
      </p:sp>
      <p:sp>
        <p:nvSpPr>
          <p:cNvPr id="9" name="文本框 8"/>
          <p:cNvSpPr txBox="1"/>
          <p:nvPr/>
        </p:nvSpPr>
        <p:spPr>
          <a:xfrm>
            <a:off x="6096000" y="3828804"/>
            <a:ext cx="4399407" cy="69281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defRPr/>
            </a:pPr>
            <a:r>
              <a:rPr kumimoji="0" lang="en-US" altLang="zh-CN" sz="1200" i="0" u="none" strike="noStrike" kern="1200" cap="none" spc="0" normalizeH="0" baseline="0" noProof="0" dirty="0">
                <a:ln>
                  <a:noFill/>
                </a:ln>
                <a:solidFill>
                  <a:schemeClr val="tx1">
                    <a:lumMod val="65000"/>
                    <a:lumOff val="35000"/>
                  </a:schemeClr>
                </a:solidFill>
                <a:effectLst/>
                <a:uLnTx/>
                <a:uFillTx/>
                <a:cs typeface="+mn-ea"/>
                <a:sym typeface="+mn-lt"/>
              </a:rPr>
              <a:t>Time would heal almost all wounds. If your wounds have not been healed up, please wait for a short while. </a:t>
            </a:r>
            <a:endParaRPr kumimoji="0" lang="zh-CN" altLang="en-US" sz="1200" i="0" u="none" strike="noStrike" kern="1200" cap="none" spc="0" normalizeH="0" baseline="0" noProof="0" dirty="0">
              <a:ln>
                <a:noFill/>
              </a:ln>
              <a:solidFill>
                <a:schemeClr val="tx1">
                  <a:lumMod val="65000"/>
                  <a:lumOff val="35000"/>
                </a:schemeClr>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270387" y="221225"/>
            <a:ext cx="11651225" cy="6415549"/>
          </a:xfrm>
          <a:prstGeom prst="rect">
            <a:avLst/>
          </a:prstGeom>
          <a:solidFill>
            <a:schemeClr val="bg1"/>
          </a:solidFill>
          <a:ln w="57150">
            <a:solidFill>
              <a:srgbClr val="F9F2B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270387" y="221225"/>
            <a:ext cx="666135" cy="666135"/>
          </a:xfrm>
          <a:prstGeom prst="rect">
            <a:avLst/>
          </a:prstGeom>
        </p:spPr>
      </p:pic>
      <p:sp>
        <p:nvSpPr>
          <p:cNvPr id="8" name="矩形 7"/>
          <p:cNvSpPr/>
          <p:nvPr/>
        </p:nvSpPr>
        <p:spPr>
          <a:xfrm>
            <a:off x="798163" y="369626"/>
            <a:ext cx="1569660" cy="369332"/>
          </a:xfrm>
          <a:prstGeom prst="rect">
            <a:avLst/>
          </a:prstGeom>
        </p:spPr>
        <p:txBody>
          <a:bodyPr wrap="none">
            <a:spAutoFit/>
          </a:bodyPr>
          <a:lstStyle/>
          <a:p>
            <a:pPr lvl="0" algn="ctr">
              <a:defRPr/>
            </a:pPr>
            <a:r>
              <a:rPr lang="zh-CN" altLang="en-US" b="1" dirty="0">
                <a:solidFill>
                  <a:schemeClr val="tx1">
                    <a:lumMod val="85000"/>
                    <a:lumOff val="15000"/>
                  </a:schemeClr>
                </a:solidFill>
                <a:cs typeface="+mn-ea"/>
                <a:sym typeface="+mn-lt"/>
              </a:rPr>
              <a:t>劳动节的发展</a:t>
            </a:r>
          </a:p>
        </p:txBody>
      </p:sp>
      <p:sp>
        <p:nvSpPr>
          <p:cNvPr id="6" name="Shape 1215"/>
          <p:cNvSpPr/>
          <p:nvPr/>
        </p:nvSpPr>
        <p:spPr>
          <a:xfrm>
            <a:off x="1842823" y="3309703"/>
            <a:ext cx="1282403" cy="420628"/>
          </a:xfrm>
          <a:prstGeom prst="rect">
            <a:avLst/>
          </a:prstGeom>
          <a:ln w="12700">
            <a:miter lim="400000"/>
          </a:ln>
        </p:spPr>
        <p:txBody>
          <a:bodyPr wrap="none" lIns="25400" tIns="25400" rIns="25400" bIns="25400">
            <a:spAutoFit/>
          </a:bodyPr>
          <a:lstStyle/>
          <a:p>
            <a:pPr algn="ctr" defTabSz="412750" hangingPunct="0"/>
            <a:r>
              <a:rPr lang="zh-CN" altLang="en-US" sz="2400" kern="0" dirty="0">
                <a:solidFill>
                  <a:schemeClr val="tx1">
                    <a:lumMod val="65000"/>
                    <a:lumOff val="35000"/>
                  </a:schemeClr>
                </a:solidFill>
                <a:cs typeface="+mn-ea"/>
                <a:sym typeface="+mn-lt"/>
              </a:rPr>
              <a:t>实践历程</a:t>
            </a:r>
            <a:endParaRPr sz="2400" kern="0" dirty="0">
              <a:solidFill>
                <a:schemeClr val="tx1">
                  <a:lumMod val="65000"/>
                  <a:lumOff val="35000"/>
                </a:schemeClr>
              </a:solidFill>
              <a:cs typeface="+mn-ea"/>
              <a:sym typeface="+mn-lt"/>
            </a:endParaRPr>
          </a:p>
        </p:txBody>
      </p:sp>
      <p:sp>
        <p:nvSpPr>
          <p:cNvPr id="9" name="Shape 1216"/>
          <p:cNvSpPr/>
          <p:nvPr/>
        </p:nvSpPr>
        <p:spPr>
          <a:xfrm>
            <a:off x="1178300" y="3772725"/>
            <a:ext cx="2802193" cy="1774845"/>
          </a:xfrm>
          <a:prstGeom prst="rect">
            <a:avLst/>
          </a:prstGeom>
          <a:ln w="12700">
            <a:miter lim="400000"/>
          </a:ln>
        </p:spPr>
        <p:txBody>
          <a:bodyPr wrap="square" lIns="25400" tIns="25400" rIns="25400" bIns="25400" anchor="t">
            <a:spAutoFit/>
          </a:bodyPr>
          <a:lstStyle/>
          <a:p>
            <a:pPr algn="ctr" defTabSz="412750" hangingPunct="0">
              <a:lnSpc>
                <a:spcPct val="160000"/>
              </a:lnSpc>
              <a:defRPr sz="2000">
                <a:latin typeface="Slabo 27px"/>
                <a:ea typeface="Slabo 27px"/>
                <a:cs typeface="Slabo 27px"/>
                <a:sym typeface="Slabo 27px"/>
              </a:defRPr>
            </a:pPr>
            <a:r>
              <a:rPr lang="zh-CN" altLang="en-US" sz="1400" kern="0" dirty="0">
                <a:solidFill>
                  <a:schemeClr val="tx1">
                    <a:lumMod val="75000"/>
                    <a:lumOff val="25000"/>
                  </a:schemeClr>
                </a:solidFill>
                <a:cs typeface="+mn-ea"/>
                <a:sym typeface="+mn-lt"/>
              </a:rPr>
              <a:t>美国和加拿大的八个国际性和全国性工人团体，在美国芝加哥举行一个集会，决定于</a:t>
            </a:r>
            <a:r>
              <a:rPr lang="en-US" altLang="zh-CN" sz="1400" kern="0" dirty="0">
                <a:solidFill>
                  <a:schemeClr val="tx1">
                    <a:lumMod val="75000"/>
                    <a:lumOff val="25000"/>
                  </a:schemeClr>
                </a:solidFill>
                <a:cs typeface="+mn-ea"/>
                <a:sym typeface="+mn-lt"/>
              </a:rPr>
              <a:t>1886</a:t>
            </a:r>
            <a:r>
              <a:rPr lang="zh-CN" altLang="en-US" sz="1400" kern="0" dirty="0">
                <a:solidFill>
                  <a:schemeClr val="tx1">
                    <a:lumMod val="75000"/>
                    <a:lumOff val="25000"/>
                  </a:schemeClr>
                </a:solidFill>
                <a:cs typeface="+mn-ea"/>
                <a:sym typeface="+mn-lt"/>
              </a:rPr>
              <a:t>年</a:t>
            </a:r>
            <a:r>
              <a:rPr lang="en-US" altLang="zh-CN" sz="1400" kern="0" dirty="0">
                <a:solidFill>
                  <a:schemeClr val="tx1">
                    <a:lumMod val="75000"/>
                    <a:lumOff val="25000"/>
                  </a:schemeClr>
                </a:solidFill>
                <a:cs typeface="+mn-ea"/>
                <a:sym typeface="+mn-lt"/>
              </a:rPr>
              <a:t>5</a:t>
            </a:r>
            <a:r>
              <a:rPr lang="zh-CN" altLang="en-US" sz="1400" kern="0" dirty="0">
                <a:solidFill>
                  <a:schemeClr val="tx1">
                    <a:lumMod val="75000"/>
                    <a:lumOff val="25000"/>
                  </a:schemeClr>
                </a:solidFill>
                <a:cs typeface="+mn-ea"/>
                <a:sym typeface="+mn-lt"/>
              </a:rPr>
              <a:t>月</a:t>
            </a:r>
            <a:r>
              <a:rPr lang="en-US" altLang="zh-CN" sz="1400" kern="0" dirty="0">
                <a:solidFill>
                  <a:schemeClr val="tx1">
                    <a:lumMod val="75000"/>
                    <a:lumOff val="25000"/>
                  </a:schemeClr>
                </a:solidFill>
                <a:cs typeface="+mn-ea"/>
                <a:sym typeface="+mn-lt"/>
              </a:rPr>
              <a:t>1</a:t>
            </a:r>
            <a:r>
              <a:rPr lang="zh-CN" altLang="en-US" sz="1400" kern="0" dirty="0">
                <a:solidFill>
                  <a:schemeClr val="tx1">
                    <a:lumMod val="75000"/>
                    <a:lumOff val="25000"/>
                  </a:schemeClr>
                </a:solidFill>
                <a:cs typeface="+mn-ea"/>
                <a:sym typeface="+mn-lt"/>
              </a:rPr>
              <a:t>日举行总罢工，迫使资本家实施八小时工作制。这一天终于来到了。</a:t>
            </a:r>
          </a:p>
        </p:txBody>
      </p:sp>
      <p:grpSp>
        <p:nvGrpSpPr>
          <p:cNvPr id="2" name="组合 1"/>
          <p:cNvGrpSpPr/>
          <p:nvPr/>
        </p:nvGrpSpPr>
        <p:grpSpPr>
          <a:xfrm>
            <a:off x="1896648" y="1712722"/>
            <a:ext cx="1174751" cy="1174751"/>
            <a:chOff x="1896648" y="1712722"/>
            <a:chExt cx="1174751" cy="1174751"/>
          </a:xfrm>
        </p:grpSpPr>
        <p:sp>
          <p:nvSpPr>
            <p:cNvPr id="10" name="Shape 1221"/>
            <p:cNvSpPr/>
            <p:nvPr/>
          </p:nvSpPr>
          <p:spPr>
            <a:xfrm>
              <a:off x="1896648" y="1712722"/>
              <a:ext cx="1174751" cy="1174751"/>
            </a:xfrm>
            <a:prstGeom prst="ellipse">
              <a:avLst/>
            </a:prstGeom>
            <a:solidFill>
              <a:srgbClr val="E13737"/>
            </a:solidFill>
            <a:ln w="12700">
              <a:miter lim="400000"/>
            </a:ln>
          </p:spPr>
          <p:txBody>
            <a:bodyPr lIns="25400" tIns="25400" rIns="25400" bIns="25400" anchor="ctr"/>
            <a:lstStyle/>
            <a:p>
              <a:pPr algn="ctr" defTabSz="412750" hangingPunct="0">
                <a:defRPr sz="320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 name="Shape 1222"/>
            <p:cNvSpPr/>
            <p:nvPr/>
          </p:nvSpPr>
          <p:spPr>
            <a:xfrm>
              <a:off x="2321756" y="2171061"/>
              <a:ext cx="324535" cy="258073"/>
            </a:xfrm>
            <a:custGeom>
              <a:avLst/>
              <a:gdLst/>
              <a:ahLst/>
              <a:cxnLst>
                <a:cxn ang="0">
                  <a:pos x="wd2" y="hd2"/>
                </a:cxn>
                <a:cxn ang="5400000">
                  <a:pos x="wd2" y="hd2"/>
                </a:cxn>
                <a:cxn ang="10800000">
                  <a:pos x="wd2" y="hd2"/>
                </a:cxn>
                <a:cxn ang="16200000">
                  <a:pos x="wd2" y="hd2"/>
                </a:cxn>
              </a:cxnLst>
              <a:rect l="0" t="0" r="r" b="b"/>
              <a:pathLst>
                <a:path w="21600" h="21600" extrusionOk="0">
                  <a:moveTo>
                    <a:pt x="21600" y="1123"/>
                  </a:moveTo>
                  <a:cubicBezTo>
                    <a:pt x="21600" y="462"/>
                    <a:pt x="21284" y="0"/>
                    <a:pt x="20757" y="0"/>
                  </a:cubicBezTo>
                  <a:cubicBezTo>
                    <a:pt x="1054" y="0"/>
                    <a:pt x="1054" y="0"/>
                    <a:pt x="1054" y="0"/>
                  </a:cubicBezTo>
                  <a:cubicBezTo>
                    <a:pt x="527" y="0"/>
                    <a:pt x="0" y="462"/>
                    <a:pt x="0" y="1123"/>
                  </a:cubicBezTo>
                  <a:cubicBezTo>
                    <a:pt x="0" y="16316"/>
                    <a:pt x="0" y="16316"/>
                    <a:pt x="0" y="16316"/>
                  </a:cubicBezTo>
                  <a:cubicBezTo>
                    <a:pt x="0" y="16976"/>
                    <a:pt x="527" y="17637"/>
                    <a:pt x="1054" y="17637"/>
                  </a:cubicBezTo>
                  <a:cubicBezTo>
                    <a:pt x="20757" y="17637"/>
                    <a:pt x="20757" y="17637"/>
                    <a:pt x="20757" y="17637"/>
                  </a:cubicBezTo>
                  <a:cubicBezTo>
                    <a:pt x="21284" y="17637"/>
                    <a:pt x="21600" y="16976"/>
                    <a:pt x="21600" y="16316"/>
                  </a:cubicBezTo>
                  <a:lnTo>
                    <a:pt x="21600" y="1123"/>
                  </a:lnTo>
                  <a:close/>
                  <a:moveTo>
                    <a:pt x="19703" y="15193"/>
                  </a:moveTo>
                  <a:cubicBezTo>
                    <a:pt x="1949" y="15193"/>
                    <a:pt x="1949" y="15193"/>
                    <a:pt x="1949" y="15193"/>
                  </a:cubicBezTo>
                  <a:cubicBezTo>
                    <a:pt x="1949" y="2246"/>
                    <a:pt x="1949" y="2246"/>
                    <a:pt x="1949" y="2246"/>
                  </a:cubicBezTo>
                  <a:cubicBezTo>
                    <a:pt x="19703" y="2246"/>
                    <a:pt x="19703" y="2246"/>
                    <a:pt x="19703" y="2246"/>
                  </a:cubicBezTo>
                  <a:lnTo>
                    <a:pt x="19703" y="15193"/>
                  </a:lnTo>
                  <a:close/>
                  <a:moveTo>
                    <a:pt x="16332" y="20543"/>
                  </a:moveTo>
                  <a:cubicBezTo>
                    <a:pt x="16332" y="21204"/>
                    <a:pt x="16016" y="21600"/>
                    <a:pt x="15489" y="21600"/>
                  </a:cubicBezTo>
                  <a:cubicBezTo>
                    <a:pt x="6322" y="21600"/>
                    <a:pt x="6322" y="21600"/>
                    <a:pt x="6322" y="21600"/>
                  </a:cubicBezTo>
                  <a:cubicBezTo>
                    <a:pt x="5795" y="21600"/>
                    <a:pt x="5268" y="21204"/>
                    <a:pt x="5268" y="20543"/>
                  </a:cubicBezTo>
                  <a:cubicBezTo>
                    <a:pt x="5268" y="19817"/>
                    <a:pt x="5795" y="19420"/>
                    <a:pt x="6322" y="19420"/>
                  </a:cubicBezTo>
                  <a:cubicBezTo>
                    <a:pt x="15489" y="19420"/>
                    <a:pt x="15489" y="19420"/>
                    <a:pt x="15489" y="19420"/>
                  </a:cubicBezTo>
                  <a:cubicBezTo>
                    <a:pt x="16016" y="19420"/>
                    <a:pt x="16332" y="19817"/>
                    <a:pt x="16332" y="20543"/>
                  </a:cubicBezTo>
                  <a:close/>
                </a:path>
              </a:pathLst>
            </a:custGeom>
            <a:solidFill>
              <a:srgbClr val="FFFFFF"/>
            </a:solidFill>
            <a:ln w="12700">
              <a:miter lim="400000"/>
            </a:ln>
          </p:spPr>
          <p:txBody>
            <a:bodyPr lIns="22860" rIns="22860" anchor="ctr"/>
            <a:lstStyle/>
            <a:p>
              <a:pPr defTabSz="228600" hangingPunct="0">
                <a:lnSpc>
                  <a:spcPct val="93000"/>
                </a:lnSpc>
                <a:defRPr sz="1800">
                  <a:solidFill>
                    <a:srgbClr val="000000"/>
                  </a:solidFill>
                  <a:latin typeface="+mn-lt"/>
                  <a:ea typeface="+mn-ea"/>
                  <a:cs typeface="+mn-cs"/>
                  <a:sym typeface="Playfair Display"/>
                </a:defRPr>
              </a:pPr>
              <a:endParaRPr sz="900" kern="0">
                <a:solidFill>
                  <a:srgbClr val="000000"/>
                </a:solidFill>
                <a:cs typeface="+mn-ea"/>
                <a:sym typeface="+mn-lt"/>
              </a:endParaRPr>
            </a:p>
          </p:txBody>
        </p:sp>
      </p:grpSp>
      <p:sp>
        <p:nvSpPr>
          <p:cNvPr id="12" name="Shape 1217"/>
          <p:cNvSpPr/>
          <p:nvPr/>
        </p:nvSpPr>
        <p:spPr>
          <a:xfrm>
            <a:off x="4867425" y="3305118"/>
            <a:ext cx="1282403" cy="420628"/>
          </a:xfrm>
          <a:prstGeom prst="rect">
            <a:avLst/>
          </a:prstGeom>
          <a:ln w="12700">
            <a:miter lim="400000"/>
          </a:ln>
        </p:spPr>
        <p:txBody>
          <a:bodyPr wrap="none" lIns="25400" tIns="25400" rIns="25400" bIns="25400">
            <a:spAutoFit/>
          </a:bodyPr>
          <a:lstStyle/>
          <a:p>
            <a:pPr algn="ctr" defTabSz="412750" hangingPunct="0"/>
            <a:r>
              <a:rPr lang="zh-CN" altLang="en-US" sz="2400" kern="0" dirty="0">
                <a:solidFill>
                  <a:schemeClr val="tx1">
                    <a:lumMod val="65000"/>
                    <a:lumOff val="35000"/>
                  </a:schemeClr>
                </a:solidFill>
                <a:cs typeface="+mn-ea"/>
                <a:sym typeface="+mn-lt"/>
              </a:rPr>
              <a:t>实践历程</a:t>
            </a:r>
          </a:p>
        </p:txBody>
      </p:sp>
      <p:sp>
        <p:nvSpPr>
          <p:cNvPr id="13" name="Shape 1218"/>
          <p:cNvSpPr/>
          <p:nvPr/>
        </p:nvSpPr>
        <p:spPr>
          <a:xfrm>
            <a:off x="4250880" y="3772725"/>
            <a:ext cx="2802193" cy="1374287"/>
          </a:xfrm>
          <a:prstGeom prst="rect">
            <a:avLst/>
          </a:prstGeom>
          <a:ln w="12700">
            <a:miter lim="400000"/>
          </a:ln>
        </p:spPr>
        <p:txBody>
          <a:bodyPr wrap="square" lIns="25400" tIns="25400" rIns="25400" bIns="25400" anchor="t">
            <a:spAutoFit/>
          </a:bodyPr>
          <a:lstStyle/>
          <a:p>
            <a:pPr algn="ctr" defTabSz="412750" hangingPunct="0">
              <a:lnSpc>
                <a:spcPct val="160000"/>
              </a:lnSpc>
              <a:defRPr sz="2000">
                <a:latin typeface="Slabo 27px"/>
                <a:ea typeface="Slabo 27px"/>
                <a:cs typeface="Slabo 27px"/>
                <a:sym typeface="Slabo 27px"/>
              </a:defRPr>
            </a:pPr>
            <a:r>
              <a:rPr lang="zh-CN" altLang="en-US" sz="1400" kern="0" dirty="0">
                <a:solidFill>
                  <a:schemeClr val="tx1">
                    <a:lumMod val="75000"/>
                    <a:lumOff val="25000"/>
                  </a:schemeClr>
                </a:solidFill>
                <a:cs typeface="+mn-ea"/>
                <a:sym typeface="+mn-lt"/>
              </a:rPr>
              <a:t>迫使资本家实施八小时工作制。这一天终于来到了</a:t>
            </a:r>
            <a:r>
              <a:rPr lang="en-US" altLang="zh-CN" sz="1400" kern="0" dirty="0">
                <a:solidFill>
                  <a:schemeClr val="tx1">
                    <a:lumMod val="75000"/>
                    <a:lumOff val="25000"/>
                  </a:schemeClr>
                </a:solidFill>
                <a:cs typeface="+mn-ea"/>
                <a:sym typeface="+mn-lt"/>
              </a:rPr>
              <a:t>,</a:t>
            </a:r>
            <a:r>
              <a:rPr lang="zh-CN" altLang="en-US" sz="1400" kern="0" dirty="0">
                <a:solidFill>
                  <a:schemeClr val="tx1">
                    <a:lumMod val="75000"/>
                    <a:lumOff val="25000"/>
                  </a:schemeClr>
                </a:solidFill>
                <a:cs typeface="+mn-ea"/>
                <a:sym typeface="+mn-lt"/>
              </a:rPr>
              <a:t>国际劳动节终于诞生了，至此拉开了过劳动节的序幕。</a:t>
            </a:r>
          </a:p>
        </p:txBody>
      </p:sp>
      <p:grpSp>
        <p:nvGrpSpPr>
          <p:cNvPr id="3" name="组合 2"/>
          <p:cNvGrpSpPr/>
          <p:nvPr/>
        </p:nvGrpSpPr>
        <p:grpSpPr>
          <a:xfrm>
            <a:off x="4921250" y="1709309"/>
            <a:ext cx="1174750" cy="1174751"/>
            <a:chOff x="4921250" y="1709309"/>
            <a:chExt cx="1174750" cy="1174751"/>
          </a:xfrm>
        </p:grpSpPr>
        <p:sp>
          <p:nvSpPr>
            <p:cNvPr id="14" name="Shape 1223"/>
            <p:cNvSpPr/>
            <p:nvPr/>
          </p:nvSpPr>
          <p:spPr>
            <a:xfrm>
              <a:off x="4921250" y="1709309"/>
              <a:ext cx="1174750" cy="1174751"/>
            </a:xfrm>
            <a:prstGeom prst="ellipse">
              <a:avLst/>
            </a:prstGeom>
            <a:solidFill>
              <a:srgbClr val="E13737"/>
            </a:solidFill>
            <a:ln w="12700">
              <a:miter lim="400000"/>
            </a:ln>
          </p:spPr>
          <p:txBody>
            <a:bodyPr lIns="25400" tIns="25400" rIns="25400" bIns="25400" anchor="ctr"/>
            <a:lstStyle/>
            <a:p>
              <a:pPr algn="ctr" defTabSz="412750" hangingPunct="0">
                <a:defRPr sz="320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5" name="Shape 1226"/>
            <p:cNvSpPr/>
            <p:nvPr/>
          </p:nvSpPr>
          <p:spPr>
            <a:xfrm>
              <a:off x="5365273" y="2168787"/>
              <a:ext cx="286704" cy="255795"/>
            </a:xfrm>
            <a:custGeom>
              <a:avLst/>
              <a:gdLst/>
              <a:ahLst/>
              <a:cxnLst>
                <a:cxn ang="0">
                  <a:pos x="wd2" y="hd2"/>
                </a:cxn>
                <a:cxn ang="5400000">
                  <a:pos x="wd2" y="hd2"/>
                </a:cxn>
                <a:cxn ang="10800000">
                  <a:pos x="wd2" y="hd2"/>
                </a:cxn>
                <a:cxn ang="16200000">
                  <a:pos x="wd2" y="hd2"/>
                </a:cxn>
              </a:cxnLst>
              <a:rect l="0" t="0" r="r" b="b"/>
              <a:pathLst>
                <a:path w="21600" h="21600" extrusionOk="0">
                  <a:moveTo>
                    <a:pt x="21284" y="2559"/>
                  </a:moveTo>
                  <a:cubicBezTo>
                    <a:pt x="16174" y="0"/>
                    <a:pt x="16174" y="0"/>
                    <a:pt x="16174" y="0"/>
                  </a:cubicBezTo>
                  <a:lnTo>
                    <a:pt x="15963" y="0"/>
                  </a:lnTo>
                  <a:cubicBezTo>
                    <a:pt x="15805" y="0"/>
                    <a:pt x="15805" y="0"/>
                    <a:pt x="15805" y="0"/>
                  </a:cubicBezTo>
                  <a:cubicBezTo>
                    <a:pt x="15805" y="0"/>
                    <a:pt x="15805" y="0"/>
                    <a:pt x="15647" y="0"/>
                  </a:cubicBezTo>
                  <a:cubicBezTo>
                    <a:pt x="10905" y="2380"/>
                    <a:pt x="10905" y="2380"/>
                    <a:pt x="10905" y="2380"/>
                  </a:cubicBezTo>
                  <a:cubicBezTo>
                    <a:pt x="6322" y="0"/>
                    <a:pt x="6322" y="0"/>
                    <a:pt x="6322" y="0"/>
                  </a:cubicBezTo>
                  <a:lnTo>
                    <a:pt x="6164" y="0"/>
                  </a:lnTo>
                  <a:cubicBezTo>
                    <a:pt x="5953" y="0"/>
                    <a:pt x="5953" y="0"/>
                    <a:pt x="5953" y="0"/>
                  </a:cubicBezTo>
                  <a:cubicBezTo>
                    <a:pt x="5953" y="0"/>
                    <a:pt x="5953" y="0"/>
                    <a:pt x="5795" y="0"/>
                  </a:cubicBezTo>
                  <a:cubicBezTo>
                    <a:pt x="5795" y="0"/>
                    <a:pt x="5795" y="0"/>
                    <a:pt x="5637" y="0"/>
                  </a:cubicBezTo>
                  <a:cubicBezTo>
                    <a:pt x="527" y="2559"/>
                    <a:pt x="527" y="2559"/>
                    <a:pt x="527" y="2559"/>
                  </a:cubicBezTo>
                  <a:cubicBezTo>
                    <a:pt x="369" y="2797"/>
                    <a:pt x="0" y="3154"/>
                    <a:pt x="0" y="3570"/>
                  </a:cubicBezTo>
                  <a:cubicBezTo>
                    <a:pt x="0" y="20648"/>
                    <a:pt x="0" y="20648"/>
                    <a:pt x="0" y="20648"/>
                  </a:cubicBezTo>
                  <a:cubicBezTo>
                    <a:pt x="0" y="21005"/>
                    <a:pt x="158" y="21243"/>
                    <a:pt x="527" y="21421"/>
                  </a:cubicBezTo>
                  <a:cubicBezTo>
                    <a:pt x="685" y="21600"/>
                    <a:pt x="896" y="21600"/>
                    <a:pt x="1054" y="21600"/>
                  </a:cubicBezTo>
                  <a:cubicBezTo>
                    <a:pt x="1054" y="21600"/>
                    <a:pt x="1212" y="21600"/>
                    <a:pt x="1422" y="21600"/>
                  </a:cubicBezTo>
                  <a:cubicBezTo>
                    <a:pt x="5953" y="19041"/>
                    <a:pt x="5953" y="19041"/>
                    <a:pt x="5953" y="19041"/>
                  </a:cubicBezTo>
                  <a:cubicBezTo>
                    <a:pt x="10537" y="21600"/>
                    <a:pt x="10537" y="21600"/>
                    <a:pt x="10537" y="21600"/>
                  </a:cubicBezTo>
                  <a:cubicBezTo>
                    <a:pt x="10695" y="21600"/>
                    <a:pt x="10695" y="21600"/>
                    <a:pt x="10695" y="21600"/>
                  </a:cubicBezTo>
                  <a:cubicBezTo>
                    <a:pt x="10905" y="21600"/>
                    <a:pt x="10905" y="21600"/>
                    <a:pt x="10905" y="21600"/>
                  </a:cubicBezTo>
                  <a:cubicBezTo>
                    <a:pt x="11063" y="21600"/>
                    <a:pt x="11063" y="21600"/>
                    <a:pt x="11063" y="21600"/>
                  </a:cubicBezTo>
                  <a:cubicBezTo>
                    <a:pt x="11221" y="21600"/>
                    <a:pt x="11221" y="21600"/>
                    <a:pt x="11221" y="21600"/>
                  </a:cubicBezTo>
                  <a:cubicBezTo>
                    <a:pt x="15963" y="19041"/>
                    <a:pt x="15963" y="19041"/>
                    <a:pt x="15963" y="19041"/>
                  </a:cubicBezTo>
                  <a:cubicBezTo>
                    <a:pt x="20546" y="21600"/>
                    <a:pt x="20546" y="21600"/>
                    <a:pt x="20546" y="21600"/>
                  </a:cubicBezTo>
                  <a:cubicBezTo>
                    <a:pt x="20757" y="21600"/>
                    <a:pt x="20757" y="21600"/>
                    <a:pt x="20915" y="21600"/>
                  </a:cubicBezTo>
                  <a:cubicBezTo>
                    <a:pt x="21073" y="21600"/>
                    <a:pt x="21073" y="21600"/>
                    <a:pt x="21284" y="21421"/>
                  </a:cubicBezTo>
                  <a:cubicBezTo>
                    <a:pt x="21600" y="21243"/>
                    <a:pt x="21600" y="21005"/>
                    <a:pt x="21600" y="20648"/>
                  </a:cubicBezTo>
                  <a:cubicBezTo>
                    <a:pt x="21600" y="3570"/>
                    <a:pt x="21600" y="3570"/>
                    <a:pt x="21600" y="3570"/>
                  </a:cubicBezTo>
                  <a:cubicBezTo>
                    <a:pt x="21600" y="3154"/>
                    <a:pt x="21442" y="2797"/>
                    <a:pt x="21284" y="2559"/>
                  </a:cubicBezTo>
                  <a:close/>
                  <a:moveTo>
                    <a:pt x="9852" y="19220"/>
                  </a:moveTo>
                  <a:cubicBezTo>
                    <a:pt x="6849" y="17435"/>
                    <a:pt x="6849" y="17435"/>
                    <a:pt x="6849" y="17435"/>
                  </a:cubicBezTo>
                  <a:cubicBezTo>
                    <a:pt x="6849" y="2380"/>
                    <a:pt x="6849" y="2380"/>
                    <a:pt x="6849" y="2380"/>
                  </a:cubicBezTo>
                  <a:cubicBezTo>
                    <a:pt x="9852" y="4165"/>
                    <a:pt x="9852" y="4165"/>
                    <a:pt x="9852" y="4165"/>
                  </a:cubicBezTo>
                  <a:lnTo>
                    <a:pt x="9852" y="19220"/>
                  </a:lnTo>
                  <a:close/>
                  <a:moveTo>
                    <a:pt x="1739" y="4165"/>
                  </a:moveTo>
                  <a:cubicBezTo>
                    <a:pt x="4900" y="2380"/>
                    <a:pt x="4900" y="2380"/>
                    <a:pt x="4900" y="2380"/>
                  </a:cubicBezTo>
                  <a:cubicBezTo>
                    <a:pt x="4900" y="17435"/>
                    <a:pt x="4900" y="17435"/>
                    <a:pt x="4900" y="17435"/>
                  </a:cubicBezTo>
                  <a:cubicBezTo>
                    <a:pt x="1739" y="19220"/>
                    <a:pt x="1739" y="19220"/>
                    <a:pt x="1739" y="19220"/>
                  </a:cubicBezTo>
                  <a:lnTo>
                    <a:pt x="1739" y="4165"/>
                  </a:lnTo>
                  <a:close/>
                  <a:moveTo>
                    <a:pt x="11748" y="4165"/>
                  </a:moveTo>
                  <a:cubicBezTo>
                    <a:pt x="15120" y="2380"/>
                    <a:pt x="15120" y="2380"/>
                    <a:pt x="15120" y="2380"/>
                  </a:cubicBezTo>
                  <a:cubicBezTo>
                    <a:pt x="15120" y="17435"/>
                    <a:pt x="15120" y="17435"/>
                    <a:pt x="15120" y="17435"/>
                  </a:cubicBezTo>
                  <a:cubicBezTo>
                    <a:pt x="11748" y="19220"/>
                    <a:pt x="11748" y="19220"/>
                    <a:pt x="11748" y="19220"/>
                  </a:cubicBezTo>
                  <a:lnTo>
                    <a:pt x="11748" y="4165"/>
                  </a:lnTo>
                  <a:close/>
                  <a:moveTo>
                    <a:pt x="20020" y="19220"/>
                  </a:moveTo>
                  <a:cubicBezTo>
                    <a:pt x="16700" y="17435"/>
                    <a:pt x="16700" y="17435"/>
                    <a:pt x="16700" y="17435"/>
                  </a:cubicBezTo>
                  <a:cubicBezTo>
                    <a:pt x="16700" y="2380"/>
                    <a:pt x="16700" y="2380"/>
                    <a:pt x="16700" y="2380"/>
                  </a:cubicBezTo>
                  <a:cubicBezTo>
                    <a:pt x="20020" y="4165"/>
                    <a:pt x="20020" y="4165"/>
                    <a:pt x="20020" y="4165"/>
                  </a:cubicBezTo>
                  <a:lnTo>
                    <a:pt x="20020" y="19220"/>
                  </a:lnTo>
                  <a:close/>
                </a:path>
              </a:pathLst>
            </a:custGeom>
            <a:solidFill>
              <a:srgbClr val="FFFFFF"/>
            </a:solidFill>
            <a:ln w="12700">
              <a:miter lim="400000"/>
            </a:ln>
          </p:spPr>
          <p:txBody>
            <a:bodyPr lIns="22860" rIns="22860" anchor="ctr"/>
            <a:lstStyle/>
            <a:p>
              <a:pPr defTabSz="228600" hangingPunct="0">
                <a:lnSpc>
                  <a:spcPct val="93000"/>
                </a:lnSpc>
                <a:defRPr sz="1800">
                  <a:solidFill>
                    <a:srgbClr val="000000"/>
                  </a:solidFill>
                  <a:latin typeface="+mn-lt"/>
                  <a:ea typeface="+mn-ea"/>
                  <a:cs typeface="+mn-cs"/>
                  <a:sym typeface="Playfair Display"/>
                </a:defRPr>
              </a:pPr>
              <a:endParaRPr sz="900" kern="0">
                <a:solidFill>
                  <a:srgbClr val="000000"/>
                </a:solidFill>
                <a:cs typeface="+mn-ea"/>
                <a:sym typeface="+mn-lt"/>
              </a:endParaRPr>
            </a:p>
          </p:txBody>
        </p:sp>
      </p:grpSp>
      <p:pic>
        <p:nvPicPr>
          <p:cNvPr id="16" name="图片 15"/>
          <p:cNvPicPr>
            <a:picLocks noChangeAspect="1"/>
          </p:cNvPicPr>
          <p:nvPr/>
        </p:nvPicPr>
        <p:blipFill>
          <a:blip r:embed="rId4" cstate="screen"/>
          <a:srcRect/>
          <a:stretch>
            <a:fillRect/>
          </a:stretch>
        </p:blipFill>
        <p:spPr>
          <a:xfrm>
            <a:off x="6842807" y="1178237"/>
            <a:ext cx="5188975" cy="5188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anim calcmode="lin" valueType="num">
                                      <p:cBhvr>
                                        <p:cTn id="2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
                                        </p:tgtEl>
                                      </p:cBhvr>
                                    </p:animEffect>
                                  </p:childTnLst>
                                </p:cTn>
                              </p:par>
                            </p:childTnLst>
                          </p:cTn>
                        </p:par>
                        <p:par>
                          <p:cTn id="32" fill="hold">
                            <p:stCondLst>
                              <p:cond delay="1649"/>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2649"/>
                            </p:stCondLst>
                            <p:childTnLst>
                              <p:par>
                                <p:cTn id="44" presetID="2" presetClass="entr" presetSubtype="4"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0"/>
  <p:tag name="RESOURCELIBID_ANIM" val="479"/>
</p:tagLst>
</file>

<file path=ppt/tags/tag10.xml><?xml version="1.0" encoding="utf-8"?>
<p:tagLst xmlns:a="http://schemas.openxmlformats.org/drawingml/2006/main" xmlns:r="http://schemas.openxmlformats.org/officeDocument/2006/relationships" xmlns:p="http://schemas.openxmlformats.org/presentationml/2006/main">
  <p:tag name="PA" val="v5.2.10"/>
</p:tagLst>
</file>

<file path=ppt/tags/tag11.xml><?xml version="1.0" encoding="utf-8"?>
<p:tagLst xmlns:a="http://schemas.openxmlformats.org/drawingml/2006/main" xmlns:r="http://schemas.openxmlformats.org/officeDocument/2006/relationships" xmlns:p="http://schemas.openxmlformats.org/presentationml/2006/main">
  <p:tag name="PA" val="v5.2.10"/>
</p:tagLst>
</file>

<file path=ppt/tags/tag12.xml><?xml version="1.0" encoding="utf-8"?>
<p:tagLst xmlns:a="http://schemas.openxmlformats.org/drawingml/2006/main" xmlns:r="http://schemas.openxmlformats.org/officeDocument/2006/relationships" xmlns:p="http://schemas.openxmlformats.org/presentationml/2006/main">
  <p:tag name="PA" val="v5.2.10"/>
</p:tagLst>
</file>

<file path=ppt/tags/tag13.xml><?xml version="1.0" encoding="utf-8"?>
<p:tagLst xmlns:a="http://schemas.openxmlformats.org/drawingml/2006/main" xmlns:r="http://schemas.openxmlformats.org/officeDocument/2006/relationships" xmlns:p="http://schemas.openxmlformats.org/presentationml/2006/main">
  <p:tag name="PA" val="v5.2.10"/>
</p:tagLst>
</file>

<file path=ppt/tags/tag14.xml><?xml version="1.0" encoding="utf-8"?>
<p:tagLst xmlns:a="http://schemas.openxmlformats.org/drawingml/2006/main" xmlns:r="http://schemas.openxmlformats.org/officeDocument/2006/relationships" xmlns:p="http://schemas.openxmlformats.org/presentationml/2006/main">
  <p:tag name="PA" val="v5.2.10"/>
</p:tagLst>
</file>

<file path=ppt/tags/tag15.xml><?xml version="1.0" encoding="utf-8"?>
<p:tagLst xmlns:a="http://schemas.openxmlformats.org/drawingml/2006/main" xmlns:r="http://schemas.openxmlformats.org/officeDocument/2006/relationships" xmlns:p="http://schemas.openxmlformats.org/presentationml/2006/main">
  <p:tag name="PA" val="v5.2.10"/>
</p:tagLst>
</file>

<file path=ppt/tags/tag16.xml><?xml version="1.0" encoding="utf-8"?>
<p:tagLst xmlns:a="http://schemas.openxmlformats.org/drawingml/2006/main" xmlns:r="http://schemas.openxmlformats.org/officeDocument/2006/relationships" xmlns:p="http://schemas.openxmlformats.org/presentationml/2006/main">
  <p:tag name="PA" val="v5.2.10"/>
</p:tagLst>
</file>

<file path=ppt/tags/tag17.xml><?xml version="1.0" encoding="utf-8"?>
<p:tagLst xmlns:a="http://schemas.openxmlformats.org/drawingml/2006/main" xmlns:r="http://schemas.openxmlformats.org/officeDocument/2006/relationships" xmlns:p="http://schemas.openxmlformats.org/presentationml/2006/main">
  <p:tag name="PA" val="v5.2.10"/>
</p:tagLst>
</file>

<file path=ppt/tags/tag18.xml><?xml version="1.0" encoding="utf-8"?>
<p:tagLst xmlns:a="http://schemas.openxmlformats.org/drawingml/2006/main" xmlns:r="http://schemas.openxmlformats.org/officeDocument/2006/relationships" xmlns:p="http://schemas.openxmlformats.org/presentationml/2006/main">
  <p:tag name="PA" val="v5.2.10"/>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556943"/>
</p:tagLst>
</file>

<file path=ppt/tags/tag3.xml><?xml version="1.0" encoding="utf-8"?>
<p:tagLst xmlns:a="http://schemas.openxmlformats.org/drawingml/2006/main" xmlns:r="http://schemas.openxmlformats.org/officeDocument/2006/relationships" xmlns:p="http://schemas.openxmlformats.org/presentationml/2006/main">
  <p:tag name="PA" val="v5.2.10"/>
  <p:tag name="RESOURCELIBID_ANIM" val="556943"/>
</p:tagLst>
</file>

<file path=ppt/tags/tag4.xml><?xml version="1.0" encoding="utf-8"?>
<p:tagLst xmlns:a="http://schemas.openxmlformats.org/drawingml/2006/main" xmlns:r="http://schemas.openxmlformats.org/officeDocument/2006/relationships" xmlns:p="http://schemas.openxmlformats.org/presentationml/2006/main">
  <p:tag name="PA" val="v5.2.10"/>
  <p:tag name="RESOURCELIBID_ANIM" val="556943"/>
</p:tagLst>
</file>

<file path=ppt/tags/tag5.xml><?xml version="1.0" encoding="utf-8"?>
<p:tagLst xmlns:a="http://schemas.openxmlformats.org/drawingml/2006/main" xmlns:r="http://schemas.openxmlformats.org/officeDocument/2006/relationships" xmlns:p="http://schemas.openxmlformats.org/presentationml/2006/main">
  <p:tag name="PA" val="v5.2.10"/>
  <p:tag name="RESOURCELIBID_ANIM" val="556943"/>
</p:tagLst>
</file>

<file path=ppt/tags/tag6.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7.xml><?xml version="1.0" encoding="utf-8"?>
<p:tagLst xmlns:a="http://schemas.openxmlformats.org/drawingml/2006/main" xmlns:r="http://schemas.openxmlformats.org/officeDocument/2006/relationships" xmlns:p="http://schemas.openxmlformats.org/presentationml/2006/main">
  <p:tag name="PA" val="v5.2.10"/>
</p:tagLst>
</file>

<file path=ppt/tags/tag8.xml><?xml version="1.0" encoding="utf-8"?>
<p:tagLst xmlns:a="http://schemas.openxmlformats.org/drawingml/2006/main" xmlns:r="http://schemas.openxmlformats.org/officeDocument/2006/relationships" xmlns:p="http://schemas.openxmlformats.org/presentationml/2006/main">
  <p:tag name="PA" val="v5.2.10"/>
</p:tagLst>
</file>

<file path=ppt/tags/tag9.xml><?xml version="1.0" encoding="utf-8"?>
<p:tagLst xmlns:a="http://schemas.openxmlformats.org/drawingml/2006/main" xmlns:r="http://schemas.openxmlformats.org/officeDocument/2006/relationships" xmlns:p="http://schemas.openxmlformats.org/presentationml/2006/main">
  <p:tag name="PA" val="v5.2.1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l5no4fo">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1633</Words>
  <Application>Microsoft Office PowerPoint</Application>
  <PresentationFormat>宽屏</PresentationFormat>
  <Paragraphs>110</Paragraphs>
  <Slides>25</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Gill Sans</vt:lpstr>
      <vt:lpstr>Helvetica Light</vt:lpstr>
      <vt:lpstr>Quicksand Bold</vt:lpstr>
      <vt:lpstr>Slabo 27px</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2022-03-09T05:50:13Z</dcterms:created>
  <dcterms:modified xsi:type="dcterms:W3CDTF">2023-01-10T06:38:56Z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ACFB8ED7056E4898AFFDEB785ACFC46E</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