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2089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C2129-9168-4B09-BE86-3CEE08E4636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1.wmf"/><Relationship Id="rId3" Type="http://schemas.openxmlformats.org/officeDocument/2006/relationships/image" Target="../media/image22.jpe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 noChangeArrowheads="1"/>
          </p:cNvSpPr>
          <p:nvPr>
            <p:ph type="ctrTitle"/>
          </p:nvPr>
        </p:nvSpPr>
        <p:spPr>
          <a:xfrm>
            <a:off x="3429000" y="2571750"/>
            <a:ext cx="2331710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</a:p>
        </p:txBody>
      </p:sp>
      <p:sp>
        <p:nvSpPr>
          <p:cNvPr id="7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81150"/>
            <a:ext cx="9144000" cy="644118"/>
          </a:xfrm>
        </p:spPr>
        <p:txBody>
          <a:bodyPr>
            <a:no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3.2   </a:t>
            </a:r>
            <a:r>
              <a:rPr lang="zh-CN" altLang="en-US" sz="36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用关系式表示的变量关系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7505" y="4011910"/>
            <a:ext cx="913649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670556" y="1043810"/>
            <a:ext cx="80772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梯形的上底长是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cm,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下底长是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 cm.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当梯形的高由大变小时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梯形的面积也随之发生变化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在这个变化过程中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自变量是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____________;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梯形的面积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y(cm</a:t>
            </a:r>
            <a:r>
              <a:rPr lang="en-US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与高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x(cm)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____________;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当梯形的高由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 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变化到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梯形的面积由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变化到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2602" y="1851279"/>
            <a:ext cx="11079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梯形的高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17774" y="1851280"/>
            <a:ext cx="133882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梯形的面积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63842" y="2260418"/>
            <a:ext cx="6607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y=8x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98968" y="2690859"/>
            <a:ext cx="83227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80 cm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94487" y="2681561"/>
            <a:ext cx="7168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8cm</a:t>
            </a:r>
            <a:r>
              <a:rPr lang="en-US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6941" y="863670"/>
            <a:ext cx="88392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有一种粗细均匀的电线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为了确定其长度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从一捆上剪下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称得它的质量是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0.06 kg.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写出这种电线长度与质量之间的关系式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如果一捆电线剪下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后的质量为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kg,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请写出这捆电线的总长度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990494" y="2344521"/>
            <a:ext cx="5327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:(1)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设电线的长度为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m,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质量为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 kg,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则有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5386" y="3028952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设这捆电线的总长度为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 m,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                    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即这捆电线的总长度为 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m.</a:t>
            </a:r>
            <a:endParaRPr lang="zh-CN" altLang="en-US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5334000" y="2173063"/>
          <a:ext cx="762000" cy="55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4" imgW="12801600" imgH="9448800" progId="Equation.DSMT4">
                  <p:embed/>
                </p:oleObj>
              </mc:Choice>
              <mc:Fallback>
                <p:oleObj name="Equation" r:id="rId4" imgW="12801600" imgH="9448800" progId="Equation.DSMT4">
                  <p:embed/>
                  <p:pic>
                    <p:nvPicPr>
                      <p:cNvPr id="0" name="图片 286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173063"/>
                        <a:ext cx="762000" cy="557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600415" y="2952752"/>
          <a:ext cx="10382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6" imgW="17373600" imgH="9448800" progId="Equation.DSMT4">
                  <p:embed/>
                </p:oleObj>
              </mc:Choice>
              <mc:Fallback>
                <p:oleObj name="Equation" r:id="rId6" imgW="17373600" imgH="9448800" progId="Equation.DSMT4">
                  <p:embed/>
                  <p:pic>
                    <p:nvPicPr>
                      <p:cNvPr id="0" name="图片 286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415" y="2952752"/>
                        <a:ext cx="103822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587590" y="3486152"/>
          <a:ext cx="7461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8" imgW="12496800" imgH="9448800" progId="Equation.DSMT4">
                  <p:embed/>
                </p:oleObj>
              </mc:Choice>
              <mc:Fallback>
                <p:oleObj name="Equation" r:id="rId8" imgW="12496800" imgH="9448800" progId="Equation.DSMT4">
                  <p:embed/>
                  <p:pic>
                    <p:nvPicPr>
                      <p:cNvPr id="0" name="图片 286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590" y="3486152"/>
                        <a:ext cx="74612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200400" y="120015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本节课都学到了什么？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62000" y="1657350"/>
            <a:ext cx="800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求关系式，通常要结合具体情况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找等量关系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，列出方程；或是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结合几何图形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，利用图形的性质写出一个等式.</a:t>
            </a:r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20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变量关系式不同于列方程，必须将因变量单独放在等号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左边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3400" y="1047754"/>
            <a:ext cx="8153400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百货大楼进了一批花布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出售时要在进价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进货价格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的基础上加一定的利润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其长度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与售价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如下表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下列用长度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表示售价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的关系式中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正确的是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=8x+0.3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=(8+0.3)x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8+0.3x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=8+0.3+x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9" name="表格 48"/>
          <p:cNvGraphicFramePr>
            <a:graphicFrameLocks noGrp="1"/>
          </p:cNvGraphicFramePr>
          <p:nvPr/>
        </p:nvGraphicFramePr>
        <p:xfrm>
          <a:off x="1600204" y="1885950"/>
          <a:ext cx="6324601" cy="822960"/>
        </p:xfrm>
        <a:graphic>
          <a:graphicData uri="http://schemas.openxmlformats.org/drawingml/2006/table">
            <a:tbl>
              <a:tblPr/>
              <a:tblGrid>
                <a:gridCol w="137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9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长度</a:t>
                      </a:r>
                      <a:r>
                        <a:rPr lang="en-US" sz="1800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x/m</a:t>
                      </a:r>
                      <a:endParaRPr lang="zh-CN" sz="1800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售价</a:t>
                      </a: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y/</a:t>
                      </a:r>
                      <a:r>
                        <a:rPr lang="zh-CN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8+0.3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16+0.6</a:t>
                      </a:r>
                      <a:endParaRPr lang="zh-CN" sz="1800" kern="10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24+0.9</a:t>
                      </a:r>
                      <a:endParaRPr lang="zh-CN" sz="1800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32+1.2</a:t>
                      </a:r>
                      <a:endParaRPr lang="zh-CN" sz="1800" kern="100" dirty="0"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70061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1219200" y="1047752"/>
            <a:ext cx="703269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根据图中的程序计算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若输入的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值为   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则输出的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	       B. 	              C. 	     D. 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085" name="图片 2006" descr="2147498308;FounderCE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6400" y="1504952"/>
            <a:ext cx="3581400" cy="1603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1676404" y="340995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5" name="Equation" r:id="rId4" imgW="152400" imgH="393700" progId="Equation.DSMT4">
                  <p:embed/>
                </p:oleObj>
              </mc:Choice>
              <mc:Fallback>
                <p:oleObj name="Equation" r:id="rId4" imgW="152400" imgH="393700" progId="Equation.DSMT4">
                  <p:embed/>
                  <p:pic>
                    <p:nvPicPr>
                      <p:cNvPr id="0" name="图片 297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4" y="340995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2971804" y="340995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quation" r:id="rId6" imgW="152400" imgH="393700" progId="Equation.DSMT4">
                  <p:embed/>
                </p:oleObj>
              </mc:Choice>
              <mc:Fallback>
                <p:oleObj name="Equation" r:id="rId6" imgW="152400" imgH="393700" progId="Equation.DSMT4">
                  <p:embed/>
                  <p:pic>
                    <p:nvPicPr>
                      <p:cNvPr id="0" name="图片 297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4" y="340995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4114804" y="340995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8" imgW="152400" imgH="393700" progId="Equation.DSMT4">
                  <p:embed/>
                </p:oleObj>
              </mc:Choice>
              <mc:Fallback>
                <p:oleObj name="Equation" r:id="rId8" imgW="152400" imgH="393700" progId="Equation.DSMT4">
                  <p:embed/>
                  <p:pic>
                    <p:nvPicPr>
                      <p:cNvPr id="0" name="图片 297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4" y="340995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486404" y="340995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Equation" r:id="rId10" imgW="152400" imgH="393700" progId="Equation.DSMT4">
                  <p:embed/>
                </p:oleObj>
              </mc:Choice>
              <mc:Fallback>
                <p:oleObj name="Equation" r:id="rId10" imgW="152400" imgH="393700" progId="Equation.DSMT4">
                  <p:embed/>
                  <p:pic>
                    <p:nvPicPr>
                      <p:cNvPr id="0" name="图片 297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4" y="340995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7"/>
          <p:cNvGraphicFramePr>
            <a:graphicFrameLocks noChangeAspect="1"/>
          </p:cNvGraphicFramePr>
          <p:nvPr/>
        </p:nvGraphicFramePr>
        <p:xfrm>
          <a:off x="5689713" y="936572"/>
          <a:ext cx="2190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Equation" r:id="rId12" imgW="3657600" imgH="9448800" progId="Equation.DSMT4">
                  <p:embed/>
                </p:oleObj>
              </mc:Choice>
              <mc:Fallback>
                <p:oleObj name="Equation" r:id="rId12" imgW="3657600" imgH="9448800" progId="Equation.DSMT4">
                  <p:embed/>
                  <p:pic>
                    <p:nvPicPr>
                      <p:cNvPr id="0" name="图片 297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713" y="936572"/>
                        <a:ext cx="219075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79388" y="1015220"/>
            <a:ext cx="883920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某市出租车车费标准如下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:3 km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含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km)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收费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;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超过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km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的部分每千米收费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1.6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写出应收费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y(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与出租车行驶路程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x(km)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其中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x≥3).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小亮乘出租车行驶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km,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应付车费多少元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小波付车费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那么出租车行驶了多少千米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5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3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40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3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9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9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569656" y="864821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自行车每节链条的长度为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2.5 cm,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交叉重叠部分的圆的直径为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0.8 cm.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观察图形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填写下表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节链条的长度为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y(cm),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之间的关系式是什么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如果一辆某种型号自行车的链条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安装前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节这样的链条组成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那么这辆自行车上的链条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安装后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总长度是多少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1752600" y="2038350"/>
          <a:ext cx="5029200" cy="822960"/>
        </p:xfrm>
        <a:graphic>
          <a:graphicData uri="http://schemas.openxmlformats.org/drawingml/2006/table">
            <a:tbl>
              <a:tblPr/>
              <a:tblGrid>
                <a:gridCol w="2507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4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链条的节数</a:t>
                      </a:r>
                      <a:r>
                        <a:rPr lang="en-US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/</a:t>
                      </a:r>
                      <a:r>
                        <a:rPr lang="zh-CN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2</a:t>
                      </a:r>
                      <a:endParaRPr lang="zh-CN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3</a:t>
                      </a:r>
                      <a:endParaRPr lang="zh-CN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4</a:t>
                      </a:r>
                      <a:endParaRPr lang="zh-CN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链条的长度</a:t>
                      </a:r>
                      <a:r>
                        <a:rPr lang="en-US" sz="18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/cm</a:t>
                      </a:r>
                      <a:endParaRPr lang="zh-CN" sz="18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kern="1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答疑解惑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457200" y="895350"/>
            <a:ext cx="84339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在一个变化过程中数值保持不变的量叫做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，可以取不同数值的量叫做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，如果一个量随着另外一个量的变化而变化，那么把这个量叫做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，另一个量叫做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4" y="93537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常量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213" y="13800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变量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4" y="138009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因变量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9894" y="178893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自变量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3004" y="2800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12212" y="2363146"/>
            <a:ext cx="8479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  <a:spcBef>
                <a:spcPct val="50000"/>
              </a:spcBef>
            </a:pPr>
            <a:r>
              <a:rPr lang="zh-CN" altLang="en-US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前面的学习过程中，我们了解到可以借助</a:t>
            </a:r>
            <a:r>
              <a:rPr lang="zh-CN" altLang="en-US" dirty="0" smtClean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表格</a:t>
            </a:r>
            <a:r>
              <a:rPr lang="zh-CN" altLang="en-US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可以表示因变量随自变量变化而变化的情况</a:t>
            </a:r>
            <a:r>
              <a:rPr lang="en-US" altLang="zh-CN" dirty="0" smtClean="0">
                <a:solidFill>
                  <a:srgbClr val="00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02288" y="3539014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除此之外，还有没有其他的表达方法来表示两个变量之间的关系呢？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828800" y="971552"/>
            <a:ext cx="5791200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经历探索某些图形中变量之间的关系的过程，进一步体验一个变量的变化对另一个变量的影响，发展符号感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28800" y="2190752"/>
            <a:ext cx="5791200" cy="6271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能根据具体情况，用关系式表示某些变量之间的关系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242991" y="971628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214437" y="2245768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28800" y="3486152"/>
            <a:ext cx="5791200" cy="792187"/>
          </a:xfrm>
          <a:prstGeom prst="rect">
            <a:avLst/>
          </a:prstGeom>
          <a:solidFill>
            <a:schemeClr val="tx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能根据关系式求值，初步体会自变量和因变量的数值对应关系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圆角矩形 11"/>
          <p:cNvSpPr/>
          <p:nvPr>
            <p:custDataLst>
              <p:tags r:id="rId4"/>
            </p:custDataLst>
          </p:nvPr>
        </p:nvSpPr>
        <p:spPr bwMode="auto">
          <a:xfrm>
            <a:off x="1219200" y="3562351"/>
            <a:ext cx="642938" cy="63782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5105400" y="2038594"/>
            <a:ext cx="132795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endParaRPr kumimoji="1" lang="zh-CN" altLang="zh-CN" sz="16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20" name="Group 16"/>
          <p:cNvGrpSpPr/>
          <p:nvPr/>
        </p:nvGrpSpPr>
        <p:grpSpPr bwMode="auto">
          <a:xfrm>
            <a:off x="6096003" y="666771"/>
            <a:ext cx="2377989" cy="2654732"/>
            <a:chOff x="3725" y="247"/>
            <a:chExt cx="2901" cy="3014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/>
          </p:nvGraphicFramePr>
          <p:xfrm>
            <a:off x="3937" y="493"/>
            <a:ext cx="2622" cy="19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0" name="位图图像" r:id="rId5" imgW="4162425" imgH="3162300" progId="Paint.Picture">
                    <p:embed/>
                  </p:oleObj>
                </mc:Choice>
                <mc:Fallback>
                  <p:oleObj name="位图图像" r:id="rId5" imgW="4162425" imgH="3162300" progId="Paint.Picture">
                    <p:embed/>
                    <p:pic>
                      <p:nvPicPr>
                        <p:cNvPr id="0" name="图片 245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493"/>
                          <a:ext cx="2622" cy="19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269" y="247"/>
              <a:ext cx="408" cy="5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725" y="2393"/>
              <a:ext cx="274" cy="52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6328" y="2318"/>
              <a:ext cx="298" cy="94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 </a:t>
              </a:r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77644" y="1226840"/>
            <a:ext cx="553126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如图，⊿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底边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上的高是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kumimoji="1"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三角形的顶点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沿底边所在的直线向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运动时，三角形的面积发生了怎样的变化？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7924804" y="2495552"/>
            <a:ext cx="2730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0095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520643" y="2491087"/>
            <a:ext cx="40416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CC009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2068270" y="2094391"/>
            <a:ext cx="320055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kumimoji="1" lang="en-US" altLang="zh-CN" sz="1600" baseline="-250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⊿ABC</a:t>
            </a:r>
            <a:r>
              <a:rPr kumimoji="1"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</a:t>
            </a:r>
            <a:r>
              <a:rPr kumimoji="1" lang="en-US" altLang="zh-CN" sz="16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BC·h</a:t>
            </a:r>
            <a:r>
              <a:rPr kumimoji="1"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kumimoji="1" lang="en-US" altLang="zh-CN" sz="16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3BC</a:t>
            </a:r>
            <a:endParaRPr kumimoji="1" lang="en-US" altLang="zh-CN" sz="1600" baseline="-2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629404" y="2495552"/>
            <a:ext cx="2730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533400" y="2660499"/>
            <a:ext cx="56197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）在这个变化过程中，自变量、因变量各是什么？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533404" y="3253087"/>
            <a:ext cx="752951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）如果三角形的底边长为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（厘米），那么三角形的面积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</a:t>
            </a:r>
            <a:r>
              <a:rPr kumimoji="1" lang="en-US" altLang="zh-CN" sz="16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）可以表示为</a:t>
            </a:r>
            <a:r>
              <a:rPr kumimoji="1" lang="zh-CN" altLang="en-US" sz="16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　　　</a:t>
            </a:r>
            <a:endParaRPr kumimoji="1" lang="zh-CN" altLang="en-US" sz="1600" u="sng" baseline="30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7822965" y="3220898"/>
            <a:ext cx="119221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y=3x</a:t>
            </a: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533400" y="3830142"/>
            <a:ext cx="83820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）当底边长从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厘米变化到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厘米时，三角形的面积从</a:t>
            </a:r>
            <a:r>
              <a:rPr kumimoji="1"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sz="16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kumimoji="1"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kumimoji="1"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</a:t>
            </a:r>
            <a:r>
              <a:rPr kumimoji="1"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sz="16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5787771" y="3830141"/>
            <a:ext cx="73501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7563483" y="3921062"/>
            <a:ext cx="411163" cy="3385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0" name="标题 5"/>
          <p:cNvSpPr txBox="1"/>
          <p:nvPr/>
        </p:nvSpPr>
        <p:spPr>
          <a:xfrm>
            <a:off x="588579" y="676461"/>
            <a:ext cx="297180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探究点一：变化中的三角形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11740" y="2076749"/>
          <a:ext cx="196850" cy="50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7" imgW="3352800" imgH="8534400" progId="Equation.DSMT4">
                  <p:embed/>
                </p:oleObj>
              </mc:Choice>
              <mc:Fallback>
                <p:oleObj name="Equation" r:id="rId7" imgW="3352800" imgH="8534400" progId="Equation.DSMT4">
                  <p:embed/>
                  <p:pic>
                    <p:nvPicPr>
                      <p:cNvPr id="0" name="图片 2458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11740" y="2076749"/>
                        <a:ext cx="196850" cy="501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27" grpId="0" autoUpdateAnimBg="0"/>
      <p:bldP spid="29" grpId="0"/>
      <p:bldP spid="33" grpId="0" autoUpdateAnimBg="0"/>
      <p:bldP spid="34" grpId="0"/>
      <p:bldP spid="35" grpId="0"/>
      <p:bldP spid="36" grpId="0" autoUpdateAnimBg="0"/>
      <p:bldP spid="37" grpId="0" autoUpdateAnimBg="0"/>
      <p:bldP spid="38" grpId="0" autoUpdateAnimBg="0"/>
      <p:bldP spid="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74417" y="876782"/>
            <a:ext cx="861060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y=3x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表示了</a:t>
            </a:r>
            <a:r>
              <a:rPr kumimoji="1"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</a:t>
            </a:r>
            <a:r>
              <a:rPr kumimoji="1"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kumimoji="1"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　 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之间的关系，它是变量ｙ随ｘ变化的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关系式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921907" y="1825341"/>
            <a:ext cx="3505200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你能直观地表示这个关系式吗？</a:t>
            </a:r>
          </a:p>
        </p:txBody>
      </p:sp>
      <p:grpSp>
        <p:nvGrpSpPr>
          <p:cNvPr id="13" name="Group 4"/>
          <p:cNvGrpSpPr/>
          <p:nvPr/>
        </p:nvGrpSpPr>
        <p:grpSpPr bwMode="auto">
          <a:xfrm>
            <a:off x="5943604" y="1781062"/>
            <a:ext cx="2695575" cy="2103354"/>
            <a:chOff x="2142" y="1296"/>
            <a:chExt cx="2418" cy="2278"/>
          </a:xfrm>
        </p:grpSpPr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2543" y="1968"/>
              <a:ext cx="2017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endParaRPr kumimoji="1"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2529" y="1448"/>
              <a:ext cx="310" cy="410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V="1">
              <a:off x="3456" y="1823"/>
              <a:ext cx="810" cy="1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 flipV="1">
              <a:off x="3460" y="1378"/>
              <a:ext cx="403" cy="468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 flipH="1" flipV="1">
              <a:off x="2452" y="1331"/>
              <a:ext cx="77" cy="117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H="1" flipV="1">
              <a:off x="2188" y="1870"/>
              <a:ext cx="692" cy="2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H="1">
              <a:off x="2160" y="1872"/>
              <a:ext cx="0" cy="912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H="1">
              <a:off x="4224" y="1824"/>
              <a:ext cx="0" cy="912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2142" y="2772"/>
              <a:ext cx="635" cy="1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 flipV="1">
              <a:off x="3552" y="2784"/>
              <a:ext cx="672" cy="0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 flipH="1">
              <a:off x="2483" y="2772"/>
              <a:ext cx="294" cy="527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>
              <a:off x="3537" y="2783"/>
              <a:ext cx="357" cy="504"/>
            </a:xfrm>
            <a:prstGeom prst="line">
              <a:avLst/>
            </a:prstGeom>
            <a:noFill/>
            <a:ln w="49213">
              <a:solidFill>
                <a:srgbClr val="C10000"/>
              </a:solidFill>
              <a:round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2735" y="1296"/>
              <a:ext cx="961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自变量</a:t>
              </a:r>
              <a:r>
                <a:rPr kumimoji="1"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2595" y="2061"/>
              <a:ext cx="1488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关系式</a:t>
              </a:r>
              <a:r>
                <a:rPr kumimoji="1" lang="en-US" altLang="zh-CN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y=3x</a:t>
              </a:r>
              <a:endPara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2832" y="3024"/>
              <a:ext cx="768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endParaRPr kumimoji="1" lang="zh-CN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2735" y="3024"/>
              <a:ext cx="913" cy="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因变量</a:t>
              </a:r>
              <a:r>
                <a:rPr kumimoji="1" lang="en-US" altLang="zh-CN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2057400" y="830618"/>
            <a:ext cx="1828800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三角形底边长</a:t>
            </a: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3962400" y="830618"/>
            <a:ext cx="762000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面积</a:t>
            </a:r>
            <a:r>
              <a:rPr kumimoji="1"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896108" y="2631672"/>
            <a:ext cx="4410161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注意：关系式是我们表示变量之间的另一种方法，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利用关系式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，如</a:t>
            </a:r>
            <a:r>
              <a:rPr kumimoji="1"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y=</a:t>
            </a:r>
            <a:r>
              <a:rPr kumimoji="1"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我们可以根据任何一个自变量值求出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相应的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因变量的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值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4556" y="5143500"/>
            <a:ext cx="30168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1031714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经典剖析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268126" y="122839"/>
            <a:ext cx="2160346" cy="515210"/>
            <a:chOff x="279260" y="218396"/>
            <a:chExt cx="2160272" cy="51949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1042822" y="272386"/>
              <a:ext cx="184725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up 3"/>
          <p:cNvGrpSpPr/>
          <p:nvPr/>
        </p:nvGrpSpPr>
        <p:grpSpPr bwMode="auto">
          <a:xfrm>
            <a:off x="1574080" y="1518077"/>
            <a:ext cx="2971800" cy="2953668"/>
            <a:chOff x="1920" y="624"/>
            <a:chExt cx="3264" cy="3217"/>
          </a:xfrm>
        </p:grpSpPr>
        <p:grpSp>
          <p:nvGrpSpPr>
            <p:cNvPr id="34" name="Group 4"/>
            <p:cNvGrpSpPr/>
            <p:nvPr/>
          </p:nvGrpSpPr>
          <p:grpSpPr bwMode="auto">
            <a:xfrm>
              <a:off x="1920" y="624"/>
              <a:ext cx="3264" cy="3217"/>
              <a:chOff x="3960" y="1440"/>
              <a:chExt cx="3241" cy="5772"/>
            </a:xfrm>
          </p:grpSpPr>
          <p:sp>
            <p:nvSpPr>
              <p:cNvPr id="37" name="d37Arc 2"/>
              <p:cNvSpPr/>
              <p:nvPr/>
            </p:nvSpPr>
            <p:spPr bwMode="auto">
              <a:xfrm>
                <a:off x="3962" y="5497"/>
                <a:ext cx="3239" cy="624"/>
              </a:xfrm>
              <a:custGeom>
                <a:avLst/>
                <a:gdLst>
                  <a:gd name="G0" fmla="+- 21585 0 0"/>
                  <a:gd name="G1" fmla="+- 21600 0 0"/>
                  <a:gd name="G2" fmla="+- 21600 0 0"/>
                  <a:gd name="T0" fmla="*/ 0 w 43185"/>
                  <a:gd name="T1" fmla="*/ 20791 h 21600"/>
                  <a:gd name="T2" fmla="*/ 43185 w 43185"/>
                  <a:gd name="T3" fmla="*/ 21600 h 21600"/>
                  <a:gd name="T4" fmla="*/ 21585 w 4318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85" h="21600" fill="none" extrusionOk="0">
                    <a:moveTo>
                      <a:pt x="0" y="20791"/>
                    </a:moveTo>
                    <a:cubicBezTo>
                      <a:pt x="435" y="9184"/>
                      <a:pt x="9970" y="-1"/>
                      <a:pt x="21585" y="0"/>
                    </a:cubicBezTo>
                    <a:cubicBezTo>
                      <a:pt x="33514" y="0"/>
                      <a:pt x="43185" y="9670"/>
                      <a:pt x="43185" y="21600"/>
                    </a:cubicBezTo>
                  </a:path>
                  <a:path w="43185" h="21600" stroke="0" extrusionOk="0">
                    <a:moveTo>
                      <a:pt x="0" y="20791"/>
                    </a:moveTo>
                    <a:cubicBezTo>
                      <a:pt x="435" y="9184"/>
                      <a:pt x="9970" y="-1"/>
                      <a:pt x="21585" y="0"/>
                    </a:cubicBezTo>
                    <a:cubicBezTo>
                      <a:pt x="33514" y="0"/>
                      <a:pt x="43185" y="9670"/>
                      <a:pt x="43185" y="21600"/>
                    </a:cubicBezTo>
                    <a:lnTo>
                      <a:pt x="21585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lg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d37Arc 3"/>
              <p:cNvSpPr/>
              <p:nvPr/>
            </p:nvSpPr>
            <p:spPr bwMode="auto">
              <a:xfrm flipV="1">
                <a:off x="3964" y="6120"/>
                <a:ext cx="3237" cy="624"/>
              </a:xfrm>
              <a:custGeom>
                <a:avLst/>
                <a:gdLst>
                  <a:gd name="G0" fmla="+- 21557 0 0"/>
                  <a:gd name="G1" fmla="+- 21600 0 0"/>
                  <a:gd name="G2" fmla="+- 21600 0 0"/>
                  <a:gd name="T0" fmla="*/ 0 w 43157"/>
                  <a:gd name="T1" fmla="*/ 20240 h 21600"/>
                  <a:gd name="T2" fmla="*/ 43157 w 43157"/>
                  <a:gd name="T3" fmla="*/ 21600 h 21600"/>
                  <a:gd name="T4" fmla="*/ 21557 w 4315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57" h="21600" fill="none" extrusionOk="0">
                    <a:moveTo>
                      <a:pt x="-1" y="20239"/>
                    </a:moveTo>
                    <a:cubicBezTo>
                      <a:pt x="717" y="8861"/>
                      <a:pt x="10155" y="-1"/>
                      <a:pt x="21557" y="0"/>
                    </a:cubicBezTo>
                    <a:cubicBezTo>
                      <a:pt x="33486" y="0"/>
                      <a:pt x="43157" y="9670"/>
                      <a:pt x="43157" y="21600"/>
                    </a:cubicBezTo>
                  </a:path>
                  <a:path w="43157" h="21600" stroke="0" extrusionOk="0">
                    <a:moveTo>
                      <a:pt x="-1" y="20239"/>
                    </a:moveTo>
                    <a:cubicBezTo>
                      <a:pt x="717" y="8861"/>
                      <a:pt x="10155" y="-1"/>
                      <a:pt x="21557" y="0"/>
                    </a:cubicBezTo>
                    <a:cubicBezTo>
                      <a:pt x="33486" y="0"/>
                      <a:pt x="43157" y="9670"/>
                      <a:pt x="43157" y="21600"/>
                    </a:cubicBezTo>
                    <a:lnTo>
                      <a:pt x="21557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d37Line 4"/>
              <p:cNvSpPr>
                <a:spLocks noChangeShapeType="1"/>
              </p:cNvSpPr>
              <p:nvPr/>
            </p:nvSpPr>
            <p:spPr bwMode="auto">
              <a:xfrm>
                <a:off x="5580" y="1440"/>
                <a:ext cx="0" cy="57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lgDashDot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d37Line 5"/>
              <p:cNvSpPr>
                <a:spLocks noChangeShapeType="1"/>
              </p:cNvSpPr>
              <p:nvPr/>
            </p:nvSpPr>
            <p:spPr bwMode="auto">
              <a:xfrm flipH="1">
                <a:off x="3960" y="2376"/>
                <a:ext cx="1620" cy="37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d37Line 6"/>
              <p:cNvSpPr>
                <a:spLocks noChangeShapeType="1"/>
              </p:cNvSpPr>
              <p:nvPr/>
            </p:nvSpPr>
            <p:spPr bwMode="auto">
              <a:xfrm>
                <a:off x="5580" y="2376"/>
                <a:ext cx="1620" cy="37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d37Line 7"/>
              <p:cNvSpPr>
                <a:spLocks noChangeShapeType="1"/>
              </p:cNvSpPr>
              <p:nvPr/>
            </p:nvSpPr>
            <p:spPr bwMode="auto">
              <a:xfrm>
                <a:off x="5580" y="2376"/>
                <a:ext cx="1080" cy="42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d37Line 8"/>
              <p:cNvSpPr>
                <a:spLocks noChangeShapeType="1"/>
              </p:cNvSpPr>
              <p:nvPr/>
            </p:nvSpPr>
            <p:spPr bwMode="auto">
              <a:xfrm flipH="1" flipV="1">
                <a:off x="5580" y="6120"/>
                <a:ext cx="1080" cy="4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lg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d37Line 9"/>
              <p:cNvSpPr>
                <a:spLocks noChangeShapeType="1"/>
              </p:cNvSpPr>
              <p:nvPr/>
            </p:nvSpPr>
            <p:spPr bwMode="auto">
              <a:xfrm flipH="1">
                <a:off x="3960" y="6120"/>
                <a:ext cx="16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lg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2757" y="2865"/>
              <a:ext cx="316" cy="40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3175" y="2284"/>
              <a:ext cx="344" cy="40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45" name="标题 5"/>
          <p:cNvSpPr txBox="1"/>
          <p:nvPr/>
        </p:nvSpPr>
        <p:spPr>
          <a:xfrm>
            <a:off x="3204561" y="742950"/>
            <a:ext cx="2971800" cy="546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探究点二：变化中的圆锥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486404" y="2707256"/>
          <a:ext cx="1379923" cy="90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4" imgW="13411200" imgH="8839200" progId="Equation.DSMT4">
                  <p:embed/>
                </p:oleObj>
              </mc:Choice>
              <mc:Fallback>
                <p:oleObj name="Equation" r:id="rId4" imgW="13411200" imgH="8839200" progId="Equation.DSMT4">
                  <p:embed/>
                  <p:pic>
                    <p:nvPicPr>
                      <p:cNvPr id="0" name="图片 2560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86404" y="2707256"/>
                        <a:ext cx="1379923" cy="909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1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17" name="TextBox 1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典例剖析</a:t>
              </a:r>
              <a:endParaRPr lang="en-US" altLang="zh-CN" sz="2400" b="1" kern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648117" y="777154"/>
            <a:ext cx="5333686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图，圆锥的高度是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厘米，当圆锥的的底面半径由小到大变化时，圆锥的体积也随之发生了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75" name="Group 13"/>
          <p:cNvGrpSpPr/>
          <p:nvPr/>
        </p:nvGrpSpPr>
        <p:grpSpPr bwMode="auto">
          <a:xfrm>
            <a:off x="5943604" y="971552"/>
            <a:ext cx="2598737" cy="2090737"/>
            <a:chOff x="2971" y="255"/>
            <a:chExt cx="2789" cy="2304"/>
          </a:xfrm>
        </p:grpSpPr>
        <p:grpSp>
          <p:nvGrpSpPr>
            <p:cNvPr id="76" name="Group 14"/>
            <p:cNvGrpSpPr/>
            <p:nvPr/>
          </p:nvGrpSpPr>
          <p:grpSpPr bwMode="auto">
            <a:xfrm>
              <a:off x="3504" y="255"/>
              <a:ext cx="2256" cy="2304"/>
              <a:chOff x="2880" y="0"/>
              <a:chExt cx="2256" cy="2304"/>
            </a:xfrm>
          </p:grpSpPr>
          <p:grpSp>
            <p:nvGrpSpPr>
              <p:cNvPr id="82" name="Group 15"/>
              <p:cNvGrpSpPr/>
              <p:nvPr/>
            </p:nvGrpSpPr>
            <p:grpSpPr bwMode="auto">
              <a:xfrm>
                <a:off x="2880" y="0"/>
                <a:ext cx="2256" cy="2304"/>
                <a:chOff x="3024" y="288"/>
                <a:chExt cx="2256" cy="2304"/>
              </a:xfrm>
            </p:grpSpPr>
            <p:sp>
              <p:nvSpPr>
                <p:cNvPr id="84" name="Oval 16"/>
                <p:cNvSpPr>
                  <a:spLocks noChangeArrowheads="1"/>
                </p:cNvSpPr>
                <p:nvPr/>
              </p:nvSpPr>
              <p:spPr bwMode="auto">
                <a:xfrm>
                  <a:off x="3024" y="1728"/>
                  <a:ext cx="2256" cy="86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kumimoji="1" lang="zh-CN" altLang="zh-CN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5" name="Oval 17"/>
                <p:cNvSpPr>
                  <a:spLocks noChangeArrowheads="1"/>
                </p:cNvSpPr>
                <p:nvPr/>
              </p:nvSpPr>
              <p:spPr bwMode="auto">
                <a:xfrm flipH="1" flipV="1">
                  <a:off x="3552" y="1968"/>
                  <a:ext cx="1248" cy="3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24" y="288"/>
                  <a:ext cx="1200" cy="1872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7" name="Line 19"/>
                <p:cNvSpPr>
                  <a:spLocks noChangeShapeType="1"/>
                </p:cNvSpPr>
                <p:nvPr/>
              </p:nvSpPr>
              <p:spPr bwMode="auto">
                <a:xfrm>
                  <a:off x="4224" y="288"/>
                  <a:ext cx="1056" cy="1872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552" y="336"/>
                  <a:ext cx="67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89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576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3696" y="336"/>
                  <a:ext cx="528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lgDashDot"/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91" name="Line 23"/>
                <p:cNvSpPr>
                  <a:spLocks noChangeShapeType="1"/>
                </p:cNvSpPr>
                <p:nvPr/>
              </p:nvSpPr>
              <p:spPr bwMode="auto">
                <a:xfrm>
                  <a:off x="4224" y="336"/>
                  <a:ext cx="432" cy="17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</a:ln>
                <a:effectLst/>
              </p:spPr>
              <p:txBody>
                <a:bodyPr/>
                <a:lstStyle/>
                <a:p>
                  <a:endPara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3" name="Line 24"/>
              <p:cNvSpPr>
                <a:spLocks noChangeShapeType="1"/>
              </p:cNvSpPr>
              <p:nvPr/>
            </p:nvSpPr>
            <p:spPr bwMode="auto">
              <a:xfrm flipV="1">
                <a:off x="2880" y="1824"/>
                <a:ext cx="67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</a:ln>
              <a:effectLst/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7" name="Line 25"/>
            <p:cNvSpPr>
              <a:spLocks noChangeShapeType="1"/>
            </p:cNvSpPr>
            <p:nvPr/>
          </p:nvSpPr>
          <p:spPr bwMode="auto">
            <a:xfrm>
              <a:off x="3216" y="255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Line 26"/>
            <p:cNvSpPr>
              <a:spLocks noChangeShapeType="1"/>
            </p:cNvSpPr>
            <p:nvPr/>
          </p:nvSpPr>
          <p:spPr bwMode="auto">
            <a:xfrm>
              <a:off x="3061" y="2115"/>
              <a:ext cx="44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Line 27"/>
            <p:cNvSpPr>
              <a:spLocks noChangeShapeType="1"/>
            </p:cNvSpPr>
            <p:nvPr/>
          </p:nvSpPr>
          <p:spPr bwMode="auto">
            <a:xfrm>
              <a:off x="3379" y="25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Line 28"/>
            <p:cNvSpPr>
              <a:spLocks noChangeShapeType="1"/>
            </p:cNvSpPr>
            <p:nvPr/>
          </p:nvSpPr>
          <p:spPr bwMode="auto">
            <a:xfrm flipV="1">
              <a:off x="3379" y="1344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Text Box 29"/>
            <p:cNvSpPr txBox="1">
              <a:spLocks noChangeArrowheads="1"/>
            </p:cNvSpPr>
            <p:nvPr/>
          </p:nvSpPr>
          <p:spPr bwMode="auto">
            <a:xfrm>
              <a:off x="2971" y="890"/>
              <a:ext cx="851" cy="40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4</a:t>
              </a:r>
              <a:r>
                <a:rPr kumimoji="1" lang="zh-CN" altLang="en-US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厘米</a:t>
              </a:r>
            </a:p>
          </p:txBody>
        </p:sp>
      </p:grpSp>
      <p:sp>
        <p:nvSpPr>
          <p:cNvPr id="92" name="Text Box 30"/>
          <p:cNvSpPr txBox="1">
            <a:spLocks noChangeArrowheads="1"/>
          </p:cNvSpPr>
          <p:nvPr/>
        </p:nvSpPr>
        <p:spPr bwMode="auto">
          <a:xfrm>
            <a:off x="535851" y="1835408"/>
            <a:ext cx="5467862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）在这个变化过程中，自变量、因变量各是什么？</a:t>
            </a:r>
          </a:p>
        </p:txBody>
      </p:sp>
      <p:sp>
        <p:nvSpPr>
          <p:cNvPr id="93" name="Text Box 31"/>
          <p:cNvSpPr txBox="1">
            <a:spLocks noChangeArrowheads="1"/>
          </p:cNvSpPr>
          <p:nvPr/>
        </p:nvSpPr>
        <p:spPr bwMode="auto">
          <a:xfrm>
            <a:off x="584904" y="2537253"/>
            <a:ext cx="5318633" cy="10618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）如果圆锥底面半径为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（厘米），那么圆锥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endParaRPr kumimoji="1"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体积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）与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的关系式为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______________.</a:t>
            </a:r>
            <a:endParaRPr kumimoji="1"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584900" y="3687705"/>
            <a:ext cx="7921794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）当底面半径由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厘米变化到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厘米时，圆锥的体积由</a:t>
            </a:r>
            <a:r>
              <a:rPr kumimoji="1"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　   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变化到</a:t>
            </a:r>
            <a:r>
              <a:rPr kumimoji="1" lang="zh-CN" alt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kumimoji="1"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.</a:t>
            </a:r>
            <a:endParaRPr kumimoji="1"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75337" y="4031427"/>
          <a:ext cx="533569" cy="533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4" imgW="8534400" imgH="8534400" progId="Equation.DSMT4">
                  <p:embed/>
                </p:oleObj>
              </mc:Choice>
              <mc:Fallback>
                <p:oleObj name="Equation" r:id="rId4" imgW="8534400" imgH="8534400" progId="Equation.DSMT4">
                  <p:embed/>
                  <p:pic>
                    <p:nvPicPr>
                      <p:cNvPr id="0" name="图片 2663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5337" y="4031427"/>
                        <a:ext cx="533569" cy="533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对象 32"/>
          <p:cNvGraphicFramePr>
            <a:graphicFrameLocks noChangeAspect="1"/>
          </p:cNvGraphicFramePr>
          <p:nvPr/>
        </p:nvGraphicFramePr>
        <p:xfrm>
          <a:off x="6707643" y="3589086"/>
          <a:ext cx="342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6" imgW="5486400" imgH="8534400" progId="Equation.DSMT4">
                  <p:embed/>
                </p:oleObj>
              </mc:Choice>
              <mc:Fallback>
                <p:oleObj name="Equation" r:id="rId6" imgW="5486400" imgH="8534400" progId="Equation.DSMT4">
                  <p:embed/>
                  <p:pic>
                    <p:nvPicPr>
                      <p:cNvPr id="0" name="图片 2663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07643" y="3589086"/>
                        <a:ext cx="3429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对象 33"/>
          <p:cNvGraphicFramePr>
            <a:graphicFrameLocks noChangeAspect="1"/>
          </p:cNvGraphicFramePr>
          <p:nvPr/>
        </p:nvGraphicFramePr>
        <p:xfrm>
          <a:off x="4038600" y="3023720"/>
          <a:ext cx="8382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8" imgW="13411200" imgH="8839200" progId="Equation.DSMT4">
                  <p:embed/>
                </p:oleObj>
              </mc:Choice>
              <mc:Fallback>
                <p:oleObj name="Equation" r:id="rId8" imgW="13411200" imgH="8839200" progId="Equation.DSMT4">
                  <p:embed/>
                  <p:pic>
                    <p:nvPicPr>
                      <p:cNvPr id="0" name="图片 2663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38600" y="3023720"/>
                        <a:ext cx="838200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utoUpdateAnimBg="0"/>
      <p:bldP spid="92" grpId="0" autoUpdateAnimBg="0"/>
      <p:bldP spid="93" grpId="0" autoUpdateAnimBg="0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70996" y="776768"/>
            <a:ext cx="6477000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 如图，圆锥的底面半径是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厘米，当圆锥的高由小到大变化时，圆锥的体积也随之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kumimoji="1"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5" name="Group 3"/>
          <p:cNvGrpSpPr/>
          <p:nvPr/>
        </p:nvGrpSpPr>
        <p:grpSpPr bwMode="auto">
          <a:xfrm>
            <a:off x="6172200" y="971552"/>
            <a:ext cx="2209800" cy="2339975"/>
            <a:chOff x="3552" y="2160"/>
            <a:chExt cx="1872" cy="1853"/>
          </a:xfrm>
        </p:grpSpPr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3607" y="3525"/>
              <a:ext cx="1817" cy="4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 flipH="1">
              <a:off x="3600" y="2160"/>
              <a:ext cx="912" cy="160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4512" y="2208"/>
              <a:ext cx="912" cy="156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 flipH="1">
              <a:off x="3552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 flipH="1">
              <a:off x="3607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4488" y="2842"/>
              <a:ext cx="936" cy="9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4488" y="3232"/>
              <a:ext cx="881" cy="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H="1">
              <a:off x="4512" y="220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3662" y="3720"/>
              <a:ext cx="8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</a:ln>
            <a:effectLst/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3757" y="3575"/>
              <a:ext cx="826" cy="40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2㎝</a:t>
              </a:r>
            </a:p>
          </p:txBody>
        </p:sp>
      </p:grp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50854" y="1722693"/>
            <a:ext cx="5609207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）在这个变化过程中，自变量、因变量各是什么？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482518" y="2313421"/>
            <a:ext cx="5791200" cy="10618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如果圆锥的高为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（厘米），那么圆锥的体积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（厘米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kumimoji="1"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之间的关系式为 </a:t>
            </a:r>
            <a:r>
              <a:rPr kumimoji="1"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450850" y="3806924"/>
            <a:ext cx="8229600" cy="5078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）当高由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厘米变化到</a:t>
            </a:r>
            <a:r>
              <a:rPr kumimoji="1"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厘米时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，圆锥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的体积由</a:t>
            </a:r>
            <a:r>
              <a:rPr kumimoji="1"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1"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变化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到</a:t>
            </a:r>
            <a:r>
              <a:rPr kumimoji="1"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</a:t>
            </a:r>
            <a:r>
              <a:rPr kumimoji="1"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厘米</a:t>
            </a:r>
            <a:r>
              <a:rPr kumimoji="1"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773285" y="2783611"/>
          <a:ext cx="7089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Equation" r:id="rId4" imgW="12496800" imgH="8534400" progId="Equation.DSMT4">
                  <p:embed/>
                </p:oleObj>
              </mc:Choice>
              <mc:Fallback>
                <p:oleObj name="Equation" r:id="rId4" imgW="12496800" imgH="8534400" progId="Equation.DSMT4">
                  <p:embed/>
                  <p:pic>
                    <p:nvPicPr>
                      <p:cNvPr id="0" name="图片 2765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73285" y="2783611"/>
                        <a:ext cx="708988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668140" y="3756252"/>
          <a:ext cx="299340" cy="465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Equation" r:id="rId6" imgW="5486400" imgH="8534400" progId="Equation.DSMT4">
                  <p:embed/>
                </p:oleObj>
              </mc:Choice>
              <mc:Fallback>
                <p:oleObj name="Equation" r:id="rId6" imgW="5486400" imgH="8534400" progId="Equation.DSMT4">
                  <p:embed/>
                  <p:pic>
                    <p:nvPicPr>
                      <p:cNvPr id="0" name="图片 2765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68140" y="3756252"/>
                        <a:ext cx="299340" cy="465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/>
          <p:cNvGraphicFramePr>
            <a:graphicFrameLocks noChangeAspect="1"/>
          </p:cNvGraphicFramePr>
          <p:nvPr/>
        </p:nvGraphicFramePr>
        <p:xfrm>
          <a:off x="7315200" y="3745047"/>
          <a:ext cx="3810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Equation" r:id="rId8" imgW="7010400" imgH="8534400" progId="Equation.DSMT4">
                  <p:embed/>
                </p:oleObj>
              </mc:Choice>
              <mc:Fallback>
                <p:oleObj name="Equation" r:id="rId8" imgW="7010400" imgH="8534400" progId="Equation.DSMT4">
                  <p:embed/>
                  <p:pic>
                    <p:nvPicPr>
                      <p:cNvPr id="0" name="图片 2765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15200" y="3745047"/>
                        <a:ext cx="381000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30" grpId="0" autoUpdateAnimBg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" y="89535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有一本书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页厚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mm,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设从第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页到第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页的厚度为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mm,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 x	 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=20x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    +x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</a:p>
          <a:p>
            <a:pPr>
              <a:lnSpc>
                <a:spcPct val="150000"/>
              </a:lnSpc>
            </a:pP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某油箱容量为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 L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的汽车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加满汽油后行驶了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 km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油箱中的汽油大约消耗了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如果加满汽油后汽车行驶的路程为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km,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油箱中剩油量为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L,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之间的关系式和自变量取值范围分别是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=0.12x,x&gt;0        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=60-0.12x,x&gt;0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=0.12x,0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500      </a:t>
            </a:r>
            <a:r>
              <a:rPr lang="en-US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D.y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=60-0.12x,0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500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2986" y="1267810"/>
            <a:ext cx="2286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1845" y="1267810"/>
            <a:ext cx="2286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2944" y="1276787"/>
            <a:ext cx="2286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6918818" y="8953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48000" y="29527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1196</Words>
  <Application>Microsoft Office PowerPoint</Application>
  <PresentationFormat>全屏显示(16:9)</PresentationFormat>
  <Paragraphs>145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位图图像</vt:lpstr>
      <vt:lpstr>Equation</vt:lpstr>
      <vt:lpstr>七年级下册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2023-01-16T23:01:28Z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F33ED398850047B0805F330C4EAD3365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