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7" r:id="rId2"/>
    <p:sldId id="257" r:id="rId3"/>
    <p:sldId id="292" r:id="rId4"/>
    <p:sldId id="278" r:id="rId5"/>
    <p:sldId id="279" r:id="rId6"/>
    <p:sldId id="280" r:id="rId7"/>
    <p:sldId id="262" r:id="rId8"/>
    <p:sldId id="281" r:id="rId9"/>
    <p:sldId id="263" r:id="rId10"/>
    <p:sldId id="286" r:id="rId11"/>
    <p:sldId id="283" r:id="rId12"/>
    <p:sldId id="264" r:id="rId13"/>
    <p:sldId id="285" r:id="rId14"/>
    <p:sldId id="267" r:id="rId15"/>
    <p:sldId id="268" r:id="rId16"/>
    <p:sldId id="296" r:id="rId17"/>
    <p:sldId id="297" r:id="rId18"/>
    <p:sldId id="287" r:id="rId19"/>
    <p:sldId id="29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29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32"/>
        <p:guide pos="29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42346BFD-E5E8-4004-95B5-DB26636F5B2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6BFD-E5E8-4004-95B5-DB26636F5B26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A5688-10E7-455F-96CA-E9322B8F3CA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7F35C-5855-42DF-91B4-AFB32BBD3F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1523D-E5BF-4465-B208-47D15C000D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0FFB98-4B47-467E-A1B6-06B1C9E15EF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CAE6-55E4-4DEC-A938-3B8B0E2F39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6F1C5-399E-4818-8012-4819A35BC46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9D4D8-427D-404D-A7DB-C5BC5AB7617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42DCC-2224-4F2B-9B3B-3C4ABCA358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F6C0-2CC0-4234-B268-2DD9708538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465CA-1179-4F15-8E58-3B8D863BBED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93BA2-F797-40D1-BA0B-47F804D075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2E891-EBD4-4191-ABD0-0FC54D040D2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fld id="{445622C1-21EE-43E0-B2CD-A4F04916804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6.wmf"/><Relationship Id="rId8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51.jpeg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8.wmf"/><Relationship Id="rId10" Type="http://schemas.openxmlformats.org/officeDocument/2006/relationships/image" Target="../media/image52.GI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7992" y="1772816"/>
            <a:ext cx="63514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8000" b="1" kern="10" dirty="0" smtClean="0">
                <a:ln w="9525"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5.3 </a:t>
            </a:r>
            <a:r>
              <a:rPr lang="zh-CN" altLang="en-US" sz="8000" b="1" kern="10" dirty="0" smtClean="0">
                <a:ln w="9525"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二次函数</a:t>
            </a:r>
            <a:endParaRPr lang="zh-CN" altLang="en-US" sz="8000" b="1" kern="10" dirty="0">
              <a:ln w="9525">
                <a:round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16939" y="517858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Grp="1" noChangeArrowheads="1"/>
          </p:cNvSpPr>
          <p:nvPr/>
        </p:nvSpPr>
        <p:spPr bwMode="auto">
          <a:xfrm>
            <a:off x="395288" y="117475"/>
            <a:ext cx="81375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40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40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下列</a:t>
            </a:r>
            <a:r>
              <a:rPr lang="zh-CN" altLang="en-US" sz="4000" b="1" dirty="0">
                <a:solidFill>
                  <a:schemeClr val="accent2"/>
                </a:solidFill>
                <a:ea typeface="隶书" panose="02010509060101010101" pitchFamily="49" charset="-122"/>
              </a:rPr>
              <a:t>函数中</a:t>
            </a:r>
            <a:r>
              <a:rPr lang="en-US" altLang="zh-CN" sz="4000" b="1" dirty="0">
                <a:solidFill>
                  <a:schemeClr val="accent2"/>
                </a:solidFill>
                <a:ea typeface="隶书" panose="02010509060101010101" pitchFamily="49" charset="-122"/>
              </a:rPr>
              <a:t>,</a:t>
            </a:r>
            <a:r>
              <a:rPr lang="zh-CN" altLang="en-US" sz="4000" b="1" dirty="0">
                <a:solidFill>
                  <a:schemeClr val="accent2"/>
                </a:solidFill>
                <a:ea typeface="隶书" panose="02010509060101010101" pitchFamily="49" charset="-122"/>
              </a:rPr>
              <a:t>哪些是二次函数？</a:t>
            </a:r>
            <a:endParaRPr lang="zh-CN" altLang="en-US" sz="4000" b="1" dirty="0">
              <a:solidFill>
                <a:schemeClr val="accent2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/>
        </p:nvSpPr>
        <p:spPr bwMode="auto">
          <a:xfrm>
            <a:off x="684213" y="1052513"/>
            <a:ext cx="449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3600" b="1" dirty="0">
                <a:ea typeface="隶书" panose="02010509060101010101" pitchFamily="49" charset="-122"/>
              </a:rPr>
              <a:t> </a:t>
            </a:r>
            <a:r>
              <a:rPr lang="en-US" altLang="zh-CN" sz="3600" b="1" dirty="0">
                <a:ea typeface="隶书" panose="02010509060101010101" pitchFamily="49" charset="-122"/>
              </a:rPr>
              <a:t>(1</a:t>
            </a:r>
            <a:r>
              <a:rPr lang="zh-CN" altLang="en-US" sz="3600" b="1" dirty="0">
                <a:ea typeface="隶书" panose="02010509060101010101" pitchFamily="49" charset="-122"/>
              </a:rPr>
              <a:t>）</a:t>
            </a:r>
            <a:r>
              <a:rPr lang="en-US" altLang="zh-CN" sz="3600" b="1" i="1" dirty="0">
                <a:ea typeface="隶书" panose="02010509060101010101" pitchFamily="49" charset="-122"/>
              </a:rPr>
              <a:t>y</a:t>
            </a:r>
            <a:r>
              <a:rPr lang="en-US" altLang="zh-CN" sz="3600" b="1" dirty="0">
                <a:ea typeface="隶书" panose="02010509060101010101" pitchFamily="49" charset="-122"/>
              </a:rPr>
              <a:t>=3(</a:t>
            </a:r>
            <a:r>
              <a:rPr lang="en-US" altLang="zh-CN" sz="3600" b="1" i="1" dirty="0">
                <a:ea typeface="隶书" panose="02010509060101010101" pitchFamily="49" charset="-122"/>
              </a:rPr>
              <a:t>x</a:t>
            </a:r>
            <a:r>
              <a:rPr lang="en-US" altLang="zh-CN" sz="3600" b="1" dirty="0">
                <a:ea typeface="隶书" panose="02010509060101010101" pitchFamily="49" charset="-122"/>
              </a:rPr>
              <a:t>-1)²+1;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5221288" y="620713"/>
          <a:ext cx="29718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r:id="rId7" imgW="864235" imgH="393700" progId="Equation.3">
                  <p:embed/>
                </p:oleObj>
              </mc:Choice>
              <mc:Fallback>
                <p:oleObj r:id="rId7" imgW="864235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620713"/>
                        <a:ext cx="29718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95738" y="1123950"/>
            <a:ext cx="1560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（</a:t>
            </a:r>
            <a:r>
              <a:rPr lang="zh-CN" altLang="en-US" sz="3200" b="1">
                <a:solidFill>
                  <a:srgbClr val="FF0000"/>
                </a:solidFill>
              </a:rPr>
              <a:t>是</a:t>
            </a:r>
            <a:r>
              <a:rPr lang="zh-CN" altLang="en-US" sz="3200" b="1"/>
              <a:t>）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885113" y="1052513"/>
            <a:ext cx="1408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CC"/>
                </a:solidFill>
                <a:latin typeface="Tahoma" panose="020B0604030504040204" pitchFamily="34" charset="0"/>
              </a:rPr>
              <a:t>（否）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/>
        </p:nvSpPr>
        <p:spPr bwMode="auto">
          <a:xfrm>
            <a:off x="539750" y="2205038"/>
            <a:ext cx="358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ea typeface="隶书" panose="02010509060101010101" pitchFamily="49" charset="-122"/>
              </a:rPr>
              <a:t> </a:t>
            </a:r>
            <a:r>
              <a:rPr lang="en-US" altLang="zh-CN" sz="3600" b="1">
                <a:ea typeface="隶书" panose="02010509060101010101" pitchFamily="49" charset="-122"/>
              </a:rPr>
              <a:t>(3) </a:t>
            </a:r>
            <a:r>
              <a:rPr lang="en-US" altLang="zh-CN" sz="3600" b="1" i="1">
                <a:ea typeface="隶书" panose="02010509060101010101" pitchFamily="49" charset="-122"/>
              </a:rPr>
              <a:t>s</a:t>
            </a:r>
            <a:r>
              <a:rPr lang="en-US" altLang="zh-CN" sz="3600" b="1">
                <a:ea typeface="隶书" panose="02010509060101010101" pitchFamily="49" charset="-122"/>
              </a:rPr>
              <a:t>=3-2</a:t>
            </a:r>
            <a:r>
              <a:rPr lang="en-US" altLang="zh-CN" sz="3600" b="1" i="1">
                <a:ea typeface="隶书" panose="02010509060101010101" pitchFamily="49" charset="-122"/>
              </a:rPr>
              <a:t>t</a:t>
            </a:r>
            <a:r>
              <a:rPr lang="en-US" altLang="zh-CN" sz="3600" b="1">
                <a:ea typeface="隶书" panose="02010509060101010101" pitchFamily="49" charset="-122"/>
              </a:rPr>
              <a:t>².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5265738" y="1917700"/>
          <a:ext cx="276383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r:id="rId9" imgW="927735" imgH="393700" progId="Equation.3">
                  <p:embed/>
                </p:oleObj>
              </mc:Choice>
              <mc:Fallback>
                <p:oleObj r:id="rId9" imgW="927735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1917700"/>
                        <a:ext cx="2763837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1"/>
          <p:cNvSpPr>
            <a:spLocks noGrp="1" noChangeArrowheads="1"/>
          </p:cNvSpPr>
          <p:nvPr/>
        </p:nvSpPr>
        <p:spPr bwMode="auto">
          <a:xfrm>
            <a:off x="539750" y="3357563"/>
            <a:ext cx="358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ea typeface="隶书" panose="02010509060101010101" pitchFamily="49" charset="-122"/>
              </a:rPr>
              <a:t> </a:t>
            </a:r>
            <a:r>
              <a:rPr lang="en-US" altLang="zh-CN" sz="3600" b="1">
                <a:ea typeface="隶书" panose="02010509060101010101" pitchFamily="49" charset="-122"/>
              </a:rPr>
              <a:t>(5)</a:t>
            </a:r>
            <a:r>
              <a:rPr lang="en-US" altLang="zh-CN" sz="3600" b="1" i="1">
                <a:ea typeface="隶书" panose="02010509060101010101" pitchFamily="49" charset="-122"/>
              </a:rPr>
              <a:t>y</a:t>
            </a:r>
            <a:r>
              <a:rPr lang="en-US" altLang="zh-CN" sz="3600" b="1">
                <a:ea typeface="隶书" panose="02010509060101010101" pitchFamily="49" charset="-122"/>
              </a:rPr>
              <a:t>=(</a:t>
            </a:r>
            <a:r>
              <a:rPr lang="en-US" altLang="zh-CN" sz="3600" b="1" i="1">
                <a:ea typeface="隶书" panose="02010509060101010101" pitchFamily="49" charset="-122"/>
              </a:rPr>
              <a:t>x</a:t>
            </a:r>
            <a:r>
              <a:rPr lang="en-US" altLang="zh-CN" sz="3600" b="1">
                <a:ea typeface="隶书" panose="02010509060101010101" pitchFamily="49" charset="-122"/>
              </a:rPr>
              <a:t>+3)²-</a:t>
            </a:r>
            <a:r>
              <a:rPr lang="en-US" altLang="zh-CN" sz="3600" b="1" i="1">
                <a:ea typeface="隶书" panose="02010509060101010101" pitchFamily="49" charset="-122"/>
              </a:rPr>
              <a:t>x</a:t>
            </a:r>
            <a:r>
              <a:rPr lang="en-US" altLang="zh-CN" sz="3600" b="1">
                <a:ea typeface="隶书" panose="02010509060101010101" pitchFamily="49" charset="-122"/>
              </a:rPr>
              <a:t>².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/>
        </p:nvSpPr>
        <p:spPr bwMode="auto">
          <a:xfrm>
            <a:off x="5180013" y="3327400"/>
            <a:ext cx="33528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ea typeface="隶书" panose="02010509060101010101" pitchFamily="49" charset="-122"/>
              </a:rPr>
              <a:t> </a:t>
            </a:r>
            <a:r>
              <a:rPr lang="en-US" altLang="zh-CN" sz="3600" b="1">
                <a:ea typeface="隶书" panose="02010509060101010101" pitchFamily="49" charset="-122"/>
              </a:rPr>
              <a:t>(6)</a:t>
            </a:r>
            <a:r>
              <a:rPr lang="zh-CN" altLang="en-US" sz="3600" b="1">
                <a:ea typeface="隶书" panose="02010509060101010101" pitchFamily="49" charset="-122"/>
              </a:rPr>
              <a:t> </a:t>
            </a:r>
            <a:r>
              <a:rPr lang="en-US" altLang="zh-CN" sz="3600" b="1" i="1">
                <a:ea typeface="隶书" panose="02010509060101010101" pitchFamily="49" charset="-122"/>
              </a:rPr>
              <a:t>v</a:t>
            </a:r>
            <a:r>
              <a:rPr lang="en-US" altLang="zh-CN" sz="3600" b="1">
                <a:ea typeface="隶书" panose="02010509060101010101" pitchFamily="49" charset="-122"/>
              </a:rPr>
              <a:t>=10</a:t>
            </a:r>
            <a:r>
              <a:rPr lang="en-US" altLang="zh-CN" sz="3600" b="1" i="1">
                <a:ea typeface="隶书" panose="02010509060101010101" pitchFamily="49" charset="-122"/>
              </a:rPr>
              <a:t>πr</a:t>
            </a:r>
            <a:r>
              <a:rPr lang="en-US" altLang="zh-CN" sz="3600" b="1">
                <a:ea typeface="隶书" panose="02010509060101010101" pitchFamily="49" charset="-122"/>
              </a:rPr>
              <a:t>²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82625" y="4365625"/>
            <a:ext cx="323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ea typeface="隶书" panose="02010509060101010101" pitchFamily="49" charset="-122"/>
              </a:rPr>
              <a:t>(7) </a:t>
            </a:r>
            <a:r>
              <a:rPr lang="en-US" altLang="zh-CN" sz="3600" b="1" i="1">
                <a:ea typeface="隶书" panose="02010509060101010101" pitchFamily="49" charset="-122"/>
              </a:rPr>
              <a:t>y</a:t>
            </a:r>
            <a:r>
              <a:rPr lang="en-US" altLang="zh-CN" sz="3600" b="1">
                <a:ea typeface="隶书" panose="02010509060101010101" pitchFamily="49" charset="-122"/>
              </a:rPr>
              <a:t>=  </a:t>
            </a:r>
            <a:r>
              <a:rPr lang="en-US" altLang="zh-CN" sz="3600" b="1" i="1">
                <a:ea typeface="隶书" panose="02010509060101010101" pitchFamily="49" charset="-122"/>
              </a:rPr>
              <a:t>x</a:t>
            </a:r>
            <a:r>
              <a:rPr lang="en-US" altLang="zh-CN" sz="3600" b="1">
                <a:ea typeface="隶书" panose="02010509060101010101" pitchFamily="49" charset="-122"/>
              </a:rPr>
              <a:t>²+</a:t>
            </a:r>
            <a:r>
              <a:rPr lang="en-US" altLang="zh-CN" sz="3600" b="1" i="1">
                <a:ea typeface="隶书" panose="02010509060101010101" pitchFamily="49" charset="-122"/>
              </a:rPr>
              <a:t>x</a:t>
            </a:r>
            <a:r>
              <a:rPr lang="en-US" altLang="zh-CN" sz="3600" b="1">
                <a:ea typeface="隶书" panose="02010509060101010101" pitchFamily="49" charset="-122"/>
              </a:rPr>
              <a:t>³+25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292725" y="4365625"/>
            <a:ext cx="23764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ea typeface="隶书" panose="02010509060101010101" pitchFamily="49" charset="-122"/>
              </a:rPr>
              <a:t>(8)y=2²+2</a:t>
            </a:r>
            <a:r>
              <a:rPr lang="en-US" altLang="zh-CN" sz="3600" b="1" i="1">
                <a:ea typeface="隶书" panose="02010509060101010101" pitchFamily="49" charset="-122"/>
              </a:rPr>
              <a:t>x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87675" y="2276475"/>
            <a:ext cx="14081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（</a:t>
            </a:r>
            <a:r>
              <a:rPr lang="zh-CN" altLang="en-US" sz="3200" b="1">
                <a:solidFill>
                  <a:srgbClr val="FF0000"/>
                </a:solidFill>
              </a:rPr>
              <a:t>是</a:t>
            </a:r>
            <a:r>
              <a:rPr lang="zh-CN" altLang="en-US" sz="3200" b="1"/>
              <a:t>）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735888" y="3357563"/>
            <a:ext cx="1408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ahoma" panose="020B0604030504040204" pitchFamily="34" charset="0"/>
              </a:rPr>
              <a:t>（</a:t>
            </a:r>
            <a:r>
              <a:rPr lang="zh-CN" altLang="en-US" sz="3200" b="1">
                <a:solidFill>
                  <a:srgbClr val="FF0000"/>
                </a:solidFill>
                <a:latin typeface="Tahoma" panose="020B0604030504040204" pitchFamily="34" charset="0"/>
              </a:rPr>
              <a:t>是</a:t>
            </a:r>
            <a:r>
              <a:rPr lang="zh-CN" altLang="en-US" sz="3200" b="1">
                <a:latin typeface="Tahoma" panose="020B0604030504040204" pitchFamily="34" charset="0"/>
              </a:rPr>
              <a:t>）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812088" y="2205038"/>
            <a:ext cx="1408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CC"/>
                </a:solidFill>
                <a:latin typeface="Tahoma" panose="020B0604030504040204" pitchFamily="34" charset="0"/>
              </a:rPr>
              <a:t>（否）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708400" y="3357563"/>
            <a:ext cx="1408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CC"/>
                </a:solidFill>
              </a:rPr>
              <a:t>（否）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779838" y="4365625"/>
            <a:ext cx="1408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CC"/>
                </a:solidFill>
              </a:rPr>
              <a:t>（否）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740650" y="4437063"/>
            <a:ext cx="1408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CC"/>
                </a:solidFill>
              </a:rPr>
              <a:t>（否）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  <p:bldP spid="11272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  <p:bldP spid="112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6363" y="117475"/>
            <a:ext cx="885825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写出二次函数的二次项系数、一次项系数和常数项：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252413" y="1412875"/>
          <a:ext cx="8496300" cy="4525965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函数解析式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二次项系数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一次项系数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常数项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371" name="Object 35"/>
          <p:cNvGraphicFramePr>
            <a:graphicFrameLocks noChangeAspect="1"/>
          </p:cNvGraphicFramePr>
          <p:nvPr/>
        </p:nvGraphicFramePr>
        <p:xfrm>
          <a:off x="323850" y="2420938"/>
          <a:ext cx="25193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r:id="rId3" imgW="978535" imgH="228600" progId="Equation.DSMT4">
                  <p:embed/>
                </p:oleObj>
              </mc:Choice>
              <mc:Fallback>
                <p:oleObj r:id="rId3" imgW="978535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420938"/>
                        <a:ext cx="25193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2" name="Object 36"/>
          <p:cNvGraphicFramePr>
            <a:graphicFrameLocks noChangeAspect="1"/>
          </p:cNvGraphicFramePr>
          <p:nvPr/>
        </p:nvGraphicFramePr>
        <p:xfrm>
          <a:off x="971550" y="3284538"/>
          <a:ext cx="11461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r:id="rId5" imgW="445135" imgH="228600" progId="Equation.DSMT4">
                  <p:embed/>
                </p:oleObj>
              </mc:Choice>
              <mc:Fallback>
                <p:oleObj r:id="rId5" imgW="445135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84538"/>
                        <a:ext cx="114617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3" name="Object 37"/>
          <p:cNvGraphicFramePr>
            <a:graphicFrameLocks noChangeAspect="1"/>
          </p:cNvGraphicFramePr>
          <p:nvPr/>
        </p:nvGraphicFramePr>
        <p:xfrm>
          <a:off x="396875" y="4149725"/>
          <a:ext cx="18954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9" r:id="rId7" imgW="737870" imgH="228600" progId="Equation.DSMT4">
                  <p:embed/>
                </p:oleObj>
              </mc:Choice>
              <mc:Fallback>
                <p:oleObj r:id="rId7" imgW="737870" imgH="2286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149725"/>
                        <a:ext cx="18954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250825" y="4941888"/>
          <a:ext cx="247015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r:id="rId9" imgW="1104900" imgH="406400" progId="Equation.DSMT4">
                  <p:embed/>
                </p:oleObj>
              </mc:Choice>
              <mc:Fallback>
                <p:oleObj r:id="rId9" imgW="1104900" imgH="4064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941888"/>
                        <a:ext cx="2470150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51" name="Group 39"/>
          <p:cNvGrpSpPr>
            <a:grpSpLocks noChangeAspect="1"/>
          </p:cNvGrpSpPr>
          <p:nvPr/>
        </p:nvGrpSpPr>
        <p:grpSpPr bwMode="auto">
          <a:xfrm>
            <a:off x="3779838" y="2420938"/>
            <a:ext cx="4554537" cy="504825"/>
            <a:chOff x="0" y="0"/>
            <a:chExt cx="2869" cy="318"/>
          </a:xfrm>
        </p:grpSpPr>
        <p:graphicFrame>
          <p:nvGraphicFramePr>
            <p:cNvPr id="14387" name="Object 40"/>
            <p:cNvGraphicFramePr>
              <a:graphicFrameLocks noChangeAspect="1"/>
            </p:cNvGraphicFramePr>
            <p:nvPr/>
          </p:nvGraphicFramePr>
          <p:xfrm>
            <a:off x="0" y="0"/>
            <a:ext cx="185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1" r:id="rId11" imgW="114300" imgH="165735" progId="Equation.DSMT4">
                    <p:embed/>
                  </p:oleObj>
                </mc:Choice>
                <mc:Fallback>
                  <p:oleObj r:id="rId11" imgW="114300" imgH="165735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85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8" name="Object 41"/>
            <p:cNvGraphicFramePr>
              <a:graphicFrameLocks noChangeAspect="1"/>
            </p:cNvGraphicFramePr>
            <p:nvPr/>
          </p:nvGraphicFramePr>
          <p:xfrm>
            <a:off x="1361" y="50"/>
            <a:ext cx="205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2" r:id="rId13" imgW="127000" imgH="165100" progId="Equation.DSMT4">
                    <p:embed/>
                  </p:oleObj>
                </mc:Choice>
                <mc:Fallback>
                  <p:oleObj r:id="rId13" imgW="127000" imgH="16510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1" y="50"/>
                          <a:ext cx="205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9" name="Object 42"/>
            <p:cNvGraphicFramePr>
              <a:graphicFrameLocks noChangeAspect="1"/>
            </p:cNvGraphicFramePr>
            <p:nvPr/>
          </p:nvGraphicFramePr>
          <p:xfrm>
            <a:off x="2540" y="46"/>
            <a:ext cx="329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3" r:id="rId15" imgW="203835" imgH="165735" progId="Equation.DSMT4">
                    <p:embed/>
                  </p:oleObj>
                </mc:Choice>
                <mc:Fallback>
                  <p:oleObj r:id="rId15" imgW="203835" imgH="165735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" y="46"/>
                          <a:ext cx="329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55" name="Group 43"/>
          <p:cNvGrpSpPr>
            <a:grpSpLocks noChangeAspect="1"/>
          </p:cNvGrpSpPr>
          <p:nvPr/>
        </p:nvGrpSpPr>
        <p:grpSpPr bwMode="auto">
          <a:xfrm>
            <a:off x="3708400" y="3357563"/>
            <a:ext cx="4391025" cy="530225"/>
            <a:chOff x="0" y="0"/>
            <a:chExt cx="2767" cy="334"/>
          </a:xfrm>
        </p:grpSpPr>
        <p:graphicFrame>
          <p:nvGraphicFramePr>
            <p:cNvPr id="14384" name="Object 44"/>
            <p:cNvGraphicFramePr>
              <a:graphicFrameLocks noChangeAspect="1"/>
            </p:cNvGraphicFramePr>
            <p:nvPr/>
          </p:nvGraphicFramePr>
          <p:xfrm>
            <a:off x="0" y="0"/>
            <a:ext cx="185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4" r:id="rId17" imgW="114300" imgH="165735" progId="Equation.DSMT4">
                    <p:embed/>
                  </p:oleObj>
                </mc:Choice>
                <mc:Fallback>
                  <p:oleObj r:id="rId17" imgW="114300" imgH="165735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85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5" name="Object 45"/>
            <p:cNvGraphicFramePr>
              <a:graphicFrameLocks noChangeAspect="1"/>
            </p:cNvGraphicFramePr>
            <p:nvPr/>
          </p:nvGraphicFramePr>
          <p:xfrm>
            <a:off x="1337" y="0"/>
            <a:ext cx="205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5" r:id="rId19" imgW="127000" imgH="177800" progId="Equation.DSMT4">
                    <p:embed/>
                  </p:oleObj>
                </mc:Choice>
                <mc:Fallback>
                  <p:oleObj r:id="rId19" imgW="127000" imgH="17780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" y="0"/>
                          <a:ext cx="205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6" name="Object 46"/>
            <p:cNvGraphicFramePr>
              <a:graphicFrameLocks noChangeAspect="1"/>
            </p:cNvGraphicFramePr>
            <p:nvPr/>
          </p:nvGraphicFramePr>
          <p:xfrm>
            <a:off x="2562" y="45"/>
            <a:ext cx="205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6" r:id="rId21" imgW="127000" imgH="177800" progId="Equation.DSMT4">
                    <p:embed/>
                  </p:oleObj>
                </mc:Choice>
                <mc:Fallback>
                  <p:oleObj r:id="rId21" imgW="127000" imgH="1778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45"/>
                          <a:ext cx="205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59" name="Group 47"/>
          <p:cNvGrpSpPr>
            <a:grpSpLocks noChangeAspect="1"/>
          </p:cNvGrpSpPr>
          <p:nvPr/>
        </p:nvGrpSpPr>
        <p:grpSpPr bwMode="auto">
          <a:xfrm>
            <a:off x="3563938" y="4149725"/>
            <a:ext cx="4575175" cy="504825"/>
            <a:chOff x="0" y="0"/>
            <a:chExt cx="2882" cy="318"/>
          </a:xfrm>
        </p:grpSpPr>
        <p:graphicFrame>
          <p:nvGraphicFramePr>
            <p:cNvPr id="14381" name="Object 48"/>
            <p:cNvGraphicFramePr>
              <a:graphicFrameLocks noChangeAspect="1"/>
            </p:cNvGraphicFramePr>
            <p:nvPr/>
          </p:nvGraphicFramePr>
          <p:xfrm>
            <a:off x="0" y="0"/>
            <a:ext cx="329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7" r:id="rId23" imgW="203835" imgH="177800" progId="Equation.DSMT4">
                    <p:embed/>
                  </p:oleObj>
                </mc:Choice>
                <mc:Fallback>
                  <p:oleObj r:id="rId23" imgW="203835" imgH="177800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29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2" name="Object 49"/>
            <p:cNvGraphicFramePr>
              <a:graphicFrameLocks noChangeAspect="1"/>
            </p:cNvGraphicFramePr>
            <p:nvPr/>
          </p:nvGraphicFramePr>
          <p:xfrm>
            <a:off x="1428" y="29"/>
            <a:ext cx="205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8" r:id="rId25" imgW="127000" imgH="177800" progId="Equation.DSMT4">
                    <p:embed/>
                  </p:oleObj>
                </mc:Choice>
                <mc:Fallback>
                  <p:oleObj r:id="rId25" imgW="127000" imgH="177800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" y="29"/>
                          <a:ext cx="205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83" name="Object 50"/>
            <p:cNvGraphicFramePr>
              <a:graphicFrameLocks noChangeAspect="1"/>
            </p:cNvGraphicFramePr>
            <p:nvPr/>
          </p:nvGraphicFramePr>
          <p:xfrm>
            <a:off x="2677" y="4"/>
            <a:ext cx="205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9" r:id="rId27" imgW="127000" imgH="165100" progId="Equation.DSMT4">
                    <p:embed/>
                  </p:oleObj>
                </mc:Choice>
                <mc:Fallback>
                  <p:oleObj r:id="rId27" imgW="127000" imgH="165100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" y="4"/>
                          <a:ext cx="205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63" name="Object 51"/>
          <p:cNvGraphicFramePr>
            <a:graphicFrameLocks noChangeAspect="1"/>
          </p:cNvGraphicFramePr>
          <p:nvPr/>
        </p:nvGraphicFramePr>
        <p:xfrm>
          <a:off x="3492500" y="4889500"/>
          <a:ext cx="7207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r:id="rId29" imgW="152400" imgH="407035" progId="Equation.DSMT4">
                  <p:embed/>
                </p:oleObj>
              </mc:Choice>
              <mc:Fallback>
                <p:oleObj r:id="rId29" imgW="152400" imgH="407035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889500"/>
                        <a:ext cx="72072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4" name="Object 52"/>
          <p:cNvGraphicFramePr>
            <a:graphicFrameLocks noChangeAspect="1"/>
          </p:cNvGraphicFramePr>
          <p:nvPr/>
        </p:nvGraphicFramePr>
        <p:xfrm>
          <a:off x="7740650" y="4972050"/>
          <a:ext cx="6477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r:id="rId31" imgW="215900" imgH="406400" progId="Equation.DSMT4">
                  <p:embed/>
                </p:oleObj>
              </mc:Choice>
              <mc:Fallback>
                <p:oleObj r:id="rId31" imgW="215900" imgH="4064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4972050"/>
                        <a:ext cx="6477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5" name="Object 53"/>
          <p:cNvGraphicFramePr>
            <a:graphicFrameLocks noChangeAspect="1"/>
          </p:cNvGraphicFramePr>
          <p:nvPr/>
        </p:nvGraphicFramePr>
        <p:xfrm>
          <a:off x="5653088" y="4941888"/>
          <a:ext cx="7921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2" r:id="rId33" imgW="317500" imgH="394335" progId="Equation.3">
                  <p:embed/>
                </p:oleObj>
              </mc:Choice>
              <mc:Fallback>
                <p:oleObj r:id="rId33" imgW="317500" imgH="394335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88" y="4941888"/>
                        <a:ext cx="79216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395288" y="981075"/>
            <a:ext cx="8604250" cy="1530350"/>
            <a:chOff x="-23" y="0"/>
            <a:chExt cx="5420" cy="964"/>
          </a:xfrm>
        </p:grpSpPr>
        <p:sp>
          <p:nvSpPr>
            <p:cNvPr id="15366" name="Text Box 3"/>
            <p:cNvSpPr txBox="1">
              <a:spLocks noChangeArrowheads="1"/>
            </p:cNvSpPr>
            <p:nvPr/>
          </p:nvSpPr>
          <p:spPr bwMode="auto">
            <a:xfrm>
              <a:off x="-23" y="138"/>
              <a:ext cx="542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 dirty="0"/>
                <a:t>例</a:t>
              </a:r>
              <a:r>
                <a:rPr lang="en-US" altLang="zh-CN" sz="3200" b="1" dirty="0"/>
                <a:t>2</a:t>
              </a:r>
              <a:r>
                <a:rPr lang="zh-CN" altLang="en-US" sz="3200" b="1" dirty="0"/>
                <a:t>、已知函数  </a:t>
              </a:r>
              <a:r>
                <a:rPr lang="en-US" altLang="zh-CN" sz="3200" b="1" dirty="0"/>
                <a:t>y= </a:t>
              </a:r>
              <a:r>
                <a:rPr lang="zh-CN" altLang="en-US" sz="3200" b="1" dirty="0"/>
                <a:t>（</a:t>
              </a:r>
              <a:r>
                <a:rPr lang="en-US" altLang="zh-CN" sz="3200" b="1" dirty="0"/>
                <a:t>m+3</a:t>
              </a:r>
              <a:r>
                <a:rPr lang="zh-CN" altLang="en-US" sz="3200" b="1" dirty="0"/>
                <a:t>）</a:t>
              </a:r>
              <a:r>
                <a:rPr lang="en-US" altLang="zh-CN" sz="3200" b="1" dirty="0"/>
                <a:t>x       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3200" b="1" dirty="0"/>
                <a:t>（</a:t>
              </a:r>
              <a:r>
                <a:rPr lang="en-US" altLang="zh-CN" sz="3200" b="1" dirty="0"/>
                <a:t>1</a:t>
              </a:r>
              <a:r>
                <a:rPr lang="zh-CN" altLang="en-US" sz="3200" b="1" dirty="0"/>
                <a:t>）</a:t>
              </a:r>
              <a:r>
                <a:rPr lang="en-US" altLang="zh-CN" sz="3200" b="1" dirty="0"/>
                <a:t>m</a:t>
              </a:r>
              <a:r>
                <a:rPr lang="zh-CN" altLang="en-US" sz="3200" b="1" dirty="0"/>
                <a:t>取什么值时，此函数是二次函数？</a:t>
              </a:r>
            </a:p>
          </p:txBody>
        </p:sp>
        <p:sp>
          <p:nvSpPr>
            <p:cNvPr id="15367" name="Text Box 4"/>
            <p:cNvSpPr txBox="1">
              <a:spLocks noChangeArrowheads="1"/>
            </p:cNvSpPr>
            <p:nvPr/>
          </p:nvSpPr>
          <p:spPr bwMode="auto">
            <a:xfrm>
              <a:off x="3311" y="0"/>
              <a:ext cx="1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m</a:t>
              </a:r>
              <a:r>
                <a:rPr lang="en-US" altLang="zh-CN" sz="2800" b="1" baseline="30000"/>
                <a:t>2</a:t>
              </a:r>
              <a:r>
                <a:rPr lang="en-US" altLang="zh-CN" sz="2800" b="1"/>
                <a:t>-7</a:t>
              </a:r>
            </a:p>
          </p:txBody>
        </p:sp>
      </p:grp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288" y="2849562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m</a:t>
            </a:r>
            <a:r>
              <a:rPr lang="zh-CN" altLang="en-US" sz="3200" b="1" dirty="0"/>
              <a:t>取什么值时，此函数是正比例函数？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1800" y="3786187"/>
            <a:ext cx="8069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m</a:t>
            </a:r>
            <a:r>
              <a:rPr lang="zh-CN" altLang="en-US" sz="3200" b="1" dirty="0"/>
              <a:t>取什么值时，此函数是反比例函数？</a:t>
            </a:r>
          </a:p>
        </p:txBody>
      </p:sp>
      <p:sp>
        <p:nvSpPr>
          <p:cNvPr id="14343" name="WordArt 7"/>
          <p:cNvSpPr>
            <a:spLocks noChangeArrowheads="1" noChangeShapeType="1"/>
          </p:cNvSpPr>
          <p:nvPr/>
        </p:nvSpPr>
        <p:spPr bwMode="auto">
          <a:xfrm>
            <a:off x="459422" y="332656"/>
            <a:ext cx="1603375" cy="65039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例题讲解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9388" y="715963"/>
            <a:ext cx="84248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0070C0"/>
                </a:solidFill>
              </a:rPr>
              <a:t>已知函数</a:t>
            </a:r>
            <a:r>
              <a:rPr lang="en-US" altLang="zh-CN" sz="4000" b="1" i="1" dirty="0">
                <a:solidFill>
                  <a:srgbClr val="0070C0"/>
                </a:solidFill>
              </a:rPr>
              <a:t>y</a:t>
            </a:r>
            <a:r>
              <a:rPr lang="en-US" altLang="zh-CN" sz="4000" b="1" dirty="0">
                <a:solidFill>
                  <a:srgbClr val="0070C0"/>
                </a:solidFill>
              </a:rPr>
              <a:t>=(    - </a:t>
            </a:r>
            <a:r>
              <a:rPr lang="en-US" altLang="zh-CN" sz="4000" b="1" i="1" dirty="0">
                <a:solidFill>
                  <a:srgbClr val="0070C0"/>
                </a:solidFill>
              </a:rPr>
              <a:t>k</a:t>
            </a:r>
            <a:r>
              <a:rPr lang="en-US" altLang="zh-CN" sz="4000" b="1" dirty="0">
                <a:solidFill>
                  <a:srgbClr val="0070C0"/>
                </a:solidFill>
              </a:rPr>
              <a:t> )</a:t>
            </a:r>
            <a:r>
              <a:rPr lang="en-US" altLang="zh-CN" sz="4000" b="1" i="1" dirty="0">
                <a:solidFill>
                  <a:srgbClr val="0070C0"/>
                </a:solidFill>
              </a:rPr>
              <a:t>x</a:t>
            </a:r>
            <a:r>
              <a:rPr lang="en-US" altLang="zh-CN" sz="4000" b="1" baseline="30000" dirty="0">
                <a:solidFill>
                  <a:srgbClr val="0070C0"/>
                </a:solidFill>
              </a:rPr>
              <a:t>2</a:t>
            </a:r>
            <a:r>
              <a:rPr lang="en-US" altLang="zh-CN" sz="4000" b="1" dirty="0">
                <a:solidFill>
                  <a:srgbClr val="0070C0"/>
                </a:solidFill>
              </a:rPr>
              <a:t>  +</a:t>
            </a:r>
            <a:r>
              <a:rPr lang="en-US" altLang="zh-CN" sz="4000" b="1" i="1" dirty="0" err="1">
                <a:solidFill>
                  <a:srgbClr val="0070C0"/>
                </a:solidFill>
              </a:rPr>
              <a:t>kx</a:t>
            </a:r>
            <a:r>
              <a:rPr lang="en-US" altLang="zh-CN" sz="4000" b="1" dirty="0">
                <a:solidFill>
                  <a:srgbClr val="0070C0"/>
                </a:solidFill>
              </a:rPr>
              <a:t>+</a:t>
            </a:r>
            <a:endParaRPr lang="en-US" altLang="zh-CN" sz="4000" b="1" i="1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zh-CN" sz="4000" b="1" dirty="0">
                <a:solidFill>
                  <a:srgbClr val="0070C0"/>
                </a:solidFill>
              </a:rPr>
              <a:t>   (1) </a:t>
            </a:r>
            <a:r>
              <a:rPr lang="en-US" altLang="zh-CN" sz="4000" b="1" i="1" dirty="0">
                <a:solidFill>
                  <a:srgbClr val="0070C0"/>
                </a:solidFill>
              </a:rPr>
              <a:t>k</a:t>
            </a:r>
            <a:r>
              <a:rPr lang="zh-CN" altLang="en-US" sz="4000" b="1" dirty="0">
                <a:solidFill>
                  <a:srgbClr val="0070C0"/>
                </a:solidFill>
              </a:rPr>
              <a:t>为何值时，</a:t>
            </a:r>
            <a:r>
              <a:rPr lang="en-US" altLang="zh-CN" sz="4000" b="1" i="1" dirty="0">
                <a:solidFill>
                  <a:srgbClr val="0070C0"/>
                </a:solidFill>
              </a:rPr>
              <a:t>y</a:t>
            </a:r>
            <a:r>
              <a:rPr lang="zh-CN" altLang="en-US" sz="4000" b="1" dirty="0">
                <a:solidFill>
                  <a:srgbClr val="0070C0"/>
                </a:solidFill>
              </a:rPr>
              <a:t>是</a:t>
            </a:r>
            <a:r>
              <a:rPr lang="en-US" altLang="zh-CN" sz="4000" b="1" i="1" dirty="0">
                <a:solidFill>
                  <a:srgbClr val="0070C0"/>
                </a:solidFill>
              </a:rPr>
              <a:t>x</a:t>
            </a:r>
            <a:r>
              <a:rPr lang="zh-CN" altLang="en-US" sz="4000" b="1" dirty="0">
                <a:solidFill>
                  <a:srgbClr val="0070C0"/>
                </a:solidFill>
              </a:rPr>
              <a:t>的一次函数？</a:t>
            </a:r>
          </a:p>
          <a:p>
            <a:pPr eaLnBrk="1" hangingPunct="1"/>
            <a:r>
              <a:rPr lang="zh-CN" altLang="en-US" sz="4000" b="1" dirty="0">
                <a:solidFill>
                  <a:srgbClr val="0070C0"/>
                </a:solidFill>
              </a:rPr>
              <a:t> （</a:t>
            </a:r>
            <a:r>
              <a:rPr lang="en-US" altLang="zh-CN" sz="4000" b="1" dirty="0">
                <a:solidFill>
                  <a:srgbClr val="0070C0"/>
                </a:solidFill>
              </a:rPr>
              <a:t>2</a:t>
            </a:r>
            <a:r>
              <a:rPr lang="zh-CN" altLang="en-US" sz="4000" b="1" dirty="0">
                <a:solidFill>
                  <a:srgbClr val="0070C0"/>
                </a:solidFill>
              </a:rPr>
              <a:t>）</a:t>
            </a:r>
            <a:r>
              <a:rPr lang="en-US" altLang="zh-CN" sz="4000" b="1" i="1" dirty="0">
                <a:solidFill>
                  <a:srgbClr val="0070C0"/>
                </a:solidFill>
              </a:rPr>
              <a:t>k</a:t>
            </a:r>
            <a:r>
              <a:rPr lang="zh-CN" altLang="en-US" sz="4000" b="1" dirty="0">
                <a:solidFill>
                  <a:srgbClr val="0070C0"/>
                </a:solidFill>
              </a:rPr>
              <a:t>为何值时，</a:t>
            </a:r>
            <a:r>
              <a:rPr lang="en-US" altLang="zh-CN" sz="4000" b="1" i="1" dirty="0">
                <a:solidFill>
                  <a:srgbClr val="0070C0"/>
                </a:solidFill>
              </a:rPr>
              <a:t>y</a:t>
            </a:r>
            <a:r>
              <a:rPr lang="zh-CN" altLang="en-US" sz="4000" b="1" dirty="0">
                <a:solidFill>
                  <a:srgbClr val="0070C0"/>
                </a:solidFill>
              </a:rPr>
              <a:t>是</a:t>
            </a:r>
            <a:r>
              <a:rPr lang="en-US" altLang="zh-CN" sz="4000" b="1" i="1" dirty="0">
                <a:solidFill>
                  <a:srgbClr val="0070C0"/>
                </a:solidFill>
              </a:rPr>
              <a:t>x</a:t>
            </a:r>
            <a:r>
              <a:rPr lang="zh-CN" altLang="en-US" sz="4000" b="1" dirty="0">
                <a:solidFill>
                  <a:srgbClr val="0070C0"/>
                </a:solidFill>
              </a:rPr>
              <a:t>的二次函数？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990850" y="677863"/>
          <a:ext cx="5953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r:id="rId7" imgW="190500" imgH="267335" progId="Equation.3">
                  <p:embed/>
                </p:oleObj>
              </mc:Choice>
              <mc:Fallback>
                <p:oleObj r:id="rId7" imgW="190500" imgH="267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677863"/>
                        <a:ext cx="59531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6073775" y="679450"/>
          <a:ext cx="8636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r:id="rId9" imgW="140335" imgH="153035" progId="Equation.3">
                  <p:embed/>
                </p:oleObj>
              </mc:Choice>
              <mc:Fallback>
                <p:oleObj r:id="rId9" imgW="140335" imgH="1530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679450"/>
                        <a:ext cx="8636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7" name="Group 7"/>
          <p:cNvGrpSpPr/>
          <p:nvPr/>
        </p:nvGrpSpPr>
        <p:grpSpPr bwMode="auto">
          <a:xfrm>
            <a:off x="-757238" y="2771775"/>
            <a:ext cx="8058151" cy="2141538"/>
            <a:chOff x="0" y="1053"/>
            <a:chExt cx="4924" cy="1313"/>
          </a:xfrm>
        </p:grpSpPr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0" y="1270"/>
              <a:ext cx="4521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lvl="3" eaLnBrk="1" hangingPunct="1"/>
              <a:r>
                <a:rPr lang="zh-CN" altLang="en-US" sz="3600" b="1" dirty="0"/>
                <a:t>解</a:t>
              </a:r>
              <a:r>
                <a:rPr lang="zh-CN" altLang="en-US" sz="3600" b="1" dirty="0">
                  <a:sym typeface="Wingdings" panose="05000000000000000000" pitchFamily="2" charset="2"/>
                </a:rPr>
                <a:t>（</a:t>
              </a:r>
              <a:r>
                <a:rPr lang="en-US" altLang="zh-CN" sz="3600" b="1" dirty="0">
                  <a:sym typeface="Wingdings" panose="05000000000000000000" pitchFamily="2" charset="2"/>
                </a:rPr>
                <a:t>1</a:t>
              </a:r>
              <a:r>
                <a:rPr lang="zh-CN" altLang="en-US" sz="3600" b="1" dirty="0">
                  <a:sym typeface="Wingdings" panose="05000000000000000000" pitchFamily="2" charset="2"/>
                </a:rPr>
                <a:t>）根据题意得 </a:t>
              </a:r>
            </a:p>
            <a:p>
              <a:pPr lvl="3" eaLnBrk="1" hangingPunct="1"/>
              <a:endParaRPr lang="zh-CN" altLang="en-US" sz="3600" b="1" dirty="0">
                <a:sym typeface="Wingdings" panose="05000000000000000000" pitchFamily="2" charset="2"/>
              </a:endParaRPr>
            </a:p>
            <a:p>
              <a:pPr lvl="3" eaLnBrk="1" hangingPunct="1"/>
              <a:r>
                <a:rPr lang="en-US" altLang="zh-CN" sz="3600" b="1" i="1" dirty="0"/>
                <a:t>k</a:t>
              </a:r>
              <a:r>
                <a:rPr lang="en-US" altLang="zh-CN" sz="3600" b="1" dirty="0"/>
                <a:t>=1</a:t>
              </a:r>
              <a:r>
                <a:rPr lang="zh-CN" altLang="en-US" sz="3600" b="1" dirty="0"/>
                <a:t>时 </a:t>
              </a:r>
              <a:r>
                <a:rPr lang="en-US" altLang="zh-CN" sz="3600" b="1" i="1" dirty="0"/>
                <a:t>y</a:t>
              </a:r>
              <a:r>
                <a:rPr lang="zh-CN" altLang="en-US" sz="3600" b="1" dirty="0"/>
                <a:t>是</a:t>
              </a:r>
              <a:r>
                <a:rPr lang="en-US" altLang="zh-CN" sz="3600" b="1" i="1" dirty="0"/>
                <a:t>x</a:t>
              </a:r>
              <a:r>
                <a:rPr lang="zh-CN" altLang="en-US" sz="3600" b="1" dirty="0"/>
                <a:t>的一次函数。</a:t>
              </a:r>
              <a:endParaRPr lang="zh-CN" altLang="en-US" sz="2800" b="1" i="1" dirty="0"/>
            </a:p>
          </p:txBody>
        </p:sp>
        <p:graphicFrame>
          <p:nvGraphicFramePr>
            <p:cNvPr id="16398" name="Object 11"/>
            <p:cNvGraphicFramePr>
              <a:graphicFrameLocks noChangeAspect="1"/>
            </p:cNvGraphicFramePr>
            <p:nvPr/>
          </p:nvGraphicFramePr>
          <p:xfrm>
            <a:off x="3516" y="1053"/>
            <a:ext cx="1408" cy="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4" r:id="rId11" imgW="978535" imgH="648335" progId="Equation.3">
                    <p:embed/>
                  </p:oleObj>
                </mc:Choice>
                <mc:Fallback>
                  <p:oleObj r:id="rId11" imgW="978535" imgH="64833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6" y="1053"/>
                          <a:ext cx="1408" cy="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72" name="Group 12"/>
          <p:cNvGrpSpPr/>
          <p:nvPr/>
        </p:nvGrpSpPr>
        <p:grpSpPr bwMode="auto">
          <a:xfrm>
            <a:off x="539750" y="5340350"/>
            <a:ext cx="7615238" cy="1230313"/>
            <a:chOff x="-30" y="0"/>
            <a:chExt cx="4585" cy="775"/>
          </a:xfrm>
        </p:grpSpPr>
        <p:sp>
          <p:nvSpPr>
            <p:cNvPr id="16394" name="Text Box 13"/>
            <p:cNvSpPr txBox="1">
              <a:spLocks noChangeArrowheads="1"/>
            </p:cNvSpPr>
            <p:nvPr/>
          </p:nvSpPr>
          <p:spPr bwMode="auto">
            <a:xfrm>
              <a:off x="-30" y="0"/>
              <a:ext cx="4585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600" b="1" dirty="0"/>
                <a:t>2)</a:t>
              </a:r>
              <a:r>
                <a:rPr lang="zh-CN" altLang="en-US" sz="3600" b="1" dirty="0">
                  <a:sym typeface="Wingdings" panose="05000000000000000000" pitchFamily="2" charset="2"/>
                </a:rPr>
                <a:t> 当                 时</a:t>
              </a:r>
              <a:r>
                <a:rPr lang="en-US" altLang="zh-CN" sz="3600" b="1" dirty="0"/>
                <a:t>y</a:t>
              </a:r>
              <a:r>
                <a:rPr lang="zh-CN" altLang="en-US" sz="3600" b="1" dirty="0"/>
                <a:t>是</a:t>
              </a:r>
              <a:r>
                <a:rPr lang="en-US" altLang="zh-CN" sz="3600" b="1" dirty="0"/>
                <a:t>x</a:t>
              </a:r>
              <a:r>
                <a:rPr lang="zh-CN" altLang="en-US" sz="3600" b="1" dirty="0"/>
                <a:t>的二次函数。</a:t>
              </a:r>
            </a:p>
            <a:p>
              <a:pPr algn="ctr" eaLnBrk="1" hangingPunct="1"/>
              <a:endParaRPr lang="zh-CN" altLang="en-US" sz="3600" b="1" dirty="0"/>
            </a:p>
          </p:txBody>
        </p:sp>
        <p:graphicFrame>
          <p:nvGraphicFramePr>
            <p:cNvPr id="16395" name="Object 14"/>
            <p:cNvGraphicFramePr>
              <a:graphicFrameLocks noChangeAspect="1"/>
            </p:cNvGraphicFramePr>
            <p:nvPr/>
          </p:nvGraphicFramePr>
          <p:xfrm>
            <a:off x="698" y="46"/>
            <a:ext cx="1152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5" r:id="rId13" imgW="876300" imgH="254000" progId="Equation.3">
                    <p:embed/>
                  </p:oleObj>
                </mc:Choice>
                <mc:Fallback>
                  <p:oleObj r:id="rId13" imgW="876300" imgH="2540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" y="46"/>
                          <a:ext cx="1152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6" name="Object 15"/>
            <p:cNvGraphicFramePr>
              <a:graphicFrameLocks noChangeAspect="1"/>
            </p:cNvGraphicFramePr>
            <p:nvPr/>
          </p:nvGraphicFramePr>
          <p:xfrm>
            <a:off x="471" y="454"/>
            <a:ext cx="1440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6" r:id="rId15" imgW="1143000" imgH="254000" progId="Equation.3">
                    <p:embed/>
                  </p:oleObj>
                </mc:Choice>
                <mc:Fallback>
                  <p:oleObj r:id="rId15" imgW="1143000" imgH="2540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" y="454"/>
                          <a:ext cx="1440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3" name="Text Box 5"/>
          <p:cNvSpPr txBox="1">
            <a:spLocks noChangeArrowheads="1"/>
          </p:cNvSpPr>
          <p:nvPr/>
        </p:nvSpPr>
        <p:spPr bwMode="auto">
          <a:xfrm>
            <a:off x="3316288" y="-15875"/>
            <a:ext cx="26606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做一做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0975" y="711200"/>
          <a:ext cx="892810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r:id="rId3" imgW="2489200" imgH="1155700" progId="Equation.DSMT4">
                  <p:embed/>
                </p:oleObj>
              </mc:Choice>
              <mc:Fallback>
                <p:oleObj r:id="rId3" imgW="2489200" imgH="1155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711200"/>
                        <a:ext cx="8928100" cy="3292475"/>
                      </a:xfrm>
                      <a:prstGeom prst="rect">
                        <a:avLst/>
                      </a:prstGeom>
                      <a:solidFill>
                        <a:srgbClr val="DDF3EA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65200" y="4221163"/>
          <a:ext cx="406558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公式" r:id="rId5" imgW="1078865" imgH="203200" progId="Equation.3">
                  <p:embed/>
                </p:oleObj>
              </mc:Choice>
              <mc:Fallback>
                <p:oleObj name="公式" r:id="rId5" imgW="107886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221163"/>
                        <a:ext cx="406558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5148263"/>
          <a:ext cx="35274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7" imgW="889000" imgH="203200" progId="Equation.3">
                  <p:embed/>
                </p:oleObj>
              </mc:Choice>
              <mc:Fallback>
                <p:oleObj r:id="rId7" imgW="8890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148263"/>
                        <a:ext cx="35274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492500" y="-26988"/>
            <a:ext cx="2660650" cy="7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议一议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9462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339975" y="6051550"/>
          <a:ext cx="445293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9" imgW="1231900" imgH="203200" progId="Equation.3">
                  <p:embed/>
                </p:oleObj>
              </mc:Choice>
              <mc:Fallback>
                <p:oleObj r:id="rId9" imgW="12319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6051550"/>
                        <a:ext cx="445293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3255442" y="72678"/>
            <a:ext cx="2252662" cy="908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练一练</a:t>
            </a:r>
            <a:r>
              <a:rPr lang="en-US" altLang="zh-CN" sz="3600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:</a:t>
            </a:r>
            <a:endParaRPr lang="zh-CN" altLang="en-US" sz="3600" dirty="0">
              <a:ln w="9525" cmpd="sng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</a:endParaRPr>
          </a:p>
        </p:txBody>
      </p:sp>
      <p:grpSp>
        <p:nvGrpSpPr>
          <p:cNvPr id="19459" name="Group 3"/>
          <p:cNvGrpSpPr/>
          <p:nvPr/>
        </p:nvGrpSpPr>
        <p:grpSpPr bwMode="auto">
          <a:xfrm>
            <a:off x="304800" y="1143000"/>
            <a:ext cx="8534400" cy="2530475"/>
            <a:chOff x="0" y="0"/>
            <a:chExt cx="5376" cy="1594"/>
          </a:xfrm>
        </p:grpSpPr>
        <p:sp>
          <p:nvSpPr>
            <p:cNvPr id="19463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376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 dirty="0"/>
                <a:t>1、下列函数中，（</a:t>
              </a:r>
              <a:r>
                <a:rPr lang="en-US" altLang="zh-CN" sz="3200" b="1" dirty="0" err="1"/>
                <a:t>x,t</a:t>
              </a:r>
              <a:r>
                <a:rPr lang="zh-CN" altLang="en-US" sz="3200" b="1" dirty="0"/>
                <a:t>是自变量），哪些是二次函数？</a:t>
              </a:r>
              <a:r>
                <a:rPr lang="en-US" altLang="zh-CN" sz="3200" b="1" dirty="0"/>
                <a:t>(      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cs typeface="Times New Roman" panose="02020603050405020304" pitchFamily="18" charset="0"/>
                </a:rPr>
                <a:t>A  y=ax</a:t>
              </a:r>
              <a:r>
                <a:rPr lang="en-US" altLang="zh-CN" sz="3200" b="1" baseline="30000" dirty="0">
                  <a:cs typeface="Times New Roman" panose="02020603050405020304" pitchFamily="18" charset="0"/>
                </a:rPr>
                <a:t>2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+bx+c            B  y</a:t>
              </a:r>
              <a:r>
                <a:rPr lang="en-US" altLang="zh-CN" sz="3200" b="1" baseline="30000" dirty="0">
                  <a:cs typeface="Times New Roman" panose="02020603050405020304" pitchFamily="18" charset="0"/>
                </a:rPr>
                <a:t>2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=x</a:t>
              </a:r>
              <a:r>
                <a:rPr lang="en-US" altLang="zh-CN" sz="3200" b="1" baseline="30000" dirty="0">
                  <a:cs typeface="Times New Roman" panose="02020603050405020304" pitchFamily="18" charset="0"/>
                </a:rPr>
                <a:t>2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-4x+1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cs typeface="Times New Roman" panose="02020603050405020304" pitchFamily="18" charset="0"/>
                </a:rPr>
                <a:t>C  y=x</a:t>
              </a:r>
              <a:r>
                <a:rPr lang="en-US" altLang="zh-CN" sz="3200" b="1" baseline="30000" dirty="0">
                  <a:cs typeface="Times New Roman" panose="02020603050405020304" pitchFamily="18" charset="0"/>
                </a:rPr>
                <a:t>2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                        D   y=2+ √x</a:t>
              </a:r>
              <a:r>
                <a:rPr lang="en-US" altLang="zh-CN" sz="3200" b="1" baseline="30000" dirty="0">
                  <a:cs typeface="Times New Roman" panose="02020603050405020304" pitchFamily="18" charset="0"/>
                </a:rPr>
                <a:t>2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9464" name="Line 5"/>
            <p:cNvSpPr>
              <a:spLocks noChangeShapeType="1"/>
            </p:cNvSpPr>
            <p:nvPr/>
          </p:nvSpPr>
          <p:spPr bwMode="auto">
            <a:xfrm>
              <a:off x="3538" y="1315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88201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2</a:t>
            </a:r>
            <a:r>
              <a:rPr lang="zh-CN" altLang="en-US" sz="3200" b="1" dirty="0"/>
              <a:t>、函数 </a:t>
            </a:r>
            <a:r>
              <a:rPr lang="en-US" altLang="zh-CN" sz="3200" b="1" dirty="0"/>
              <a:t>y=(m-n)x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+ </a:t>
            </a:r>
            <a:r>
              <a:rPr lang="en-US" altLang="zh-CN" sz="3200" b="1" dirty="0" err="1"/>
              <a:t>mx+n</a:t>
            </a:r>
            <a:r>
              <a:rPr lang="en-US" altLang="zh-CN" sz="3200" b="1" dirty="0"/>
              <a:t> </a:t>
            </a:r>
            <a:r>
              <a:rPr lang="zh-CN" altLang="en-US" sz="3200" b="1" dirty="0"/>
              <a:t>是二次函数的条件</a:t>
            </a:r>
          </a:p>
          <a:p>
            <a:pPr eaLnBrk="1" hangingPunct="1"/>
            <a:r>
              <a:rPr lang="zh-CN" altLang="en-US" sz="3200" b="1" dirty="0"/>
              <a:t>是</a:t>
            </a:r>
            <a:r>
              <a:rPr lang="en-US" altLang="zh-CN" sz="3200" b="1" dirty="0"/>
              <a:t>(           )</a:t>
            </a:r>
          </a:p>
          <a:p>
            <a:pPr eaLnBrk="1" hangingPunct="1"/>
            <a:r>
              <a:rPr lang="en-US" altLang="zh-CN" sz="3200" b="1" dirty="0"/>
              <a:t>A</a:t>
            </a:r>
            <a:r>
              <a:rPr lang="zh-CN" altLang="en-US" sz="3200" b="1" dirty="0"/>
              <a:t>、</a:t>
            </a:r>
            <a:r>
              <a:rPr lang="en-US" altLang="zh-CN" sz="3200" b="1" dirty="0" err="1"/>
              <a:t>m,n</a:t>
            </a:r>
            <a:r>
              <a:rPr lang="zh-CN" altLang="en-US" sz="3200" b="1" dirty="0"/>
              <a:t>是常数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且</a:t>
            </a:r>
            <a:r>
              <a:rPr lang="en-US" altLang="zh-CN" sz="3200" b="1" dirty="0"/>
              <a:t>m≠0      B</a:t>
            </a:r>
            <a:r>
              <a:rPr lang="zh-CN" altLang="en-US" sz="3200" b="1" dirty="0"/>
              <a:t>、</a:t>
            </a:r>
            <a:r>
              <a:rPr lang="en-US" altLang="zh-CN" sz="3200" b="1" dirty="0" err="1"/>
              <a:t>m,n</a:t>
            </a:r>
            <a:r>
              <a:rPr lang="zh-CN" altLang="en-US" sz="3200" b="1" dirty="0"/>
              <a:t>是常数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且</a:t>
            </a:r>
            <a:r>
              <a:rPr lang="en-US" altLang="zh-CN" sz="3200" b="1" dirty="0"/>
              <a:t>n≠0</a:t>
            </a:r>
          </a:p>
          <a:p>
            <a:pPr eaLnBrk="1" hangingPunct="1"/>
            <a:r>
              <a:rPr lang="en-US" altLang="zh-CN" sz="3200" b="1" dirty="0"/>
              <a:t>C</a:t>
            </a:r>
            <a:r>
              <a:rPr lang="zh-CN" altLang="en-US" sz="3200" b="1" dirty="0"/>
              <a:t>、</a:t>
            </a:r>
            <a:r>
              <a:rPr lang="en-US" altLang="zh-CN" sz="3200" b="1" dirty="0" err="1"/>
              <a:t>m,n</a:t>
            </a:r>
            <a:r>
              <a:rPr lang="zh-CN" altLang="en-US" sz="3200" b="1" dirty="0"/>
              <a:t>是常数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且</a:t>
            </a:r>
            <a:r>
              <a:rPr lang="en-US" altLang="zh-CN" sz="3200" b="1" dirty="0" err="1"/>
              <a:t>m≠n</a:t>
            </a:r>
            <a:r>
              <a:rPr lang="en-US" altLang="zh-CN" sz="3200" b="1" dirty="0"/>
              <a:t>      D</a:t>
            </a:r>
            <a:r>
              <a:rPr lang="zh-CN" altLang="en-US" sz="3200" b="1" dirty="0"/>
              <a:t>、</a:t>
            </a:r>
            <a:r>
              <a:rPr lang="en-US" altLang="zh-CN" sz="3200" b="1" dirty="0" err="1"/>
              <a:t>m,n</a:t>
            </a:r>
            <a:r>
              <a:rPr lang="zh-CN" altLang="en-US" sz="3200" b="1" dirty="0"/>
              <a:t>为任何实数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95513" y="1628775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60093"/>
                </a:solidFill>
              </a:rPr>
              <a:t>C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58888" y="4510088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D60093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  <p:bldP spid="204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059113" y="476250"/>
            <a:ext cx="2663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例题讲解</a:t>
            </a:r>
          </a:p>
        </p:txBody>
      </p:sp>
      <p:pic>
        <p:nvPicPr>
          <p:cNvPr id="27651" name="Picture 3" descr="例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76250"/>
            <a:ext cx="78486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2131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6375" y="3213100"/>
            <a:ext cx="20161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3068638"/>
            <a:ext cx="26035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2349500"/>
            <a:ext cx="15525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3716338"/>
            <a:ext cx="489743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0113" y="4221163"/>
            <a:ext cx="6985000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7088" y="4724400"/>
            <a:ext cx="24479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03575" y="4724400"/>
            <a:ext cx="47529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95738" y="5300663"/>
            <a:ext cx="23050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 bwMode="auto">
          <a:xfrm>
            <a:off x="6084888" y="2205038"/>
            <a:ext cx="2663825" cy="1871662"/>
            <a:chOff x="0" y="0"/>
            <a:chExt cx="2148" cy="1873"/>
          </a:xfrm>
        </p:grpSpPr>
        <p:pic>
          <p:nvPicPr>
            <p:cNvPr id="29699" name="Picture 3" descr="QGSX2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148" cy="1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0" name="Line 4"/>
            <p:cNvSpPr>
              <a:spLocks noChangeShapeType="1"/>
            </p:cNvSpPr>
            <p:nvPr/>
          </p:nvSpPr>
          <p:spPr bwMode="auto">
            <a:xfrm>
              <a:off x="1289" y="187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 flipV="1">
              <a:off x="1680" y="1392"/>
              <a:ext cx="184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 flipH="1">
              <a:off x="1392" y="1632"/>
              <a:ext cx="240" cy="17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1584" y="14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</p:grp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84213" y="32131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zh-CN" altLang="en-US" sz="2800"/>
              <a:t>                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4925" y="-96838"/>
            <a:ext cx="8858250" cy="313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 　　</a:t>
            </a:r>
            <a:r>
              <a:rPr lang="zh-CN" altLang="en-US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用</a:t>
            </a:r>
            <a:r>
              <a:rPr lang="en-US" altLang="zh-CN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20</a:t>
            </a:r>
            <a:r>
              <a:rPr lang="zh-CN" altLang="en-US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米的篱笆围一个矩形的花圃（如图），设连墙的一边为</a:t>
            </a:r>
            <a:r>
              <a:rPr lang="en-US" altLang="zh-CN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x,</a:t>
            </a:r>
            <a:r>
              <a:rPr lang="zh-CN" altLang="en-US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矩形的面积为</a:t>
            </a:r>
            <a:r>
              <a:rPr lang="en-US" altLang="zh-CN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y,</a:t>
            </a:r>
            <a:r>
              <a:rPr lang="zh-CN" altLang="en-US" sz="32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求：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(1)</a:t>
            </a: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写出</a:t>
            </a: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y</a:t>
            </a: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关于</a:t>
            </a: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x</a:t>
            </a: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的函数关系式</a:t>
            </a: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(2)</a:t>
            </a: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当</a:t>
            </a: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x=3</a:t>
            </a: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时</a:t>
            </a: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,</a:t>
            </a:r>
            <a:r>
              <a:rPr lang="zh-CN" altLang="en-US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矩形的面积为多少</a:t>
            </a:r>
            <a:r>
              <a:rPr lang="en-US" altLang="zh-CN" sz="2800" b="1">
                <a:solidFill>
                  <a:srgbClr val="0033CC"/>
                </a:solidFill>
                <a:latin typeface="Arial" panose="020B0604020202020204" pitchFamily="34" charset="0"/>
                <a:ea typeface="楷体_GB2312" pitchFamily="49" charset="-122"/>
              </a:rPr>
              <a:t>?</a:t>
            </a:r>
            <a:endParaRPr lang="en-US" altLang="zh-CN" sz="2800" b="1">
              <a:solidFill>
                <a:srgbClr val="0033CC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6513" y="3429000"/>
          <a:ext cx="41608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r:id="rId4" imgW="1269365" imgH="215900" progId="Equation.DSMT4">
                  <p:embed/>
                </p:oleObj>
              </mc:Choice>
              <mc:Fallback>
                <p:oleObj r:id="rId4" imgW="1269365" imgH="215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3429000"/>
                        <a:ext cx="416083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474788" y="4006850"/>
          <a:ext cx="27828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r:id="rId6" imgW="838200" imgH="203200" progId="Equation.3">
                  <p:embed/>
                </p:oleObj>
              </mc:Choice>
              <mc:Fallback>
                <p:oleObj r:id="rId6" imgW="8382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06850"/>
                        <a:ext cx="278288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143000" y="5638800"/>
          <a:ext cx="49418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r:id="rId8" imgW="1638935" imgH="228600" progId="Equation.3">
                  <p:embed/>
                </p:oleObj>
              </mc:Choice>
              <mc:Fallback>
                <p:oleObj r:id="rId8" imgW="1638935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38800"/>
                        <a:ext cx="49418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79388" y="4868863"/>
            <a:ext cx="37433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ahoma" panose="020B0604030504040204" pitchFamily="34" charset="0"/>
                <a:ea typeface="隶书" panose="02010509060101010101" pitchFamily="49" charset="-122"/>
              </a:rPr>
              <a:t>（２）</a:t>
            </a:r>
            <a:r>
              <a:rPr lang="zh-CN" altLang="en-US" sz="3600" b="1">
                <a:solidFill>
                  <a:srgbClr val="0033CC"/>
                </a:solidFill>
                <a:latin typeface="宋体" panose="02010600030101010101" pitchFamily="2" charset="-122"/>
              </a:rPr>
              <a:t>当</a:t>
            </a:r>
            <a:r>
              <a:rPr lang="en-US" altLang="zh-CN" sz="3600" b="1">
                <a:solidFill>
                  <a:srgbClr val="0033CC"/>
                </a:solidFill>
                <a:latin typeface="宋体" panose="02010600030101010101" pitchFamily="2" charset="-122"/>
              </a:rPr>
              <a:t>x=3</a:t>
            </a:r>
            <a:r>
              <a:rPr lang="zh-CN" altLang="en-US" sz="3600" b="1">
                <a:solidFill>
                  <a:srgbClr val="0033CC"/>
                </a:solidFill>
                <a:latin typeface="宋体" panose="02010600030101010101" pitchFamily="2" charset="-122"/>
              </a:rPr>
              <a:t>时</a:t>
            </a:r>
          </a:p>
        </p:txBody>
      </p:sp>
      <p:grpSp>
        <p:nvGrpSpPr>
          <p:cNvPr id="29710" name="Group 14"/>
          <p:cNvGrpSpPr/>
          <p:nvPr/>
        </p:nvGrpSpPr>
        <p:grpSpPr bwMode="auto">
          <a:xfrm>
            <a:off x="431800" y="-100013"/>
            <a:ext cx="2916238" cy="1077913"/>
            <a:chOff x="0" y="0"/>
            <a:chExt cx="1632" cy="726"/>
          </a:xfrm>
        </p:grpSpPr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288" y="0"/>
              <a:ext cx="1270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 拓展训练</a:t>
              </a:r>
              <a:r>
                <a:rPr lang="en-US" altLang="zh-CN" sz="3200" b="1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:</a:t>
              </a:r>
            </a:p>
          </p:txBody>
        </p:sp>
        <p:pic>
          <p:nvPicPr>
            <p:cNvPr id="29712" name="Picture 16" descr="LINE07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0" y="288"/>
              <a:ext cx="1632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429125" y="4149725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(o&lt;x&lt;10)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 autoUpdateAnimBg="0"/>
      <p:bldP spid="2254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63713" y="257175"/>
            <a:ext cx="73072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ea typeface="楷体_GB2312" pitchFamily="49" charset="-122"/>
              </a:rPr>
              <a:t>通过本节课的学习，你有哪些收获？</a:t>
            </a:r>
          </a:p>
        </p:txBody>
      </p:sp>
      <p:sp>
        <p:nvSpPr>
          <p:cNvPr id="23555" name="WordArt 3"/>
          <p:cNvSpPr>
            <a:spLocks noChangeArrowheads="1" noChangeShapeType="1"/>
          </p:cNvSpPr>
          <p:nvPr/>
        </p:nvSpPr>
        <p:spPr bwMode="auto">
          <a:xfrm>
            <a:off x="107504" y="61696"/>
            <a:ext cx="1439838" cy="836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课堂小结：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850" y="1385888"/>
            <a:ext cx="8820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、二次函数定义：一般地，形如</a:t>
            </a:r>
            <a:r>
              <a:rPr lang="en-US" altLang="zh-CN" sz="3200" b="1" dirty="0"/>
              <a:t>y=ax²+bx+c</a:t>
            </a:r>
            <a:r>
              <a:rPr lang="zh-CN" altLang="en-US" sz="3200" b="1" dirty="0"/>
              <a:t>（</a:t>
            </a:r>
            <a:r>
              <a:rPr lang="en-US" altLang="zh-CN" sz="3200" b="1" dirty="0" err="1"/>
              <a:t>a,b,c</a:t>
            </a:r>
            <a:r>
              <a:rPr lang="zh-CN" altLang="en-US" sz="3200" b="1" dirty="0"/>
              <a:t>是常数,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≠</a:t>
            </a:r>
            <a:r>
              <a:rPr lang="en-US" altLang="zh-CN" sz="3200" b="1" dirty="0"/>
              <a:t>0</a:t>
            </a:r>
            <a:r>
              <a:rPr lang="zh-CN" altLang="en-US" sz="3200" b="1" dirty="0"/>
              <a:t>）的函数叫做二次函数。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0825" y="2703513"/>
            <a:ext cx="8424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2</a:t>
            </a:r>
            <a:r>
              <a:rPr lang="zh-CN" altLang="en-US" sz="3200" b="1" dirty="0"/>
              <a:t>、判断一个函数为二次函数的方法与步骤：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3850" y="3500438"/>
            <a:ext cx="820896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）先将函数进行整理，使其右边是含自变量的代数式，左边是应变量；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50825" y="4716463"/>
            <a:ext cx="828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）判别含自变量的代数式是否为整式；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50825" y="5437188"/>
            <a:ext cx="828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）判别含自变量的项的最高次数是否为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；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50825" y="6156325"/>
            <a:ext cx="82804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）判别二次项的系数是否为</a:t>
            </a:r>
            <a:r>
              <a:rPr lang="en-US" altLang="zh-CN" sz="3200" b="1" dirty="0"/>
              <a:t>0</a:t>
            </a:r>
            <a:r>
              <a:rPr lang="zh-CN" altLang="en-US" sz="32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8188" y="476672"/>
            <a:ext cx="84963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</a:t>
            </a:r>
            <a:r>
              <a:rPr lang="zh-CN" altLang="en-US" sz="4000" b="1" dirty="0">
                <a:solidFill>
                  <a:srgbClr val="33CC33"/>
                </a:solidFill>
                <a:latin typeface="Arial" panose="020B0604020202020204" pitchFamily="34" charset="0"/>
                <a:ea typeface="华文行楷" panose="02010800040101010101" charset="-122"/>
              </a:rPr>
              <a:t>在实践中感悟</a:t>
            </a:r>
          </a:p>
          <a:p>
            <a:pPr eaLnBrk="1" hangingPunct="1"/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横看成岭侧成峰，远近高低各不同</a:t>
            </a:r>
          </a:p>
          <a:p>
            <a:pPr eaLnBrk="1" hangingPunct="1"/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        </a:t>
            </a:r>
            <a:r>
              <a:rPr lang="en-US" altLang="zh-CN" sz="32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变换角度分析问题</a:t>
            </a:r>
          </a:p>
          <a:p>
            <a:pPr eaLnBrk="1" hangingPunct="1"/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若函数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y=x</a:t>
            </a:r>
            <a:r>
              <a:rPr lang="en-US" altLang="zh-CN" sz="2800" b="1" baseline="30000" dirty="0">
                <a:solidFill>
                  <a:srgbClr val="0099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2m+n</a:t>
            </a:r>
            <a:r>
              <a:rPr lang="en-US" altLang="zh-CN" sz="2800" b="1" baseline="300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－ 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2x</a:t>
            </a:r>
            <a:r>
              <a:rPr lang="en-US" altLang="zh-CN" sz="2800" b="1" baseline="30000" dirty="0">
                <a:solidFill>
                  <a:srgbClr val="0099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m-n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+3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是以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x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为自变量的二次函数，求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m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n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的值</a:t>
            </a:r>
            <a:r>
              <a:rPr lang="zh-CN" altLang="en-US" sz="2800" b="1" dirty="0" smtClean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 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1147" y="3460527"/>
            <a:ext cx="817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①                      ②                         ③                        ④                   ⑤</a:t>
            </a:r>
          </a:p>
        </p:txBody>
      </p:sp>
      <p:sp>
        <p:nvSpPr>
          <p:cNvPr id="31750" name="AutoShape 6"/>
          <p:cNvSpPr/>
          <p:nvPr/>
        </p:nvSpPr>
        <p:spPr bwMode="auto">
          <a:xfrm>
            <a:off x="719460" y="3316064"/>
            <a:ext cx="73025" cy="792163"/>
          </a:xfrm>
          <a:prstGeom prst="leftBrace">
            <a:avLst>
              <a:gd name="adj1" fmla="val 9039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1" name="AutoShape 7"/>
          <p:cNvSpPr/>
          <p:nvPr/>
        </p:nvSpPr>
        <p:spPr bwMode="auto">
          <a:xfrm>
            <a:off x="2375222" y="3316064"/>
            <a:ext cx="73025" cy="792163"/>
          </a:xfrm>
          <a:prstGeom prst="leftBrace">
            <a:avLst>
              <a:gd name="adj1" fmla="val 9039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2" name="AutoShape 8"/>
          <p:cNvSpPr/>
          <p:nvPr/>
        </p:nvSpPr>
        <p:spPr bwMode="auto">
          <a:xfrm>
            <a:off x="4175447" y="3244627"/>
            <a:ext cx="71438" cy="865187"/>
          </a:xfrm>
          <a:prstGeom prst="leftBrace">
            <a:avLst>
              <a:gd name="adj1" fmla="val 10092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3" name="AutoShape 9"/>
          <p:cNvSpPr/>
          <p:nvPr/>
        </p:nvSpPr>
        <p:spPr bwMode="auto">
          <a:xfrm>
            <a:off x="5902647" y="3173189"/>
            <a:ext cx="73025" cy="936625"/>
          </a:xfrm>
          <a:prstGeom prst="leftBrace">
            <a:avLst>
              <a:gd name="adj1" fmla="val 106884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4" name="AutoShape 10"/>
          <p:cNvSpPr/>
          <p:nvPr/>
        </p:nvSpPr>
        <p:spPr bwMode="auto">
          <a:xfrm>
            <a:off x="7344097" y="3173189"/>
            <a:ext cx="73025" cy="863600"/>
          </a:xfrm>
          <a:prstGeom prst="leftBrace">
            <a:avLst>
              <a:gd name="adj1" fmla="val 9855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5" name="AutoShape 11"/>
          <p:cNvSpPr/>
          <p:nvPr/>
        </p:nvSpPr>
        <p:spPr bwMode="auto">
          <a:xfrm>
            <a:off x="1222697" y="4468589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6" name="AutoShape 12"/>
          <p:cNvSpPr/>
          <p:nvPr/>
        </p:nvSpPr>
        <p:spPr bwMode="auto">
          <a:xfrm>
            <a:off x="2446660" y="4468589"/>
            <a:ext cx="71437" cy="720725"/>
          </a:xfrm>
          <a:prstGeom prst="leftBrace">
            <a:avLst>
              <a:gd name="adj1" fmla="val 840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7" name="AutoShape 13"/>
          <p:cNvSpPr/>
          <p:nvPr/>
        </p:nvSpPr>
        <p:spPr bwMode="auto">
          <a:xfrm>
            <a:off x="7344097" y="4325714"/>
            <a:ext cx="73025" cy="719138"/>
          </a:xfrm>
          <a:prstGeom prst="leftBrace">
            <a:avLst>
              <a:gd name="adj1" fmla="val 8206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8" name="AutoShape 14"/>
          <p:cNvSpPr/>
          <p:nvPr/>
        </p:nvSpPr>
        <p:spPr bwMode="auto">
          <a:xfrm>
            <a:off x="5975672" y="4397152"/>
            <a:ext cx="73025" cy="790575"/>
          </a:xfrm>
          <a:prstGeom prst="leftBrace">
            <a:avLst>
              <a:gd name="adj1" fmla="val 9021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9" name="AutoShape 15"/>
          <p:cNvSpPr/>
          <p:nvPr/>
        </p:nvSpPr>
        <p:spPr bwMode="auto">
          <a:xfrm>
            <a:off x="4175447" y="4397152"/>
            <a:ext cx="71438" cy="720725"/>
          </a:xfrm>
          <a:prstGeom prst="leftBrace">
            <a:avLst>
              <a:gd name="adj1" fmla="val 8407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30535" y="3460527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∵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19460" y="3244627"/>
            <a:ext cx="15113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2m+n=2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m-n=1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19460" y="4325714"/>
            <a:ext cx="14398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</a:rPr>
              <a:t> </a:t>
            </a:r>
            <a:r>
              <a:rPr lang="zh-CN" altLang="en-US" sz="1800">
                <a:latin typeface="Arial" panose="020B0604020202020204" pitchFamily="34" charset="0"/>
              </a:rPr>
              <a:t>∴</a:t>
            </a:r>
            <a:r>
              <a:rPr lang="zh-CN" altLang="en-US" b="1">
                <a:latin typeface="Arial" panose="020B0604020202020204" pitchFamily="34" charset="0"/>
              </a:rPr>
              <a:t>  </a:t>
            </a:r>
            <a:r>
              <a:rPr lang="en-US" altLang="zh-CN" b="1">
                <a:latin typeface="Arial" panose="020B0604020202020204" pitchFamily="34" charset="0"/>
              </a:rPr>
              <a:t>m=1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      n=0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086297" y="3460527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∵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159322" y="4541614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∴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375222" y="3244627"/>
            <a:ext cx="13684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2m+n=1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m-n=2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591122" y="4252689"/>
            <a:ext cx="12239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m=1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</a:rPr>
              <a:t>n=-</a:t>
            </a:r>
            <a:r>
              <a:rPr lang="en-US" altLang="zh-CN" b="1" dirty="0" smtClean="0">
                <a:latin typeface="Arial" panose="020B0604020202020204" pitchFamily="34" charset="0"/>
              </a:rPr>
              <a:t>1</a:t>
            </a:r>
            <a:endParaRPr lang="en-US" altLang="zh-CN" b="1" dirty="0">
              <a:latin typeface="Arial" panose="020B0604020202020204" pitchFamily="34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886522" y="3460527"/>
            <a:ext cx="165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∵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3886522" y="4541614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∴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175447" y="3173189"/>
            <a:ext cx="13684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2m+n=2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  m-n=2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246885" y="4252689"/>
            <a:ext cx="23034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m=4/3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n=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en-US" altLang="zh-CN" b="1">
                <a:latin typeface="Arial" panose="020B0604020202020204" pitchFamily="34" charset="0"/>
              </a:rPr>
              <a:t>2/3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615310" y="3460527"/>
            <a:ext cx="93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∵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5686747" y="4541614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∴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5902647" y="3100536"/>
            <a:ext cx="13684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2m+n=2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m-n=0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344097" y="4181252"/>
            <a:ext cx="12255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m=2/3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n=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r>
              <a:rPr lang="en-US" altLang="zh-CN" b="1">
                <a:latin typeface="Arial" panose="020B0604020202020204" pitchFamily="34" charset="0"/>
              </a:rPr>
              <a:t>4/3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7055172" y="3460527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∵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7055172" y="4468589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∴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7344097" y="3100536"/>
            <a:ext cx="14763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2m+n=0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m-n=2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5975672" y="4252689"/>
            <a:ext cx="12239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m=2/3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Arial" panose="020B0604020202020204" pitchFamily="34" charset="0"/>
              </a:rPr>
              <a:t>n=2/3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/>
      <p:bldP spid="31761" grpId="0"/>
      <p:bldP spid="31762" grpId="0"/>
      <p:bldP spid="31763" grpId="0"/>
      <p:bldP spid="31764" grpId="0"/>
      <p:bldP spid="31765" grpId="0"/>
      <p:bldP spid="31766" grpId="0"/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  <p:bldP spid="31775" grpId="0"/>
      <p:bldP spid="31776" grpId="0"/>
      <p:bldP spid="31777" grpId="0"/>
      <p:bldP spid="317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28575" y="762000"/>
            <a:ext cx="8886825" cy="4572000"/>
            <a:chOff x="0" y="0"/>
            <a:chExt cx="5598" cy="2880"/>
          </a:xfrm>
        </p:grpSpPr>
        <p:grpSp>
          <p:nvGrpSpPr>
            <p:cNvPr id="4103" name="Group 3"/>
            <p:cNvGrpSpPr/>
            <p:nvPr/>
          </p:nvGrpSpPr>
          <p:grpSpPr bwMode="auto">
            <a:xfrm>
              <a:off x="0" y="480"/>
              <a:ext cx="3302" cy="2400"/>
              <a:chOff x="0" y="0"/>
              <a:chExt cx="3302" cy="2400"/>
            </a:xfrm>
          </p:grpSpPr>
          <p:sp>
            <p:nvSpPr>
              <p:cNvPr id="4109" name="Text Box 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68" cy="2112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>
                <a:lvl1pPr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600" b="1"/>
                  <a:t>变量之间的关系</a:t>
                </a:r>
              </a:p>
            </p:txBody>
          </p:sp>
          <p:sp>
            <p:nvSpPr>
              <p:cNvPr id="4110" name="AutoShape 5"/>
              <p:cNvSpPr>
                <a:spLocks noChangeArrowheads="1"/>
              </p:cNvSpPr>
              <p:nvPr/>
            </p:nvSpPr>
            <p:spPr bwMode="auto">
              <a:xfrm>
                <a:off x="471" y="1056"/>
                <a:ext cx="327" cy="336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111" name="Text Box 6"/>
              <p:cNvSpPr txBox="1">
                <a:spLocks noChangeArrowheads="1"/>
              </p:cNvSpPr>
              <p:nvPr/>
            </p:nvSpPr>
            <p:spPr bwMode="auto">
              <a:xfrm>
                <a:off x="820" y="864"/>
                <a:ext cx="468" cy="672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>
                <a:lvl1pPr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600" b="1"/>
                  <a:t>函数</a:t>
                </a:r>
              </a:p>
            </p:txBody>
          </p:sp>
          <p:sp>
            <p:nvSpPr>
              <p:cNvPr id="2" name="AutoShape 7"/>
              <p:cNvSpPr>
                <a:spLocks noChangeArrowheads="1"/>
              </p:cNvSpPr>
              <p:nvPr/>
            </p:nvSpPr>
            <p:spPr bwMode="auto">
              <a:xfrm>
                <a:off x="1306" y="1056"/>
                <a:ext cx="308" cy="336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" name="AutoShape 8"/>
              <p:cNvSpPr/>
              <p:nvPr/>
            </p:nvSpPr>
            <p:spPr bwMode="auto">
              <a:xfrm>
                <a:off x="1566" y="96"/>
                <a:ext cx="398" cy="2304"/>
              </a:xfrm>
              <a:prstGeom prst="leftBrace">
                <a:avLst>
                  <a:gd name="adj1" fmla="val 48241"/>
                  <a:gd name="adj2" fmla="val 50000"/>
                </a:avLst>
              </a:prstGeom>
              <a:noFill/>
              <a:ln w="6032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114" name="Text Box 9"/>
              <p:cNvSpPr txBox="1">
                <a:spLocks noChangeArrowheads="1"/>
              </p:cNvSpPr>
              <p:nvPr/>
            </p:nvSpPr>
            <p:spPr bwMode="auto">
              <a:xfrm>
                <a:off x="1950" y="0"/>
                <a:ext cx="1241" cy="371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/>
                  <a:t>一次函数</a:t>
                </a:r>
              </a:p>
            </p:txBody>
          </p:sp>
          <p:sp>
            <p:nvSpPr>
              <p:cNvPr id="4115" name="Text Box 10"/>
              <p:cNvSpPr txBox="1">
                <a:spLocks noChangeArrowheads="1"/>
              </p:cNvSpPr>
              <p:nvPr/>
            </p:nvSpPr>
            <p:spPr bwMode="auto">
              <a:xfrm>
                <a:off x="1806" y="1056"/>
                <a:ext cx="1496" cy="371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3200" b="1"/>
                  <a:t>反比例函数</a:t>
                </a:r>
              </a:p>
            </p:txBody>
          </p:sp>
        </p:grpSp>
        <p:sp>
          <p:nvSpPr>
            <p:cNvPr id="4104" name="AutoShape 11"/>
            <p:cNvSpPr/>
            <p:nvPr/>
          </p:nvSpPr>
          <p:spPr bwMode="auto">
            <a:xfrm>
              <a:off x="3198" y="288"/>
              <a:ext cx="336" cy="720"/>
            </a:xfrm>
            <a:prstGeom prst="leftBrace">
              <a:avLst>
                <a:gd name="adj1" fmla="val 17857"/>
                <a:gd name="adj2" fmla="val 50000"/>
              </a:avLst>
            </a:prstGeom>
            <a:noFill/>
            <a:ln w="412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105" name="Text Box 12"/>
            <p:cNvSpPr txBox="1">
              <a:spLocks noChangeArrowheads="1"/>
            </p:cNvSpPr>
            <p:nvPr/>
          </p:nvSpPr>
          <p:spPr bwMode="auto">
            <a:xfrm>
              <a:off x="3534" y="0"/>
              <a:ext cx="2064" cy="41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/>
                <a:t>y=kx+b (k≠0)</a:t>
              </a:r>
            </a:p>
          </p:txBody>
        </p:sp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534" y="624"/>
              <a:ext cx="1680" cy="7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/>
                <a:t>正比例函数</a:t>
              </a:r>
              <a:r>
                <a:rPr lang="en-US" altLang="zh-CN" sz="3600" b="1"/>
                <a:t>y=kx (k≠0)</a:t>
              </a:r>
            </a:p>
          </p:txBody>
        </p:sp>
        <p:sp>
          <p:nvSpPr>
            <p:cNvPr id="4107" name="AutoShape 14"/>
            <p:cNvSpPr>
              <a:spLocks noChangeArrowheads="1"/>
            </p:cNvSpPr>
            <p:nvPr/>
          </p:nvSpPr>
          <p:spPr bwMode="auto">
            <a:xfrm>
              <a:off x="3294" y="1536"/>
              <a:ext cx="288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108" name="Text Box 15"/>
            <p:cNvSpPr txBox="1">
              <a:spLocks noChangeArrowheads="1"/>
            </p:cNvSpPr>
            <p:nvPr/>
          </p:nvSpPr>
          <p:spPr bwMode="auto">
            <a:xfrm>
              <a:off x="3630" y="1488"/>
              <a:ext cx="1776" cy="41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 b="1"/>
                <a:t>y=k/x (k≠0)</a:t>
              </a:r>
            </a:p>
          </p:txBody>
        </p:sp>
      </p:grpSp>
      <p:sp>
        <p:nvSpPr>
          <p:cNvPr id="4112" name="WordArt 16"/>
          <p:cNvSpPr>
            <a:spLocks noChangeArrowheads="1" noChangeShapeType="1"/>
          </p:cNvSpPr>
          <p:nvPr/>
        </p:nvSpPr>
        <p:spPr bwMode="auto">
          <a:xfrm>
            <a:off x="76200" y="61913"/>
            <a:ext cx="2057400" cy="11572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温故而知新</a:t>
            </a:r>
          </a:p>
        </p:txBody>
      </p:sp>
      <p:grpSp>
        <p:nvGrpSpPr>
          <p:cNvPr id="4113" name="Group 17"/>
          <p:cNvGrpSpPr/>
          <p:nvPr/>
        </p:nvGrpSpPr>
        <p:grpSpPr bwMode="auto">
          <a:xfrm>
            <a:off x="3124200" y="4652963"/>
            <a:ext cx="3582988" cy="1158875"/>
            <a:chOff x="0" y="0"/>
            <a:chExt cx="5642" cy="1824"/>
          </a:xfrm>
        </p:grpSpPr>
        <p:sp>
          <p:nvSpPr>
            <p:cNvPr id="4101" name="Text Box 18"/>
            <p:cNvSpPr txBox="1">
              <a:spLocks noChangeArrowheads="1"/>
            </p:cNvSpPr>
            <p:nvPr/>
          </p:nvSpPr>
          <p:spPr bwMode="auto">
            <a:xfrm>
              <a:off x="0" y="472"/>
              <a:ext cx="4320" cy="1314"/>
            </a:xfrm>
            <a:prstGeom prst="rect">
              <a:avLst/>
            </a:prstGeom>
            <a:gradFill rotWithShape="1">
              <a:gsLst>
                <a:gs pos="0">
                  <a:srgbClr val="764700"/>
                </a:gs>
                <a:gs pos="50000">
                  <a:srgbClr val="FF9900"/>
                </a:gs>
                <a:gs pos="100000">
                  <a:srgbClr val="7647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170" tIns="46990" rIns="90170" bIns="46990"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800" b="1"/>
                <a:t>二次函数</a:t>
              </a:r>
            </a:p>
          </p:txBody>
        </p:sp>
        <p:pic>
          <p:nvPicPr>
            <p:cNvPr id="4102" name="Picture 19" descr="Q_0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2" y="0"/>
              <a:ext cx="1320" cy="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1709" y="331602"/>
            <a:ext cx="7772400" cy="1143000"/>
          </a:xfrm>
        </p:spPr>
        <p:txBody>
          <a:bodyPr anchor="t"/>
          <a:lstStyle/>
          <a:p>
            <a:pPr eaLnBrk="1" hangingPunct="1"/>
            <a:r>
              <a:rPr lang="zh-CN" altLang="en-US" b="1" dirty="0" smtClean="0">
                <a:solidFill>
                  <a:srgbClr val="C00000"/>
                </a:solidFill>
                <a:ea typeface="黑体" panose="02010609060101010101" pitchFamily="49" charset="-122"/>
              </a:rPr>
              <a:t>学习目标：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zh-CN" sz="4400" b="1" dirty="0" smtClean="0">
                <a:solidFill>
                  <a:srgbClr val="0000FF"/>
                </a:solidFill>
              </a:rPr>
              <a:t>1.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从具体情境和已有知识经验出发，讨论两个变量之间的关系，体会出</a:t>
            </a:r>
            <a:r>
              <a:rPr lang="zh-CN" altLang="en-US" sz="4400" b="1" dirty="0" smtClean="0">
                <a:solidFill>
                  <a:srgbClr val="C00000"/>
                </a:solidFill>
              </a:rPr>
              <a:t>二次函数的意义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。</a:t>
            </a:r>
          </a:p>
          <a:p>
            <a:pPr eaLnBrk="1" hangingPunct="1"/>
            <a:endParaRPr lang="zh-CN" altLang="en-US" sz="4400" b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4400" b="1" dirty="0" smtClean="0">
                <a:solidFill>
                  <a:srgbClr val="0000FF"/>
                </a:solidFill>
              </a:rPr>
              <a:t>2.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能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写出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一些简单函数的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解析式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并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会判断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是否是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二次函数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1196975"/>
            <a:ext cx="83534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        </a:t>
            </a:r>
            <a:r>
              <a:rPr lang="zh-CN" altLang="en-US" sz="2800" b="1" dirty="0"/>
              <a:t>请用适当的解析式表示下列问题情境中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的两个变量</a:t>
            </a:r>
            <a:r>
              <a:rPr lang="zh-CN" altLang="en-US" sz="2800" b="1" i="1" dirty="0"/>
              <a:t> </a:t>
            </a:r>
            <a:r>
              <a:rPr lang="en-US" altLang="zh-CN" sz="2800" b="1" i="1" dirty="0"/>
              <a:t>y </a:t>
            </a:r>
            <a:r>
              <a:rPr lang="zh-CN" altLang="en-US" sz="2800" b="1" dirty="0"/>
              <a:t>与</a:t>
            </a:r>
            <a:r>
              <a:rPr lang="zh-CN" altLang="en-US" sz="2800" b="1" i="1" dirty="0"/>
              <a:t> </a:t>
            </a:r>
            <a:r>
              <a:rPr lang="en-US" altLang="zh-CN" sz="2800" b="1" i="1" dirty="0"/>
              <a:t>x </a:t>
            </a:r>
            <a:r>
              <a:rPr lang="zh-CN" altLang="en-US" sz="2800" b="1" dirty="0"/>
              <a:t>之间的关系</a:t>
            </a:r>
            <a:r>
              <a:rPr lang="en-US" altLang="zh-CN" sz="2800" b="1" dirty="0"/>
              <a:t>·</a:t>
            </a:r>
          </a:p>
        </p:txBody>
      </p:sp>
      <p:sp>
        <p:nvSpPr>
          <p:cNvPr id="5129" name="WordArt 9"/>
          <p:cNvSpPr>
            <a:spLocks noChangeArrowheads="1" noChangeShapeType="1"/>
          </p:cNvSpPr>
          <p:nvPr/>
        </p:nvSpPr>
        <p:spPr bwMode="auto">
          <a:xfrm>
            <a:off x="76200" y="61913"/>
            <a:ext cx="2057400" cy="11572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kern="10">
                <a:ln w="9525" cap="flat" cmpd="sng">
                  <a:bevel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自学探究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50825" y="2205038"/>
          <a:ext cx="8496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Equation" r:id="rId3" imgW="4102100" imgH="457200" progId="Equation.DSMT4">
                  <p:embed/>
                </p:oleObj>
              </mc:Choice>
              <mc:Fallback>
                <p:oleObj name="Equation" r:id="rId3" imgW="41021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05038"/>
                        <a:ext cx="84963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1116013" y="3284538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Equation" r:id="rId5" imgW="939165" imgH="203200" progId="Equation.DSMT4">
                  <p:embed/>
                </p:oleObj>
              </mc:Choice>
              <mc:Fallback>
                <p:oleObj name="Equation" r:id="rId5" imgW="939165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84538"/>
                        <a:ext cx="2952750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07950" y="3933825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）一个小球由静止开始沿斜坡向下滚动，</a:t>
            </a:r>
            <a:r>
              <a:rPr lang="en-US" altLang="zh-CN" dirty="0"/>
              <a:t>5s</a:t>
            </a:r>
            <a:r>
              <a:rPr lang="zh-CN" altLang="en-US" dirty="0"/>
              <a:t>时到达斜坡底部</a:t>
            </a:r>
            <a:r>
              <a:rPr lang="en-US" altLang="zh-CN" dirty="0"/>
              <a:t>.</a:t>
            </a:r>
            <a:r>
              <a:rPr lang="zh-CN" altLang="en-US" dirty="0"/>
              <a:t>测得小球滚动的距离</a:t>
            </a:r>
            <a:r>
              <a:rPr lang="en-US" altLang="zh-CN" dirty="0"/>
              <a:t>s(cm)</a:t>
            </a:r>
            <a:r>
              <a:rPr lang="zh-CN" altLang="en-US" dirty="0"/>
              <a:t>与时间</a:t>
            </a:r>
            <a:r>
              <a:rPr lang="en-US" altLang="zh-CN" dirty="0"/>
              <a:t>t(s)</a:t>
            </a:r>
            <a:r>
              <a:rPr lang="zh-CN" altLang="en-US" dirty="0"/>
              <a:t>的数据如下表：</a:t>
            </a:r>
          </a:p>
        </p:txBody>
      </p:sp>
      <p:pic>
        <p:nvPicPr>
          <p:cNvPr id="6306" name="Picture 16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1413" y="4724400"/>
            <a:ext cx="28860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307" name="Object 163"/>
          <p:cNvGraphicFramePr>
            <a:graphicFrameLocks noChangeAspect="1"/>
          </p:cNvGraphicFramePr>
          <p:nvPr/>
        </p:nvGraphicFramePr>
        <p:xfrm>
          <a:off x="1476375" y="5949950"/>
          <a:ext cx="18732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8" imgW="482600" imgH="203200" progId="Equation.DSMT4">
                  <p:embed/>
                </p:oleObj>
              </mc:Choice>
              <mc:Fallback>
                <p:oleObj name="Equation" r:id="rId8" imgW="482600" imgH="203200" progId="Equation.DSMT4">
                  <p:embed/>
                  <p:pic>
                    <p:nvPicPr>
                      <p:cNvPr id="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949950"/>
                        <a:ext cx="18732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9600" y="685800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</a:rPr>
              <a:t>(3)</a:t>
            </a:r>
            <a:r>
              <a:rPr lang="zh-CN" altLang="en-US" sz="2800" dirty="0">
                <a:latin typeface="Arial" panose="020B0604020202020204" pitchFamily="34" charset="0"/>
              </a:rPr>
              <a:t>某企业去年的产值为</a:t>
            </a:r>
            <a:r>
              <a:rPr lang="en-US" altLang="zh-CN" sz="2800" dirty="0">
                <a:latin typeface="Arial" panose="020B0604020202020204" pitchFamily="34" charset="0"/>
              </a:rPr>
              <a:t>1200</a:t>
            </a:r>
            <a:r>
              <a:rPr lang="zh-CN" altLang="en-US" sz="2800" dirty="0">
                <a:latin typeface="Arial" panose="020B0604020202020204" pitchFamily="34" charset="0"/>
              </a:rPr>
              <a:t>万元</a:t>
            </a:r>
            <a:r>
              <a:rPr lang="en-US" altLang="zh-CN" sz="2800" dirty="0">
                <a:latin typeface="Arial" panose="020B0604020202020204" pitchFamily="34" charset="0"/>
              </a:rPr>
              <a:t>.</a:t>
            </a:r>
            <a:r>
              <a:rPr lang="zh-CN" altLang="en-US" sz="2800" dirty="0">
                <a:latin typeface="Arial" panose="020B0604020202020204" pitchFamily="34" charset="0"/>
              </a:rPr>
              <a:t>如果三年内该企业年产值平均每年的增长率为</a:t>
            </a:r>
            <a:r>
              <a:rPr lang="en-US" altLang="zh-CN" sz="2800" dirty="0">
                <a:latin typeface="Arial" panose="020B0604020202020204" pitchFamily="34" charset="0"/>
              </a:rPr>
              <a:t>x,</a:t>
            </a:r>
            <a:r>
              <a:rPr lang="zh-CN" altLang="en-US" sz="2800" dirty="0">
                <a:latin typeface="Arial" panose="020B0604020202020204" pitchFamily="34" charset="0"/>
              </a:rPr>
              <a:t>你能写出明年该企业年产值</a:t>
            </a:r>
            <a:r>
              <a:rPr lang="en-US" altLang="zh-CN" sz="2800" dirty="0">
                <a:latin typeface="Arial" panose="020B0604020202020204" pitchFamily="34" charset="0"/>
              </a:rPr>
              <a:t>y(</a:t>
            </a:r>
            <a:r>
              <a:rPr lang="zh-CN" altLang="en-US" sz="2800" dirty="0">
                <a:latin typeface="Arial" panose="020B0604020202020204" pitchFamily="34" charset="0"/>
              </a:rPr>
              <a:t>万元</a:t>
            </a:r>
            <a:r>
              <a:rPr lang="en-US" altLang="zh-CN" sz="2800" dirty="0">
                <a:latin typeface="Arial" panose="020B0604020202020204" pitchFamily="34" charset="0"/>
              </a:rPr>
              <a:t>)</a:t>
            </a:r>
            <a:r>
              <a:rPr lang="zh-CN" altLang="en-US" sz="2800" dirty="0">
                <a:latin typeface="Arial" panose="020B0604020202020204" pitchFamily="34" charset="0"/>
              </a:rPr>
              <a:t>与</a:t>
            </a:r>
            <a:r>
              <a:rPr lang="en-US" altLang="zh-CN" sz="2800" dirty="0">
                <a:latin typeface="Arial" panose="020B0604020202020204" pitchFamily="34" charset="0"/>
              </a:rPr>
              <a:t>x</a:t>
            </a:r>
            <a:r>
              <a:rPr lang="zh-CN" altLang="en-US" sz="2800" dirty="0">
                <a:latin typeface="Arial" panose="020B0604020202020204" pitchFamily="34" charset="0"/>
              </a:rPr>
              <a:t>之间的函数表达式</a:t>
            </a:r>
            <a:r>
              <a:rPr lang="en-US" altLang="zh-CN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55650" y="2205038"/>
            <a:ext cx="59039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0000"/>
                </a:solidFill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 = 1200(1+</a:t>
            </a:r>
            <a:r>
              <a:rPr lang="en-US" altLang="zh-CN" sz="2800" b="1" i="1">
                <a:solidFill>
                  <a:srgbClr val="FF0000"/>
                </a:solidFill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)+1200(1+</a:t>
            </a:r>
            <a:r>
              <a:rPr lang="en-US" altLang="zh-CN" sz="2800" b="1" i="1">
                <a:solidFill>
                  <a:srgbClr val="FF0000"/>
                </a:solidFill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)x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   =</a:t>
            </a: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1042988" y="4365625"/>
            <a:ext cx="5689600" cy="1676400"/>
          </a:xfrm>
          <a:prstGeom prst="cloudCallout">
            <a:avLst>
              <a:gd name="adj1" fmla="val -36773"/>
              <a:gd name="adj2" fmla="val -83903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200" b="1"/>
              <a:t>这些关系中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</a:rPr>
              <a:t>y</a:t>
            </a:r>
            <a:r>
              <a:rPr lang="zh-CN" altLang="en-US" sz="3200" b="1"/>
              <a:t>是</a:t>
            </a:r>
            <a:r>
              <a:rPr lang="en-US" altLang="zh-CN" sz="2800" b="1" i="1">
                <a:solidFill>
                  <a:srgbClr val="FF0000"/>
                </a:solidFill>
              </a:rPr>
              <a:t>x</a:t>
            </a:r>
            <a:r>
              <a:rPr lang="zh-CN" altLang="en-US" sz="3200" b="1"/>
              <a:t>的什么函数？</a:t>
            </a:r>
          </a:p>
        </p:txBody>
      </p: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1547813" y="2852738"/>
          <a:ext cx="4610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4" imgW="1473200" imgH="203200" progId="Equation.DSMT4">
                  <p:embed/>
                </p:oleObj>
              </mc:Choice>
              <mc:Fallback>
                <p:oleObj name="Equation" r:id="rId4" imgW="1473200" imgH="203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738"/>
                        <a:ext cx="4610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6171" grpId="0"/>
      <p:bldP spid="6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79388" y="3284538"/>
            <a:ext cx="8426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上述三个问题中的函数解析式具有哪些共同的特征</a:t>
            </a:r>
            <a:r>
              <a:rPr lang="en-US" altLang="zh-CN" sz="28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12775" y="4251325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经化简后都具有</a:t>
            </a:r>
            <a:r>
              <a:rPr lang="en-US" altLang="zh-CN" sz="4400" b="1" i="1">
                <a:solidFill>
                  <a:srgbClr val="FF0000"/>
                </a:solidFill>
              </a:rPr>
              <a:t>y</a:t>
            </a:r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r>
              <a:rPr lang="en-US" altLang="zh-CN" sz="4400" b="1" i="1">
                <a:solidFill>
                  <a:srgbClr val="FF0000"/>
                </a:solidFill>
              </a:rPr>
              <a:t>ax</a:t>
            </a:r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</a:rPr>
              <a:t>²+</a:t>
            </a:r>
            <a:r>
              <a:rPr lang="en-US" altLang="zh-CN" sz="4400" b="1" i="1">
                <a:solidFill>
                  <a:srgbClr val="FF0000"/>
                </a:solidFill>
              </a:rPr>
              <a:t>bx</a:t>
            </a:r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4400" b="1" i="1">
                <a:solidFill>
                  <a:srgbClr val="FF0000"/>
                </a:solidFill>
              </a:rPr>
              <a:t>c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的形式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08175" y="5661025"/>
            <a:ext cx="367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sz="2800" b="1" i="1">
                <a:solidFill>
                  <a:srgbClr val="0000FF"/>
                </a:solidFill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en-US" altLang="zh-CN" sz="2800" b="1" i="1">
                <a:solidFill>
                  <a:srgbClr val="0000FF"/>
                </a:solidFill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en-US" altLang="zh-CN" sz="2800" b="1" i="1">
                <a:solidFill>
                  <a:srgbClr val="0000FF"/>
                </a:solidFill>
              </a:rPr>
              <a:t>c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是常数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,              )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356100" y="5734050"/>
            <a:ext cx="11731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</a:rPr>
              <a:t>a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≠0</a:t>
            </a:r>
          </a:p>
        </p:txBody>
      </p:sp>
      <p:sp>
        <p:nvSpPr>
          <p:cNvPr id="7179" name="WordArt 11"/>
          <p:cNvSpPr>
            <a:spLocks noChangeArrowheads="1" noChangeShapeType="1"/>
          </p:cNvSpPr>
          <p:nvPr/>
        </p:nvSpPr>
        <p:spPr bwMode="auto">
          <a:xfrm>
            <a:off x="395536" y="136650"/>
            <a:ext cx="2808312" cy="12041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kern="10" dirty="0">
                <a:ln w="9525" cap="flat" cmpd="sng">
                  <a:miter lim="800000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合作交流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0" y="1484313"/>
          <a:ext cx="25923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939165" imgH="203200" progId="Equation.DSMT4">
                  <p:embed/>
                </p:oleObj>
              </mc:Choice>
              <mc:Fallback>
                <p:oleObj name="Equation" r:id="rId3" imgW="939165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313"/>
                        <a:ext cx="259238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3203575" y="1412875"/>
          <a:ext cx="20891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482600" imgH="203200" progId="Equation.DSMT4">
                  <p:embed/>
                </p:oleObj>
              </mc:Choice>
              <mc:Fallback>
                <p:oleObj name="Equation" r:id="rId5" imgW="4826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412875"/>
                        <a:ext cx="20891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5384" y="2276872"/>
          <a:ext cx="49672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7" imgW="1739900" imgH="228600" progId="Equation.DSMT4">
                  <p:embed/>
                </p:oleObj>
              </mc:Choice>
              <mc:Fallback>
                <p:oleObj name="Equation" r:id="rId7" imgW="17399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" y="2276872"/>
                        <a:ext cx="49672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  <p:bldP spid="71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219075"/>
            <a:ext cx="8747125" cy="1695450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定义：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一般地，形如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y=ax²+bx+c(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a,b,c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是常数,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≠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0)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的函数叫做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的二次函数。</a:t>
            </a:r>
            <a:r>
              <a:rPr lang="zh-CN" altLang="en-US" sz="3200" b="1" dirty="0">
                <a:solidFill>
                  <a:srgbClr val="FF3300"/>
                </a:solidFill>
              </a:rPr>
              <a:t>其中：</a:t>
            </a:r>
            <a:r>
              <a:rPr lang="en-US" sz="3200" b="1" i="1" dirty="0">
                <a:solidFill>
                  <a:srgbClr val="FF3300"/>
                </a:solidFill>
              </a:rPr>
              <a:t>a</a:t>
            </a:r>
            <a:r>
              <a:rPr lang="zh-CN" altLang="en-US" sz="3200" b="1" dirty="0">
                <a:solidFill>
                  <a:srgbClr val="FF3300"/>
                </a:solidFill>
              </a:rPr>
              <a:t>为二次项系数， </a:t>
            </a:r>
            <a:r>
              <a:rPr lang="en-US" sz="3200" b="1" i="1" dirty="0">
                <a:solidFill>
                  <a:srgbClr val="FF3300"/>
                </a:solidFill>
              </a:rPr>
              <a:t>b</a:t>
            </a:r>
            <a:r>
              <a:rPr lang="zh-CN" altLang="en-US" sz="3200" b="1" dirty="0">
                <a:solidFill>
                  <a:srgbClr val="FF3300"/>
                </a:solidFill>
              </a:rPr>
              <a:t>为一次项系数，</a:t>
            </a:r>
            <a:r>
              <a:rPr lang="en-US" sz="3200" b="1" i="1" dirty="0">
                <a:solidFill>
                  <a:srgbClr val="FF3300"/>
                </a:solidFill>
              </a:rPr>
              <a:t>c</a:t>
            </a:r>
            <a:r>
              <a:rPr lang="zh-CN" altLang="en-US" sz="3200" b="1" dirty="0">
                <a:solidFill>
                  <a:srgbClr val="FF3300"/>
                </a:solidFill>
              </a:rPr>
              <a:t>为常数项.</a:t>
            </a:r>
            <a:endParaRPr lang="zh-CN" alt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2492375"/>
            <a:ext cx="8135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ym typeface="Wingdings" panose="05000000000000000000" pitchFamily="2" charset="2"/>
              </a:rPr>
              <a:t>（1）等号左边是变量</a:t>
            </a:r>
            <a:r>
              <a:rPr lang="en-US" altLang="zh-CN" sz="3200" b="1" dirty="0">
                <a:sym typeface="Wingdings" panose="05000000000000000000" pitchFamily="2" charset="2"/>
              </a:rPr>
              <a:t>y</a:t>
            </a:r>
            <a:r>
              <a:rPr lang="zh-CN" altLang="en-US" sz="3200" b="1" dirty="0">
                <a:sym typeface="Wingdings" panose="05000000000000000000" pitchFamily="2" charset="2"/>
              </a:rPr>
              <a:t>，右边是关于自变量</a:t>
            </a:r>
            <a:r>
              <a:rPr lang="en-US" altLang="zh-CN" sz="3200" b="1" dirty="0">
                <a:sym typeface="Wingdings" panose="05000000000000000000" pitchFamily="2" charset="2"/>
              </a:rPr>
              <a:t>x</a:t>
            </a:r>
            <a:r>
              <a:rPr lang="zh-CN" altLang="en-US" sz="3200" b="1" dirty="0">
                <a:sym typeface="Wingdings" panose="05000000000000000000" pitchFamily="2" charset="2"/>
              </a:rPr>
              <a:t>的</a:t>
            </a:r>
            <a:endParaRPr lang="zh-CN" altLang="en-US" sz="3200" b="1" dirty="0">
              <a:solidFill>
                <a:srgbClr val="FF9900"/>
              </a:solidFill>
              <a:sym typeface="Wingdings" panose="05000000000000000000" pitchFamily="2" charset="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2413" y="3644900"/>
            <a:ext cx="8497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sym typeface="Wingdings" panose="05000000000000000000" pitchFamily="2" charset="2"/>
              </a:rPr>
              <a:t>2</a:t>
            </a:r>
            <a:r>
              <a:rPr lang="zh-CN" altLang="en-US" sz="3200" b="1" dirty="0">
                <a:sym typeface="Wingdings" panose="05000000000000000000" pitchFamily="2" charset="2"/>
              </a:rPr>
              <a:t>）等式的右边最高次数为</a:t>
            </a:r>
            <a:r>
              <a:rPr lang="zh-CN" altLang="en-US" sz="3200" b="1" dirty="0">
                <a:solidFill>
                  <a:srgbClr val="FF0066"/>
                </a:solidFill>
                <a:sym typeface="Wingdings" panose="05000000000000000000" pitchFamily="2" charset="2"/>
              </a:rPr>
              <a:t>     </a:t>
            </a:r>
            <a:r>
              <a:rPr lang="zh-CN" altLang="en-US" sz="3200" b="1" dirty="0"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989138"/>
            <a:ext cx="1368425" cy="579437"/>
          </a:xfrm>
          <a:prstGeom prst="rect">
            <a:avLst/>
          </a:prstGeom>
          <a:gradFill rotWithShape="1">
            <a:gsLst>
              <a:gs pos="0">
                <a:srgbClr val="CC6600">
                  <a:gamma/>
                  <a:shade val="46275"/>
                  <a:invGamma/>
                </a:srgbClr>
              </a:gs>
              <a:gs pos="50000">
                <a:srgbClr val="CC6600"/>
              </a:gs>
              <a:gs pos="100000">
                <a:srgbClr val="CC66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注意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：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9388" y="4227513"/>
            <a:ext cx="7561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ym typeface="Wingdings" panose="05000000000000000000" pitchFamily="2" charset="2"/>
              </a:rPr>
              <a:t>（</a:t>
            </a:r>
            <a:r>
              <a:rPr lang="en-US" altLang="zh-CN" sz="3600" b="1" dirty="0">
                <a:sym typeface="Wingdings" panose="05000000000000000000" pitchFamily="2" charset="2"/>
              </a:rPr>
              <a:t>3</a:t>
            </a:r>
            <a:r>
              <a:rPr lang="zh-CN" altLang="en-US" sz="3600" b="1" dirty="0">
                <a:sym typeface="Wingdings" panose="05000000000000000000" pitchFamily="2" charset="2"/>
              </a:rPr>
              <a:t>）</a:t>
            </a:r>
            <a:r>
              <a:rPr lang="en-US" altLang="zh-CN" sz="3600" b="1" dirty="0" err="1">
                <a:sym typeface="Wingdings" panose="05000000000000000000" pitchFamily="2" charset="2"/>
              </a:rPr>
              <a:t>a,b,c</a:t>
            </a:r>
            <a:r>
              <a:rPr lang="zh-CN" altLang="en-US" sz="3600" b="1" dirty="0">
                <a:sym typeface="Wingdings" panose="05000000000000000000" pitchFamily="2" charset="2"/>
              </a:rPr>
              <a:t>为常数，且</a:t>
            </a:r>
            <a:endParaRPr lang="zh-CN" altLang="en-US" sz="3600" b="1" dirty="0">
              <a:solidFill>
                <a:srgbClr val="FF9900"/>
              </a:solidFill>
              <a:sym typeface="Wingdings" panose="05000000000000000000" pitchFamily="2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3850" y="5589588"/>
            <a:ext cx="741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</a:t>
            </a:r>
            <a:r>
              <a:rPr lang="en-US" altLang="zh-CN" sz="3200" b="1" dirty="0"/>
              <a:t>x</a:t>
            </a:r>
            <a:r>
              <a:rPr lang="zh-CN" altLang="en-US" sz="3200" b="1" dirty="0"/>
              <a:t>的取值范围是                   。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187450" y="2997200"/>
            <a:ext cx="295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sym typeface="Wingdings" panose="05000000000000000000" pitchFamily="2" charset="2"/>
              </a:rPr>
              <a:t>整式。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787900" y="4227513"/>
            <a:ext cx="1214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sym typeface="Wingdings" panose="05000000000000000000" pitchFamily="2" charset="2"/>
              </a:rPr>
              <a:t>a≠0.</a:t>
            </a:r>
            <a:endParaRPr lang="zh-CN" altLang="en-US" sz="3600" b="1" dirty="0">
              <a:solidFill>
                <a:srgbClr val="FF3300"/>
              </a:solidFill>
              <a:sym typeface="Wingdings" panose="05000000000000000000" pitchFamily="2" charset="2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508625" y="35020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66"/>
                </a:solidFill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140200" y="551815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</a:rPr>
              <a:t>任意实数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96875" y="4941888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ym typeface="Wingdings" panose="05000000000000000000" pitchFamily="2" charset="2"/>
              </a:rPr>
              <a:t>(</a:t>
            </a:r>
            <a:r>
              <a:rPr lang="zh-CN" altLang="en-US" sz="2800" b="1" dirty="0">
                <a:sym typeface="Wingdings" panose="05000000000000000000" pitchFamily="2" charset="2"/>
              </a:rPr>
              <a:t>可以没有一次项和常数项，但</a:t>
            </a:r>
            <a:r>
              <a:rPr lang="zh-CN" altLang="en-US" sz="2800" b="1" dirty="0">
                <a:solidFill>
                  <a:srgbClr val="FF0066"/>
                </a:solidFill>
                <a:sym typeface="Wingdings" panose="05000000000000000000" pitchFamily="2" charset="2"/>
              </a:rPr>
              <a:t>不</a:t>
            </a:r>
            <a:r>
              <a:rPr lang="zh-CN" altLang="en-US" sz="2800" b="1" dirty="0">
                <a:solidFill>
                  <a:srgbClr val="FF3300"/>
                </a:solidFill>
                <a:sym typeface="Wingdings" panose="05000000000000000000" pitchFamily="2" charset="2"/>
              </a:rPr>
              <a:t>能没有二次项</a:t>
            </a:r>
            <a:r>
              <a:rPr lang="zh-CN" altLang="en-US" sz="2800" b="1" dirty="0">
                <a:sym typeface="Wingdings" panose="05000000000000000000" pitchFamily="2" charset="2"/>
              </a:rPr>
              <a:t>。</a:t>
            </a:r>
            <a:r>
              <a:rPr lang="en-US" altLang="zh-CN" sz="2800" b="1" dirty="0">
                <a:sym typeface="Wingdings" panose="05000000000000000000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nimBg="1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913562" cy="1143000"/>
          </a:xfrm>
          <a:noFill/>
        </p:spPr>
        <p:txBody>
          <a:bodyPr/>
          <a:lstStyle/>
          <a:p>
            <a:pPr eaLnBrk="1" hangingPunct="1"/>
            <a:r>
              <a:rPr lang="zh-CN" altLang="en-US" sz="4800" b="1" dirty="0" smtClean="0">
                <a:solidFill>
                  <a:srgbClr val="FF3300"/>
                </a:solidFill>
              </a:rPr>
              <a:t>二次函数的一般形式</a:t>
            </a:r>
            <a:r>
              <a:rPr lang="en-US" altLang="zh-CN" sz="4800" b="1" dirty="0" smtClean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341438"/>
            <a:ext cx="8567738" cy="5183187"/>
          </a:xfrm>
          <a:noFill/>
        </p:spPr>
        <p:txBody>
          <a:bodyPr/>
          <a:lstStyle/>
          <a:p>
            <a:pPr eaLnBrk="1" hangingPunct="1"/>
            <a:r>
              <a:rPr lang="en-US" altLang="zh-CN" sz="4000" b="1" dirty="0" smtClean="0"/>
              <a:t>y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ax</a:t>
            </a:r>
            <a:r>
              <a:rPr lang="en-US" altLang="zh-CN" sz="4000" b="1" baseline="30000" dirty="0" smtClean="0"/>
              <a:t>2</a:t>
            </a:r>
            <a:r>
              <a:rPr lang="zh-CN" altLang="en-US" sz="4000" b="1" dirty="0" smtClean="0"/>
              <a:t>＋</a:t>
            </a:r>
            <a:r>
              <a:rPr lang="en-US" altLang="zh-CN" sz="4000" b="1" dirty="0" err="1" smtClean="0"/>
              <a:t>bx</a:t>
            </a:r>
            <a:r>
              <a:rPr lang="zh-CN" altLang="en-US" sz="4000" b="1" dirty="0" smtClean="0"/>
              <a:t>＋</a:t>
            </a:r>
            <a:r>
              <a:rPr lang="en-US" altLang="zh-CN" sz="4000" b="1" dirty="0" smtClean="0"/>
              <a:t>c  (</a:t>
            </a:r>
            <a:r>
              <a:rPr lang="zh-CN" altLang="en-US" sz="4000" b="1" dirty="0" smtClean="0"/>
              <a:t>其中</a:t>
            </a:r>
            <a:r>
              <a:rPr lang="en-US" altLang="zh-CN" sz="4000" b="1" dirty="0" smtClean="0"/>
              <a:t>a</a:t>
            </a:r>
            <a:r>
              <a:rPr lang="zh-CN" altLang="en-US" sz="4000" b="1" dirty="0" smtClean="0"/>
              <a:t>、</a:t>
            </a:r>
            <a:r>
              <a:rPr lang="en-US" altLang="zh-CN" sz="4000" b="1" dirty="0" smtClean="0"/>
              <a:t>b</a:t>
            </a:r>
            <a:r>
              <a:rPr lang="zh-CN" altLang="en-US" sz="4000" b="1" dirty="0" smtClean="0"/>
              <a:t>、</a:t>
            </a:r>
            <a:r>
              <a:rPr lang="en-US" altLang="zh-CN" sz="4000" b="1" dirty="0" smtClean="0"/>
              <a:t>c</a:t>
            </a:r>
            <a:r>
              <a:rPr lang="zh-CN" altLang="en-US" sz="4000" b="1" dirty="0" smtClean="0"/>
              <a:t>是常数</a:t>
            </a:r>
            <a:r>
              <a:rPr lang="en-US" altLang="zh-CN" sz="4000" b="1" dirty="0" smtClean="0"/>
              <a:t>,a≠0)</a:t>
            </a:r>
          </a:p>
          <a:p>
            <a:pPr eaLnBrk="1" hangingPunct="1"/>
            <a:r>
              <a:rPr lang="zh-CN" altLang="en-US" sz="4000" b="1" dirty="0" smtClean="0"/>
              <a:t>二次函数的特殊形式：</a:t>
            </a:r>
          </a:p>
          <a:p>
            <a:pPr lvl="1" eaLnBrk="1" hangingPunct="1"/>
            <a:r>
              <a:rPr lang="zh-CN" altLang="en-US" sz="4000" b="1" dirty="0" smtClean="0"/>
              <a:t>当</a:t>
            </a:r>
            <a:r>
              <a:rPr lang="en-US" altLang="zh-CN" sz="4000" b="1" dirty="0" smtClean="0"/>
              <a:t>b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0</a:t>
            </a:r>
            <a:r>
              <a:rPr lang="zh-CN" altLang="en-US" sz="4000" b="1" dirty="0" smtClean="0"/>
              <a:t>时， </a:t>
            </a:r>
            <a:r>
              <a:rPr lang="en-US" altLang="zh-CN" sz="4000" b="1" dirty="0" smtClean="0"/>
              <a:t>y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ax</a:t>
            </a:r>
            <a:r>
              <a:rPr lang="en-US" altLang="zh-CN" sz="4000" b="1" baseline="30000" dirty="0" smtClean="0"/>
              <a:t>2</a:t>
            </a:r>
            <a:r>
              <a:rPr lang="zh-CN" altLang="en-US" sz="4000" b="1" dirty="0" smtClean="0"/>
              <a:t>＋</a:t>
            </a:r>
            <a:r>
              <a:rPr lang="en-US" altLang="zh-CN" sz="4000" b="1" dirty="0" smtClean="0"/>
              <a:t>c</a:t>
            </a:r>
          </a:p>
          <a:p>
            <a:pPr lvl="1" eaLnBrk="1" hangingPunct="1"/>
            <a:r>
              <a:rPr lang="zh-CN" altLang="en-US" sz="4000" b="1" dirty="0" smtClean="0"/>
              <a:t>当</a:t>
            </a:r>
            <a:r>
              <a:rPr lang="en-US" altLang="zh-CN" sz="4000" b="1" dirty="0" smtClean="0"/>
              <a:t>c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0</a:t>
            </a:r>
            <a:r>
              <a:rPr lang="zh-CN" altLang="en-US" sz="4000" b="1" dirty="0" smtClean="0"/>
              <a:t>时， </a:t>
            </a:r>
            <a:r>
              <a:rPr lang="en-US" altLang="zh-CN" sz="4000" b="1" dirty="0" smtClean="0"/>
              <a:t>y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ax</a:t>
            </a:r>
            <a:r>
              <a:rPr lang="en-US" altLang="zh-CN" sz="4000" b="1" baseline="30000" dirty="0" smtClean="0"/>
              <a:t>2</a:t>
            </a:r>
            <a:r>
              <a:rPr lang="zh-CN" altLang="en-US" sz="4000" b="1" dirty="0" smtClean="0"/>
              <a:t>＋</a:t>
            </a:r>
            <a:r>
              <a:rPr lang="en-US" altLang="zh-CN" sz="4000" b="1" dirty="0" err="1" smtClean="0"/>
              <a:t>bx</a:t>
            </a:r>
            <a:endParaRPr lang="en-US" altLang="zh-CN" sz="4000" b="1" dirty="0" smtClean="0"/>
          </a:p>
          <a:p>
            <a:pPr lvl="1" eaLnBrk="1" hangingPunct="1"/>
            <a:r>
              <a:rPr lang="zh-CN" altLang="en-US" sz="4000" b="1" dirty="0" smtClean="0"/>
              <a:t>当</a:t>
            </a:r>
            <a:r>
              <a:rPr lang="en-US" altLang="zh-CN" sz="4000" b="1" dirty="0" smtClean="0"/>
              <a:t>b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0</a:t>
            </a:r>
            <a:r>
              <a:rPr lang="zh-CN" altLang="en-US" sz="4000" b="1" dirty="0" smtClean="0"/>
              <a:t>，</a:t>
            </a:r>
            <a:r>
              <a:rPr lang="en-US" altLang="zh-CN" sz="4000" b="1" dirty="0" smtClean="0"/>
              <a:t>c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0</a:t>
            </a:r>
            <a:r>
              <a:rPr lang="zh-CN" altLang="en-US" sz="4000" b="1" dirty="0" smtClean="0"/>
              <a:t>时， </a:t>
            </a:r>
            <a:r>
              <a:rPr lang="en-US" altLang="zh-CN" sz="4000" b="1" dirty="0" smtClean="0"/>
              <a:t>y</a:t>
            </a:r>
            <a:r>
              <a:rPr lang="zh-CN" altLang="en-US" sz="4000" b="1" dirty="0" smtClean="0"/>
              <a:t>＝</a:t>
            </a:r>
            <a:r>
              <a:rPr lang="en-US" altLang="zh-CN" sz="4000" b="1" dirty="0" smtClean="0"/>
              <a:t>ax</a:t>
            </a:r>
            <a:r>
              <a:rPr lang="en-US" altLang="zh-CN" sz="4000" b="1" baseline="30000" dirty="0" smtClean="0"/>
              <a:t>2</a:t>
            </a:r>
            <a:r>
              <a:rPr lang="zh-CN" altLang="en-US" sz="4000" b="1" baseline="30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zh-CN" sz="4000" b="1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827088" y="1052513"/>
            <a:ext cx="7848600" cy="3994150"/>
            <a:chOff x="0" y="0"/>
            <a:chExt cx="4944" cy="2516"/>
          </a:xfrm>
        </p:grpSpPr>
        <p:sp>
          <p:nvSpPr>
            <p:cNvPr id="11274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4944" cy="2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 dirty="0"/>
                <a:t>例1、下列函数中，哪些是二次函数？若是</a:t>
              </a:r>
              <a:r>
                <a:rPr lang="en-US" altLang="zh-CN" sz="3200" b="1" dirty="0"/>
                <a:t>,</a:t>
              </a:r>
              <a:r>
                <a:rPr lang="zh-CN" altLang="en-US" sz="3200" b="1" dirty="0"/>
                <a:t>分别指出二次项系数</a:t>
              </a:r>
              <a:r>
                <a:rPr lang="en-US" altLang="zh-CN" sz="3200" b="1" dirty="0"/>
                <a:t>,</a:t>
              </a:r>
              <a:r>
                <a:rPr lang="zh-CN" altLang="en-US" sz="3200" b="1" dirty="0"/>
                <a:t>一次项系数</a:t>
              </a:r>
              <a:r>
                <a:rPr lang="en-US" altLang="zh-CN" sz="3200" b="1" dirty="0"/>
                <a:t>,</a:t>
              </a:r>
              <a:r>
                <a:rPr lang="zh-CN" altLang="en-US" sz="3200" b="1" dirty="0"/>
                <a:t>常数项</a:t>
              </a:r>
              <a:r>
                <a:rPr lang="en-US" altLang="zh-CN" sz="3200" b="1" dirty="0"/>
                <a:t>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3200" b="1" dirty="0"/>
                <a:t>         （1）</a:t>
              </a:r>
              <a:r>
                <a:rPr lang="en-US" altLang="zh-CN" sz="3200" b="1" dirty="0"/>
                <a:t>y=3(x-1)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²</a:t>
              </a:r>
              <a:r>
                <a:rPr lang="en-US" altLang="zh-CN" sz="3200" b="1" dirty="0"/>
                <a:t>+1        (2)y=x+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/>
                <a:t>           (3)s=3-2t</a:t>
              </a:r>
              <a:r>
                <a:rPr lang="en-US" altLang="zh-CN" sz="3200" b="1" dirty="0">
                  <a:cs typeface="Times New Roman" panose="02020603050405020304" pitchFamily="18" charset="0"/>
                </a:rPr>
                <a:t>²                    (4)y=(x+3)²-x²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cs typeface="Times New Roman" panose="02020603050405020304" pitchFamily="18" charset="0"/>
                </a:rPr>
                <a:t>           (5)y=     -x                  (6)v=10πr²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zh-CN" sz="3200" b="1" dirty="0">
                <a:cs typeface="Times New Roman" panose="02020603050405020304" pitchFamily="18" charset="0"/>
              </a:endParaRPr>
            </a:p>
          </p:txBody>
        </p:sp>
        <p:grpSp>
          <p:nvGrpSpPr>
            <p:cNvPr id="11275" name="Group 4"/>
            <p:cNvGrpSpPr/>
            <p:nvPr/>
          </p:nvGrpSpPr>
          <p:grpSpPr bwMode="auto">
            <a:xfrm>
              <a:off x="1270" y="1497"/>
              <a:ext cx="528" cy="657"/>
              <a:chOff x="0" y="0"/>
              <a:chExt cx="480" cy="755"/>
            </a:xfrm>
          </p:grpSpPr>
          <p:sp>
            <p:nvSpPr>
              <p:cNvPr id="11276" name="Rectangle 5"/>
              <p:cNvSpPr>
                <a:spLocks noChangeArrowheads="1"/>
              </p:cNvSpPr>
              <p:nvPr/>
            </p:nvSpPr>
            <p:spPr bwMode="auto">
              <a:xfrm>
                <a:off x="48" y="336"/>
                <a:ext cx="321" cy="4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sz="3200" b="1">
                    <a:cs typeface="Times New Roman" panose="02020603050405020304" pitchFamily="18" charset="0"/>
                  </a:rPr>
                  <a:t>x²</a:t>
                </a:r>
                <a:endParaRPr lang="zh-CN" altLang="en-US" sz="3200" b="1">
                  <a:cs typeface="Times New Roman" panose="02020603050405020304" pitchFamily="18" charset="0"/>
                </a:endParaRPr>
              </a:p>
            </p:txBody>
          </p:sp>
          <p:sp>
            <p:nvSpPr>
              <p:cNvPr id="11277" name="Rectangle 6"/>
              <p:cNvSpPr>
                <a:spLocks noChangeArrowheads="1"/>
              </p:cNvSpPr>
              <p:nvPr/>
            </p:nvSpPr>
            <p:spPr bwMode="auto">
              <a:xfrm>
                <a:off x="48" y="0"/>
                <a:ext cx="222" cy="4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sz="3200" b="1"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cs typeface="Times New Roman" panose="02020603050405020304" pitchFamily="18" charset="0"/>
                </a:endParaRPr>
              </a:p>
            </p:txBody>
          </p:sp>
          <p:sp>
            <p:nvSpPr>
              <p:cNvPr id="11278" name="Text Box 7"/>
              <p:cNvSpPr txBox="1">
                <a:spLocks noChangeArrowheads="1"/>
              </p:cNvSpPr>
              <p:nvPr/>
            </p:nvSpPr>
            <p:spPr bwMode="auto">
              <a:xfrm>
                <a:off x="0" y="144"/>
                <a:ext cx="480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/>
                  <a:t>__</a:t>
                </a:r>
              </a:p>
            </p:txBody>
          </p:sp>
        </p:grpSp>
      </p:grpSp>
      <p:grpSp>
        <p:nvGrpSpPr>
          <p:cNvPr id="11267" name="Group 8"/>
          <p:cNvGrpSpPr/>
          <p:nvPr/>
        </p:nvGrpSpPr>
        <p:grpSpPr bwMode="auto">
          <a:xfrm>
            <a:off x="7019925" y="2060575"/>
            <a:ext cx="609600" cy="960438"/>
            <a:chOff x="0" y="0"/>
            <a:chExt cx="384" cy="605"/>
          </a:xfrm>
        </p:grpSpPr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48" y="0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/>
                <a:t>1</a:t>
              </a:r>
              <a:endParaRPr lang="zh-CN" altLang="en-US" sz="3200" b="1"/>
            </a:p>
          </p:txBody>
        </p:sp>
        <p:sp>
          <p:nvSpPr>
            <p:cNvPr id="11272" name="Rectangle 10"/>
            <p:cNvSpPr>
              <a:spLocks noChangeArrowheads="1"/>
            </p:cNvSpPr>
            <p:nvPr/>
          </p:nvSpPr>
          <p:spPr bwMode="auto">
            <a:xfrm>
              <a:off x="48" y="24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/>
                <a:t>x</a:t>
              </a:r>
              <a:endParaRPr lang="zh-CN" altLang="en-US" sz="3200" b="1"/>
            </a:p>
          </p:txBody>
        </p:sp>
        <p:sp>
          <p:nvSpPr>
            <p:cNvPr id="11273" name="Text Box 11"/>
            <p:cNvSpPr txBox="1">
              <a:spLocks noChangeArrowheads="1"/>
            </p:cNvSpPr>
            <p:nvPr/>
          </p:nvSpPr>
          <p:spPr bwMode="auto">
            <a:xfrm>
              <a:off x="0" y="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/>
                <a:t>__</a:t>
              </a:r>
            </a:p>
          </p:txBody>
        </p:sp>
      </p:grpSp>
      <p:sp>
        <p:nvSpPr>
          <p:cNvPr id="10252" name="WordArt 12"/>
          <p:cNvSpPr>
            <a:spLocks noChangeArrowheads="1" noChangeShapeType="1"/>
          </p:cNvSpPr>
          <p:nvPr/>
        </p:nvSpPr>
        <p:spPr bwMode="auto">
          <a:xfrm>
            <a:off x="304800" y="0"/>
            <a:ext cx="16033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4426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例题讲解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50825" y="4508500"/>
            <a:ext cx="1908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</a:rPr>
              <a:t>说明：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50825" y="5029200"/>
            <a:ext cx="889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 判断一个函数是否是二次函数，看它是否化简成</a:t>
            </a:r>
            <a:r>
              <a:rPr lang="en-US" altLang="zh-CN" sz="3200" b="1" dirty="0">
                <a:solidFill>
                  <a:srgbClr val="FF3300"/>
                </a:solidFill>
              </a:rPr>
              <a:t>y=ax</a:t>
            </a:r>
            <a:r>
              <a:rPr lang="en-US" altLang="zh-CN" sz="3200" b="1" baseline="30000" dirty="0">
                <a:solidFill>
                  <a:srgbClr val="FF3300"/>
                </a:solidFill>
              </a:rPr>
              <a:t>2</a:t>
            </a:r>
            <a:r>
              <a:rPr lang="en-US" altLang="zh-CN" sz="3200" b="1" dirty="0">
                <a:solidFill>
                  <a:srgbClr val="FF3300"/>
                </a:solidFill>
              </a:rPr>
              <a:t>+bx+c</a:t>
            </a:r>
            <a:r>
              <a:rPr lang="zh-CN" altLang="en-US" sz="3200" b="1" dirty="0">
                <a:solidFill>
                  <a:srgbClr val="FF3300"/>
                </a:solidFill>
              </a:rPr>
              <a:t>（</a:t>
            </a:r>
            <a:r>
              <a:rPr lang="en-US" altLang="zh-CN" sz="3200" b="1" dirty="0">
                <a:solidFill>
                  <a:srgbClr val="FF3300"/>
                </a:solidFill>
              </a:rPr>
              <a:t>a</a:t>
            </a:r>
            <a:r>
              <a:rPr lang="zh-CN" altLang="en-US" sz="3200" b="1" dirty="0">
                <a:solidFill>
                  <a:srgbClr val="FF3300"/>
                </a:solidFill>
              </a:rPr>
              <a:t>、</a:t>
            </a:r>
            <a:r>
              <a:rPr lang="en-US" altLang="zh-CN" sz="3200" b="1" dirty="0">
                <a:solidFill>
                  <a:srgbClr val="FF3300"/>
                </a:solidFill>
              </a:rPr>
              <a:t>b</a:t>
            </a:r>
            <a:r>
              <a:rPr lang="zh-CN" altLang="en-US" sz="3200" b="1" dirty="0">
                <a:solidFill>
                  <a:srgbClr val="FF3300"/>
                </a:solidFill>
              </a:rPr>
              <a:t>、</a:t>
            </a:r>
            <a:r>
              <a:rPr lang="en-US" altLang="zh-CN" sz="3200" b="1" dirty="0">
                <a:solidFill>
                  <a:srgbClr val="FF3300"/>
                </a:solidFill>
              </a:rPr>
              <a:t>c</a:t>
            </a:r>
            <a:r>
              <a:rPr lang="zh-CN" altLang="en-US" sz="3200" b="1" dirty="0">
                <a:solidFill>
                  <a:srgbClr val="FF3300"/>
                </a:solidFill>
              </a:rPr>
              <a:t>为常数且</a:t>
            </a:r>
            <a:r>
              <a:rPr lang="en-US" altLang="zh-CN" sz="3200" b="1" dirty="0">
                <a:solidFill>
                  <a:srgbClr val="FF3300"/>
                </a:solidFill>
              </a:rPr>
              <a:t>a≠0</a:t>
            </a:r>
            <a:r>
              <a:rPr lang="zh-CN" altLang="en-US" sz="3200" b="1" dirty="0">
                <a:solidFill>
                  <a:srgbClr val="FF3300"/>
                </a:solidFill>
              </a:rPr>
              <a:t>）</a:t>
            </a:r>
            <a:r>
              <a:rPr lang="zh-CN" altLang="en-US" sz="3200" b="1" dirty="0"/>
              <a:t>的形式。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utoUpdateAnimBg="0"/>
      <p:bldP spid="1025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Microsoft Office PowerPoint</Application>
  <PresentationFormat>全屏显示(4:3)</PresentationFormat>
  <Paragraphs>157</Paragraphs>
  <Slides>19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汉仪大宋简</vt:lpstr>
      <vt:lpstr>黑体</vt:lpstr>
      <vt:lpstr>华文行楷</vt:lpstr>
      <vt:lpstr>楷体_GB2312</vt:lpstr>
      <vt:lpstr>隶书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Equation</vt:lpstr>
      <vt:lpstr>Equation.3</vt:lpstr>
      <vt:lpstr>Equation.DSMT4</vt:lpstr>
      <vt:lpstr>公式</vt:lpstr>
      <vt:lpstr>PowerPoint 演示文稿</vt:lpstr>
      <vt:lpstr>PowerPoint 演示文稿</vt:lpstr>
      <vt:lpstr>学习目标：</vt:lpstr>
      <vt:lpstr>PowerPoint 演示文稿</vt:lpstr>
      <vt:lpstr>PowerPoint 演示文稿</vt:lpstr>
      <vt:lpstr>PowerPoint 演示文稿</vt:lpstr>
      <vt:lpstr>PowerPoint 演示文稿</vt:lpstr>
      <vt:lpstr>二次函数的一般形式: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2013-12-08T08:28:00Z</dcterms:created>
  <dcterms:modified xsi:type="dcterms:W3CDTF">2023-01-16T23:01:35Z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F2BA300874E2416CB6FA226C1BD36429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