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2" r:id="rId2"/>
    <p:sldId id="333" r:id="rId3"/>
    <p:sldId id="258" r:id="rId4"/>
    <p:sldId id="313" r:id="rId5"/>
    <p:sldId id="323" r:id="rId6"/>
    <p:sldId id="260" r:id="rId7"/>
    <p:sldId id="311" r:id="rId8"/>
    <p:sldId id="334" r:id="rId9"/>
    <p:sldId id="267" r:id="rId10"/>
    <p:sldId id="324" r:id="rId11"/>
    <p:sldId id="316" r:id="rId12"/>
    <p:sldId id="268" r:id="rId13"/>
    <p:sldId id="269" r:id="rId14"/>
    <p:sldId id="272" r:id="rId15"/>
    <p:sldId id="320" r:id="rId16"/>
    <p:sldId id="322" r:id="rId17"/>
    <p:sldId id="284" r:id="rId18"/>
    <p:sldId id="325" r:id="rId19"/>
    <p:sldId id="276" r:id="rId20"/>
  </p:sldIdLst>
  <p:sldSz cx="9144000" cy="5143500" type="screen16x9"/>
  <p:notesSz cx="6858000" cy="9144000"/>
  <p:defaultTextStyle>
    <a:defPPr>
      <a:defRPr lang="zh-CN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 autoAdjust="0"/>
    <p:restoredTop sz="91741" autoAdjust="0"/>
  </p:normalViewPr>
  <p:slideViewPr>
    <p:cSldViewPr snapToGrid="0" snapToObjects="1">
      <p:cViewPr>
        <p:scale>
          <a:sx n="100" d="100"/>
          <a:sy n="100" d="100"/>
        </p:scale>
        <p:origin x="-342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5ADC-0200-4E77-AE1F-B4A38F94BF7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576-1453-4BB6-A3D2-04FD2C1266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ED18-80DB-4CE4-A04E-3D22D33EA4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DE92-C948-407A-9C7C-BA41B13B51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905C-B50D-4C5E-922E-FD3276DC9D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D18-0A18-4A61-BA9E-3AF54AF9DD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51D8-7BF6-4211-A504-ECBFE91DB5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3655-F5A9-4E5D-9B88-B0C70F7665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6F3-CA5A-451A-B2E0-0AEBD88C61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FDD7-9083-499E-9440-7CD482677E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66F3-CA5A-451A-B2E0-0AEBD88C61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FDD7-9083-499E-9440-7CD482677E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9742-DAA2-44AF-ACA7-719263ED8F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736D5-1A8F-42B4-A43A-0CE098369C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A905-724C-493B-887A-3D21708CC83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B5C2-49ED-4F93-AF85-67090B372E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092-0C54-4889-A8BC-BB075B6455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F137-FB5C-409C-9250-103D47D269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9B65-55B1-4603-B2A0-295BB42B4D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1C89-94B2-40BC-ABD4-70F732B8F8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2B46-271E-4C85-B8CB-F0179CEC18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ACA6-8D63-4661-9027-FA3E1677C0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FD9E-25AB-4083-AA8C-879ED99919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1E79-4057-44E2-978C-885A32A870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7C1A65-8018-4003-81A7-6F22B654BA9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DF49E8-97B3-4AA6-BFA5-8C045521C32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1" y="878683"/>
            <a:ext cx="913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latin typeface="宋体" panose="02010600030101010101" pitchFamily="2" charset="-122"/>
              </a:rPr>
              <a:t>第六章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  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数据的分析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906463" y="2217807"/>
            <a:ext cx="5270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6.2 </a:t>
            </a:r>
            <a:r>
              <a:rPr kumimoji="1"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kumimoji="1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位数与众数</a:t>
            </a:r>
          </a:p>
        </p:txBody>
      </p:sp>
      <p:sp>
        <p:nvSpPr>
          <p:cNvPr id="5" name="矩形 4"/>
          <p:cNvSpPr/>
          <p:nvPr/>
        </p:nvSpPr>
        <p:spPr>
          <a:xfrm>
            <a:off x="1" y="4535146"/>
            <a:ext cx="91392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4428" y="1313647"/>
            <a:ext cx="6905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求一组数据的中位数的方法：</a:t>
            </a:r>
            <a:r>
              <a:rPr lang="zh-CN" altLang="en-US" sz="2400" b="1" dirty="0">
                <a:latin typeface="宋体" panose="02010600030101010101" pitchFamily="2" charset="-122"/>
              </a:rPr>
              <a:t>先将数据按照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从小到大</a:t>
            </a:r>
            <a:r>
              <a:rPr lang="en-US" altLang="zh-CN" sz="2400" b="1" dirty="0">
                <a:latin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宋体" panose="02010600030101010101" pitchFamily="2" charset="-122"/>
              </a:rPr>
              <a:t>或从大到小</a:t>
            </a:r>
            <a:r>
              <a:rPr lang="en-US" altLang="zh-CN" sz="2400" b="1" dirty="0">
                <a:latin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宋体" panose="02010600030101010101" pitchFamily="2" charset="-122"/>
              </a:rPr>
              <a:t>的顺序进行排列，然后根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据数据的个数确定中位数，如果数据的个数是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奇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数</a:t>
            </a:r>
            <a:r>
              <a:rPr lang="zh-CN" altLang="en-US" sz="2400" b="1" dirty="0">
                <a:latin typeface="宋体" panose="02010600030101010101" pitchFamily="2" charset="-122"/>
              </a:rPr>
              <a:t>，则处于中间位置的数为中位数；如果数据的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个数是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偶数</a:t>
            </a:r>
            <a:r>
              <a:rPr lang="zh-CN" altLang="en-US" sz="2400" b="1" dirty="0">
                <a:latin typeface="宋体" panose="02010600030101010101" pitchFamily="2" charset="-122"/>
              </a:rPr>
              <a:t>，则中间两个数据的平均数为中位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数，注意，中位数不一定是这组数据中的数．</a:t>
            </a:r>
            <a:r>
              <a:rPr lang="zh-CN" altLang="en-US" sz="2400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宋体" panose="02010600030101010101" pitchFamily="2" charset="-122"/>
            </a:endParaRPr>
          </a:p>
        </p:txBody>
      </p:sp>
      <p:pic>
        <p:nvPicPr>
          <p:cNvPr id="1126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1276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984568" y="643018"/>
            <a:ext cx="76882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     </a:t>
            </a:r>
            <a:r>
              <a:rPr lang="en-US" altLang="zh-CN" sz="2000" b="1">
                <a:latin typeface="Times New Roman" panose="02020603050405020304" pitchFamily="18" charset="0"/>
              </a:rPr>
              <a:t>〈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易错题</a:t>
            </a:r>
            <a:r>
              <a:rPr lang="en-US" altLang="zh-CN" sz="2000" b="1">
                <a:latin typeface="Times New Roman" panose="02020603050405020304" pitchFamily="18" charset="0"/>
              </a:rPr>
              <a:t>〉</a:t>
            </a:r>
            <a:r>
              <a:rPr lang="zh-CN" altLang="en-US" sz="2000" b="1">
                <a:latin typeface="Times New Roman" panose="02020603050405020304" pitchFamily="18" charset="0"/>
              </a:rPr>
              <a:t>如果四个整数数据中的三个数据分别是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  6</a:t>
            </a:r>
            <a:r>
              <a:rPr lang="zh-CN" altLang="en-US" sz="2000" b="1">
                <a:latin typeface="Times New Roman" panose="02020603050405020304" pitchFamily="18" charset="0"/>
              </a:rPr>
              <a:t>，且它们的中位数也是整数，那么它们的中位数是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  ________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种情况考虑，设第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个数为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当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≤2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时，中位数是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4)÷2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当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≤4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时，中位数为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4)÷2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，要使中位数为整数，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可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，则中位数为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当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≤6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时，中位数为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)÷2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，要使中位数为整数，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可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，则中位数为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当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&gt;6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时，中位数为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6)÷2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故中位数是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1793875" y="1765698"/>
            <a:ext cx="1328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27138" y="1335078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若数据的个数为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偶数</a:t>
            </a:r>
            <a:r>
              <a:rPr lang="zh-CN" altLang="en-US" sz="2400" b="1" dirty="0">
                <a:latin typeface="宋体" panose="02010600030101010101" pitchFamily="2" charset="-122"/>
              </a:rPr>
              <a:t>时，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排序后最中间的</a:t>
            </a:r>
            <a:r>
              <a:rPr lang="zh-CN" altLang="en-US" sz="2400" b="1" dirty="0">
                <a:latin typeface="宋体" panose="02010600030101010101" pitchFamily="2" charset="-122"/>
              </a:rPr>
              <a:t>两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个数据的算术平均数为这组数据的中位数，因此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求这类问题的中位数的时候，首先要知道中间两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个数是多少，如果不确定，那就需要利用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分类讨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论思想</a:t>
            </a:r>
            <a:r>
              <a:rPr lang="zh-CN" altLang="en-US" sz="2400" b="1" dirty="0">
                <a:latin typeface="宋体" panose="02010600030101010101" pitchFamily="2" charset="-122"/>
              </a:rPr>
              <a:t>分情况讨论．不要因考虑不全面而出现漏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解．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pic>
        <p:nvPicPr>
          <p:cNvPr id="1331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332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333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2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3324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内容占位符 7"/>
          <p:cNvSpPr txBox="1">
            <a:spLocks noChangeArrowheads="1"/>
          </p:cNvSpPr>
          <p:nvPr/>
        </p:nvSpPr>
        <p:spPr bwMode="auto">
          <a:xfrm>
            <a:off x="877891" y="935833"/>
            <a:ext cx="75152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1   (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漳州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latin typeface="Times New Roman" panose="02020603050405020304" pitchFamily="18" charset="0"/>
              </a:rPr>
              <a:t>一组数据</a:t>
            </a: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</a:rPr>
              <a:t>，－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0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  <a:r>
              <a:rPr lang="zh-CN" altLang="en-US" sz="2000" b="1">
                <a:latin typeface="Times New Roman" panose="02020603050405020304" pitchFamily="18" charset="0"/>
              </a:rPr>
              <a:t>的中位数是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A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0            B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1           C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2           D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6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2   (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泰安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r>
              <a:rPr lang="zh-CN" altLang="en-US" sz="2000" b="1">
                <a:latin typeface="Times New Roman" panose="02020603050405020304" pitchFamily="18" charset="0"/>
              </a:rPr>
              <a:t>某单位若干名职工参加普法知识竞赛，将成绩制成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如图所示的扇形统计图和条形统计图，根据图中提供的信息，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这些职工成绩的中位数和平均数分别是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A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94</a:t>
            </a:r>
            <a:r>
              <a:rPr lang="zh-CN" altLang="en-US" sz="2000" b="1">
                <a:latin typeface="Times New Roman" panose="02020603050405020304" pitchFamily="18" charset="0"/>
              </a:rPr>
              <a:t>分，</a:t>
            </a:r>
            <a:r>
              <a:rPr lang="en-US" altLang="zh-CN" sz="2000" b="1">
                <a:latin typeface="Times New Roman" panose="02020603050405020304" pitchFamily="18" charset="0"/>
              </a:rPr>
              <a:t>96</a:t>
            </a:r>
            <a:r>
              <a:rPr lang="zh-CN" altLang="en-US" sz="2000" b="1">
                <a:latin typeface="Times New Roman" panose="02020603050405020304" pitchFamily="18" charset="0"/>
              </a:rPr>
              <a:t>分                   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B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96</a:t>
            </a:r>
            <a:r>
              <a:rPr lang="zh-CN" altLang="en-US" sz="2000" b="1">
                <a:latin typeface="Times New Roman" panose="02020603050405020304" pitchFamily="18" charset="0"/>
              </a:rPr>
              <a:t>分，</a:t>
            </a:r>
            <a:r>
              <a:rPr lang="en-US" altLang="zh-CN" sz="2000" b="1">
                <a:latin typeface="Times New Roman" panose="02020603050405020304" pitchFamily="18" charset="0"/>
              </a:rPr>
              <a:t>96</a:t>
            </a:r>
            <a:r>
              <a:rPr lang="zh-CN" altLang="en-US" sz="2000" b="1">
                <a:latin typeface="Times New Roman" panose="02020603050405020304" pitchFamily="18" charset="0"/>
              </a:rPr>
              <a:t>分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C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94</a:t>
            </a:r>
            <a:r>
              <a:rPr lang="zh-CN" altLang="en-US" sz="2000" b="1">
                <a:latin typeface="Times New Roman" panose="02020603050405020304" pitchFamily="18" charset="0"/>
              </a:rPr>
              <a:t>分，</a:t>
            </a:r>
            <a:r>
              <a:rPr lang="en-US" altLang="zh-CN" sz="2000" b="1">
                <a:latin typeface="Times New Roman" panose="02020603050405020304" pitchFamily="18" charset="0"/>
              </a:rPr>
              <a:t>96.4</a:t>
            </a:r>
            <a:r>
              <a:rPr lang="zh-CN" altLang="en-US" sz="2000" b="1">
                <a:latin typeface="Times New Roman" panose="02020603050405020304" pitchFamily="18" charset="0"/>
              </a:rPr>
              <a:t>分                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D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96</a:t>
            </a:r>
            <a:r>
              <a:rPr lang="zh-CN" altLang="en-US" sz="2000" b="1">
                <a:latin typeface="Times New Roman" panose="02020603050405020304" pitchFamily="18" charset="0"/>
              </a:rPr>
              <a:t>分，</a:t>
            </a:r>
            <a:r>
              <a:rPr lang="en-US" altLang="zh-CN" sz="2000" b="1">
                <a:latin typeface="Times New Roman" panose="02020603050405020304" pitchFamily="18" charset="0"/>
              </a:rPr>
              <a:t>96.4</a:t>
            </a:r>
            <a:r>
              <a:rPr lang="zh-CN" altLang="en-US" sz="2000" b="1">
                <a:latin typeface="Times New Roman" panose="02020603050405020304" pitchFamily="18" charset="0"/>
              </a:rPr>
              <a:t>分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5341" y="1677593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5341" y="98345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2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995820" y="1017985"/>
            <a:ext cx="356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847194" y="2393156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4353" name="Picture 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3013" y="2724151"/>
            <a:ext cx="4692650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gray">
          <a:xfrm flipH="1">
            <a:off x="2571750" y="1141810"/>
            <a:ext cx="283368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4" name="AutoShape 2"/>
          <p:cNvSpPr>
            <a:spLocks noChangeArrowheads="1"/>
          </p:cNvSpPr>
          <p:nvPr/>
        </p:nvSpPr>
        <p:spPr bwMode="gray">
          <a:xfrm flipH="1">
            <a:off x="1046166" y="1141810"/>
            <a:ext cx="1811337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15365" name="AutoShape 11"/>
          <p:cNvSpPr>
            <a:spLocks noChangeArrowheads="1"/>
          </p:cNvSpPr>
          <p:nvPr/>
        </p:nvSpPr>
        <p:spPr bwMode="gray">
          <a:xfrm>
            <a:off x="2352678" y="10036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5366" name="文本框 39"/>
          <p:cNvSpPr txBox="1">
            <a:spLocks noChangeArrowheads="1"/>
          </p:cNvSpPr>
          <p:nvPr/>
        </p:nvSpPr>
        <p:spPr bwMode="auto">
          <a:xfrm>
            <a:off x="1158876" y="1125142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5367" name="文本框 40"/>
          <p:cNvSpPr txBox="1">
            <a:spLocks noChangeArrowheads="1"/>
          </p:cNvSpPr>
          <p:nvPr/>
        </p:nvSpPr>
        <p:spPr bwMode="auto">
          <a:xfrm>
            <a:off x="3370263" y="1100139"/>
            <a:ext cx="1358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  数</a:t>
            </a: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481888" y="753666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72" name="文本框 48"/>
          <p:cNvSpPr txBox="1">
            <a:spLocks noChangeArrowheads="1"/>
          </p:cNvSpPr>
          <p:nvPr/>
        </p:nvSpPr>
        <p:spPr bwMode="auto">
          <a:xfrm>
            <a:off x="7604126" y="753666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73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8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38"/>
          <p:cNvSpPr>
            <a:spLocks noChangeArrowheads="1"/>
          </p:cNvSpPr>
          <p:nvPr/>
        </p:nvSpPr>
        <p:spPr bwMode="auto">
          <a:xfrm>
            <a:off x="4479635" y="175486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939802" y="1287933"/>
            <a:ext cx="78396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定义：</a:t>
            </a:r>
            <a:r>
              <a:rPr lang="zh-CN" altLang="zh-CN" sz="2000" b="1" dirty="0">
                <a:latin typeface="Times New Roman" panose="02020603050405020304" pitchFamily="18" charset="0"/>
              </a:rPr>
              <a:t>一组数据中出现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次数最多的那个数据</a:t>
            </a:r>
            <a:r>
              <a:rPr lang="zh-CN" altLang="zh-CN" sz="2000" b="1" dirty="0">
                <a:latin typeface="Times New Roman" panose="02020603050405020304" pitchFamily="18" charset="0"/>
              </a:rPr>
              <a:t>叫做这组数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</a:t>
            </a:r>
            <a:r>
              <a:rPr lang="zh-CN" altLang="zh-CN" sz="2000" b="1" dirty="0">
                <a:latin typeface="Times New Roman" panose="02020603050405020304" pitchFamily="18" charset="0"/>
              </a:rPr>
              <a:t>据的众数．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要点精析：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(1)</a:t>
            </a:r>
            <a:r>
              <a:rPr lang="zh-CN" altLang="en-US" sz="2000" b="1" dirty="0">
                <a:latin typeface="Times New Roman" panose="02020603050405020304" pitchFamily="18" charset="0"/>
              </a:rPr>
              <a:t>一组数据的众数一定出现在这组数据中；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(2)</a:t>
            </a:r>
            <a:r>
              <a:rPr lang="zh-CN" altLang="en-US" sz="2000" b="1" dirty="0">
                <a:latin typeface="Times New Roman" panose="02020603050405020304" pitchFamily="18" charset="0"/>
              </a:rPr>
              <a:t>一组数据的众数可能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不止一个</a:t>
            </a:r>
            <a:r>
              <a:rPr lang="zh-CN" altLang="en-US" sz="2000" b="1" dirty="0">
                <a:latin typeface="Times New Roman" panose="02020603050405020304" pitchFamily="18" charset="0"/>
              </a:rPr>
              <a:t>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(3)</a:t>
            </a:r>
            <a:r>
              <a:rPr lang="zh-CN" altLang="en-US" sz="2000" b="1" dirty="0">
                <a:latin typeface="Times New Roman" panose="02020603050405020304" pitchFamily="18" charset="0"/>
              </a:rPr>
              <a:t>一组数据也可能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没有</a:t>
            </a:r>
            <a:r>
              <a:rPr lang="zh-CN" altLang="en-US" sz="2000" b="1" dirty="0">
                <a:latin typeface="Times New Roman" panose="02020603050405020304" pitchFamily="18" charset="0"/>
              </a:rPr>
              <a:t>众数；因为有可能数据出现的频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数相同；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(4)</a:t>
            </a:r>
            <a:r>
              <a:rPr lang="zh-CN" altLang="en-US" sz="2000" b="1" dirty="0">
                <a:latin typeface="Times New Roman" panose="02020603050405020304" pitchFamily="18" charset="0"/>
              </a:rPr>
              <a:t>众数可以在某种意义上代表这组数据的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整体情况</a:t>
            </a:r>
            <a:r>
              <a:rPr lang="zh-CN" altLang="en-US" sz="2000" b="1" dirty="0">
                <a:latin typeface="Times New Roman" panose="02020603050405020304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8" name="文本框 23"/>
          <p:cNvSpPr txBox="1">
            <a:spLocks noChangeArrowheads="1"/>
          </p:cNvSpPr>
          <p:nvPr/>
        </p:nvSpPr>
        <p:spPr bwMode="auto">
          <a:xfrm>
            <a:off x="7669213" y="642937"/>
            <a:ext cx="92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06425" y="804149"/>
            <a:ext cx="831373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        </a:t>
            </a:r>
            <a:r>
              <a:rPr lang="zh-CN" altLang="en-US" sz="2000" b="1">
                <a:latin typeface="Times New Roman" panose="02020603050405020304" pitchFamily="18" charset="0"/>
              </a:rPr>
              <a:t>（</a:t>
            </a:r>
            <a:r>
              <a:rPr lang="zh-CN" altLang="zh-CN" sz="2000" b="1">
                <a:solidFill>
                  <a:srgbClr val="0000FF"/>
                </a:solidFill>
                <a:latin typeface="Times New Roman" panose="02020603050405020304" pitchFamily="18" charset="0"/>
              </a:rPr>
              <a:t>辽宁阜新</a:t>
            </a:r>
            <a:r>
              <a:rPr lang="zh-CN" altLang="en-US" sz="2000" b="1">
                <a:latin typeface="Times New Roman" panose="02020603050405020304" pitchFamily="18" charset="0"/>
              </a:rPr>
              <a:t>）</a:t>
            </a:r>
            <a:r>
              <a:rPr lang="zh-CN" altLang="zh-CN" sz="2000" b="1">
                <a:latin typeface="Times New Roman" panose="02020603050405020304" pitchFamily="18" charset="0"/>
              </a:rPr>
              <a:t>每年的</a:t>
            </a:r>
            <a:r>
              <a:rPr lang="en-US" altLang="zh-CN" sz="2000" b="1">
                <a:latin typeface="Times New Roman" panose="02020603050405020304" pitchFamily="18" charset="0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</a:rPr>
              <a:t>月</a:t>
            </a:r>
            <a:r>
              <a:rPr lang="en-US" altLang="zh-CN" sz="2000" b="1">
                <a:latin typeface="Times New Roman" panose="02020603050405020304" pitchFamily="18" charset="0"/>
              </a:rPr>
              <a:t>23</a:t>
            </a:r>
            <a:r>
              <a:rPr lang="zh-CN" altLang="en-US" sz="2000" b="1">
                <a:latin typeface="Times New Roman" panose="02020603050405020304" pitchFamily="18" charset="0"/>
              </a:rPr>
              <a:t>日是“世界读书日”．某中学为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000" b="1">
                <a:latin typeface="Times New Roman" panose="02020603050405020304" pitchFamily="18" charset="0"/>
              </a:rPr>
              <a:t>了了解八年级学生的读书情况，随机调查了</a:t>
            </a:r>
            <a:r>
              <a:rPr lang="en-US" altLang="zh-CN" sz="2000" b="1">
                <a:latin typeface="Times New Roman" panose="02020603050405020304" pitchFamily="18" charset="0"/>
              </a:rPr>
              <a:t>50</a:t>
            </a:r>
            <a:r>
              <a:rPr lang="zh-CN" altLang="en-US" sz="2000" b="1">
                <a:latin typeface="Times New Roman" panose="02020603050405020304" pitchFamily="18" charset="0"/>
              </a:rPr>
              <a:t>名学生的读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 </a:t>
            </a:r>
            <a:r>
              <a:rPr lang="zh-CN" altLang="en-US" sz="2000" b="1">
                <a:latin typeface="Times New Roman" panose="02020603050405020304" pitchFamily="18" charset="0"/>
              </a:rPr>
              <a:t>书册数，统计数据如下表：</a:t>
            </a:r>
          </a:p>
          <a:p>
            <a:pPr marL="990600" indent="-990600" algn="l">
              <a:lnSpc>
                <a:spcPct val="130000"/>
              </a:lnSpc>
            </a:pPr>
            <a:endParaRPr lang="zh-CN" altLang="en-US" sz="20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0000"/>
              </a:lnSpc>
            </a:pPr>
            <a:endParaRPr lang="zh-CN" altLang="en-US" sz="20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0000"/>
              </a:lnSpc>
            </a:pPr>
            <a:endParaRPr lang="zh-CN" altLang="en-US" sz="2000" b="1">
              <a:latin typeface="Times New Roman" panose="02020603050405020304" pitchFamily="18" charset="0"/>
            </a:endParaRP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    则这</a:t>
            </a:r>
            <a:r>
              <a:rPr lang="en-US" altLang="zh-CN" sz="2000" b="1">
                <a:latin typeface="Times New Roman" panose="02020603050405020304" pitchFamily="18" charset="0"/>
              </a:rPr>
              <a:t>50</a:t>
            </a:r>
            <a:r>
              <a:rPr lang="zh-CN" altLang="en-US" sz="2000" b="1">
                <a:latin typeface="Times New Roman" panose="02020603050405020304" pitchFamily="18" charset="0"/>
              </a:rPr>
              <a:t>名学生读书册数的众数、中位数分别是</a:t>
            </a:r>
            <a:r>
              <a:rPr lang="en-US" altLang="zh-CN" sz="2000" b="1">
                <a:latin typeface="Times New Roman" panose="02020603050405020304" pitchFamily="18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</a:rPr>
              <a:t>　　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</a:p>
          <a:p>
            <a:pPr marL="990600" indent="-990600"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   A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　　　</a:t>
            </a:r>
            <a:r>
              <a:rPr lang="en-US" altLang="zh-CN" sz="2000" b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　　　</a:t>
            </a:r>
            <a:r>
              <a:rPr lang="en-US" altLang="zh-CN" sz="2000" b="1"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</a:rPr>
              <a:t>　　　</a:t>
            </a:r>
            <a:r>
              <a:rPr lang="en-US" altLang="zh-CN" sz="2000" b="1">
                <a:latin typeface="Times New Roman" panose="02020603050405020304" pitchFamily="18" charset="0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</a:rPr>
              <a:t>．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</a:rPr>
              <a:t>，</a:t>
            </a:r>
            <a:r>
              <a:rPr lang="en-US" altLang="zh-CN" sz="2000" b="1">
                <a:latin typeface="Times New Roman" panose="02020603050405020304" pitchFamily="18" charset="0"/>
              </a:rPr>
              <a:t>2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因为在这组样本数据中，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出现了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次，出现的次数最多，所以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这组数据的众数是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因为将这组样本数据按从小到大的顺序排</a:t>
            </a:r>
          </a:p>
          <a:p>
            <a:pPr marL="990600" indent="-990600"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列后，处于中间的两个数都是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，所以这组数据的中位数是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</a:p>
        </p:txBody>
      </p:sp>
      <p:graphicFrame>
        <p:nvGraphicFramePr>
          <p:cNvPr id="73829" name="Group 101"/>
          <p:cNvGraphicFramePr>
            <a:graphicFrameLocks noGrp="1"/>
          </p:cNvGraphicFramePr>
          <p:nvPr/>
        </p:nvGraphicFramePr>
        <p:xfrm>
          <a:off x="2443166" y="2099072"/>
          <a:ext cx="4135437" cy="594264"/>
        </p:xfrm>
        <a:graphic>
          <a:graphicData uri="http://schemas.openxmlformats.org/drawingml/2006/table">
            <a:tbl>
              <a:tblPr/>
              <a:tblGrid>
                <a:gridCol w="111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132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册数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32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66" marB="342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828" name="Rectangle 100"/>
          <p:cNvSpPr>
            <a:spLocks noChangeArrowheads="1"/>
          </p:cNvSpPr>
          <p:nvPr/>
        </p:nvSpPr>
        <p:spPr bwMode="auto">
          <a:xfrm>
            <a:off x="6891840" y="2819401"/>
            <a:ext cx="356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742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742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8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7420" name="组 26"/>
          <p:cNvGrpSpPr/>
          <p:nvPr/>
        </p:nvGrpSpPr>
        <p:grpSpPr bwMode="auto">
          <a:xfrm>
            <a:off x="984252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93" name="Rectangle 1"/>
          <p:cNvSpPr>
            <a:spLocks noChangeArrowheads="1"/>
          </p:cNvSpPr>
          <p:nvPr/>
        </p:nvSpPr>
        <p:spPr bwMode="auto">
          <a:xfrm>
            <a:off x="735015" y="1810674"/>
            <a:ext cx="7693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求一组数据的众数的方法：</a:t>
            </a:r>
            <a:r>
              <a:rPr lang="zh-CN" altLang="en-US" sz="2400" b="1" dirty="0">
                <a:latin typeface="宋体" panose="02010600030101010101" pitchFamily="2" charset="-122"/>
              </a:rPr>
              <a:t>找一组数据的众数，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可用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观察法</a:t>
            </a:r>
            <a:r>
              <a:rPr lang="zh-CN" altLang="en-US" sz="2400" b="1" dirty="0">
                <a:latin typeface="宋体" panose="02010600030101010101" pitchFamily="2" charset="-122"/>
              </a:rPr>
              <a:t>；当不易观察时，可用列表的形式把各数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据出现的次数全部计算出来，即可得出众数．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0591" y="12311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7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内容占位符 7"/>
          <p:cNvSpPr txBox="1">
            <a:spLocks noChangeArrowheads="1"/>
          </p:cNvSpPr>
          <p:nvPr/>
        </p:nvSpPr>
        <p:spPr bwMode="auto">
          <a:xfrm>
            <a:off x="957263" y="1140619"/>
            <a:ext cx="756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AutoNum type="arabicPlain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南宁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某校男子足球队的年龄分布如条形</a:t>
            </a:r>
            <a:endParaRPr lang="en-US" altLang="zh-CN" sz="2400" b="1" dirty="0" smtClean="0">
              <a:latin typeface="Times New Roman" panose="02020603050405020304" pitchFamily="18" charset="0"/>
            </a:endParaRPr>
          </a:p>
          <a:p>
            <a:pPr marL="0" indent="0" algn="l"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</a:rPr>
              <a:t>      图所示，则这些队员年龄的众数是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　　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     A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12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岁    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13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岁     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14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岁     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．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15</a:t>
            </a:r>
            <a:r>
              <a:rPr lang="zh-CN" altLang="en-US" sz="2400" b="1" dirty="0" smtClean="0">
                <a:latin typeface="Times New Roman" panose="02020603050405020304" pitchFamily="18" charset="0"/>
              </a:rPr>
              <a:t>岁</a:t>
            </a:r>
          </a:p>
        </p:txBody>
      </p:sp>
      <p:pic>
        <p:nvPicPr>
          <p:cNvPr id="18446" name="Picture 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6225" y="2456260"/>
            <a:ext cx="4749800" cy="20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6359779" y="1649018"/>
            <a:ext cx="4074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内容占位符 7"/>
          <p:cNvSpPr txBox="1">
            <a:spLocks noChangeArrowheads="1"/>
          </p:cNvSpPr>
          <p:nvPr/>
        </p:nvSpPr>
        <p:spPr bwMode="auto">
          <a:xfrm>
            <a:off x="931228" y="703897"/>
            <a:ext cx="7569200" cy="45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   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安徽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某校九年级</a:t>
            </a:r>
            <a:r>
              <a:rPr lang="en-US" altLang="zh-CN" sz="2200" b="1">
                <a:latin typeface="Times New Roman" panose="02020603050405020304" pitchFamily="18" charset="0"/>
              </a:rPr>
              <a:t>(1)</a:t>
            </a:r>
            <a:r>
              <a:rPr lang="zh-CN" altLang="en-US" sz="2200" b="1">
                <a:latin typeface="Times New Roman" panose="02020603050405020304" pitchFamily="18" charset="0"/>
              </a:rPr>
              <a:t>班全体学生</a:t>
            </a:r>
            <a:r>
              <a:rPr lang="en-US" altLang="zh-CN" sz="2200" b="1">
                <a:latin typeface="Times New Roman" panose="02020603050405020304" pitchFamily="18" charset="0"/>
              </a:rPr>
              <a:t>2015</a:t>
            </a:r>
            <a:r>
              <a:rPr lang="zh-CN" altLang="en-US" sz="2200" b="1">
                <a:latin typeface="Times New Roman" panose="02020603050405020304" pitchFamily="18" charset="0"/>
              </a:rPr>
              <a:t>年初中毕业体</a:t>
            </a:r>
          </a:p>
          <a:p>
            <a:pPr algn="l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育考试的成绩统计如下表：</a:t>
            </a:r>
          </a:p>
          <a:p>
            <a:pPr algn="l">
              <a:lnSpc>
                <a:spcPct val="120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</a:t>
            </a:r>
          </a:p>
          <a:p>
            <a:pPr algn="l">
              <a:lnSpc>
                <a:spcPct val="120000"/>
              </a:lnSpc>
            </a:pPr>
            <a:endParaRPr lang="zh-CN" altLang="en-US" sz="22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zh-CN" altLang="en-US" sz="2200" b="1">
              <a:latin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</a:pPr>
            <a:r>
              <a:rPr lang="zh-CN" altLang="en-US" sz="2200" b="1">
                <a:latin typeface="Times New Roman" panose="02020603050405020304" pitchFamily="18" charset="0"/>
              </a:rPr>
              <a:t>     根据上表中的信息判断，下列结论中错误的是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A</a:t>
            </a:r>
            <a:r>
              <a:rPr lang="zh-CN" altLang="en-US" sz="2200" b="1">
                <a:latin typeface="Times New Roman" panose="02020603050405020304" pitchFamily="18" charset="0"/>
              </a:rPr>
              <a:t>．该班一共有</a:t>
            </a:r>
            <a:r>
              <a:rPr lang="en-US" altLang="zh-CN" sz="2200" b="1">
                <a:latin typeface="Times New Roman" panose="02020603050405020304" pitchFamily="18" charset="0"/>
              </a:rPr>
              <a:t>40</a:t>
            </a:r>
            <a:r>
              <a:rPr lang="zh-CN" altLang="en-US" sz="2200" b="1">
                <a:latin typeface="Times New Roman" panose="02020603050405020304" pitchFamily="18" charset="0"/>
              </a:rPr>
              <a:t>名同学</a:t>
            </a:r>
          </a:p>
          <a:p>
            <a:pPr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B</a:t>
            </a:r>
            <a:r>
              <a:rPr lang="zh-CN" altLang="en-US" sz="2200" b="1">
                <a:latin typeface="Times New Roman" panose="02020603050405020304" pitchFamily="18" charset="0"/>
              </a:rPr>
              <a:t>．该班学生这次考试成绩的众数是</a:t>
            </a:r>
            <a:r>
              <a:rPr lang="en-US" altLang="zh-CN" sz="2200" b="1">
                <a:latin typeface="Times New Roman" panose="02020603050405020304" pitchFamily="18" charset="0"/>
              </a:rPr>
              <a:t>45</a:t>
            </a:r>
            <a:r>
              <a:rPr lang="zh-CN" altLang="en-US" sz="2200" b="1">
                <a:latin typeface="Times New Roman" panose="02020603050405020304" pitchFamily="18" charset="0"/>
              </a:rPr>
              <a:t>分</a:t>
            </a:r>
          </a:p>
          <a:p>
            <a:pPr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C</a:t>
            </a:r>
            <a:r>
              <a:rPr lang="zh-CN" altLang="en-US" sz="2200" b="1">
                <a:latin typeface="Times New Roman" panose="02020603050405020304" pitchFamily="18" charset="0"/>
              </a:rPr>
              <a:t>．该班学生这次考试成绩的中位数是</a:t>
            </a:r>
            <a:r>
              <a:rPr lang="en-US" altLang="zh-CN" sz="2200" b="1">
                <a:latin typeface="Times New Roman" panose="02020603050405020304" pitchFamily="18" charset="0"/>
              </a:rPr>
              <a:t>45</a:t>
            </a:r>
            <a:r>
              <a:rPr lang="zh-CN" altLang="en-US" sz="2200" b="1">
                <a:latin typeface="Times New Roman" panose="02020603050405020304" pitchFamily="18" charset="0"/>
              </a:rPr>
              <a:t>分</a:t>
            </a:r>
          </a:p>
          <a:p>
            <a:pPr algn="l">
              <a:lnSpc>
                <a:spcPct val="135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D</a:t>
            </a:r>
            <a:r>
              <a:rPr lang="zh-CN" altLang="en-US" sz="2200" b="1">
                <a:latin typeface="Times New Roman" panose="02020603050405020304" pitchFamily="18" charset="0"/>
              </a:rPr>
              <a:t>．该班学生这次考试成绩的平均数是</a:t>
            </a:r>
            <a:r>
              <a:rPr lang="en-US" altLang="zh-CN" sz="2200" b="1">
                <a:latin typeface="Times New Roman" panose="02020603050405020304" pitchFamily="18" charset="0"/>
              </a:rPr>
              <a:t>45</a:t>
            </a:r>
            <a:r>
              <a:rPr lang="zh-CN" altLang="en-US" sz="2200" b="1">
                <a:latin typeface="Times New Roman" panose="02020603050405020304" pitchFamily="18" charset="0"/>
              </a:rPr>
              <a:t>分</a:t>
            </a:r>
            <a:endParaRPr lang="en-US" altLang="zh-CN" sz="2200" b="1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6" y="11489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1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8976" name="Group 128"/>
          <p:cNvGraphicFramePr>
            <a:graphicFrameLocks noGrp="1"/>
          </p:cNvGraphicFramePr>
          <p:nvPr/>
        </p:nvGraphicFramePr>
        <p:xfrm>
          <a:off x="1673225" y="1991917"/>
          <a:ext cx="5429250" cy="663046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52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成绩</a:t>
                      </a: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42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23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人数</a:t>
                      </a: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316" marB="343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7287851" y="2727724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1073150" y="845762"/>
            <a:ext cx="7080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平均数、中位数、众数之间的关系：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联系：</a:t>
            </a:r>
            <a:r>
              <a:rPr lang="zh-CN" altLang="en-US" sz="2000" b="1" dirty="0">
                <a:latin typeface="Times New Roman" panose="02020603050405020304" pitchFamily="18" charset="0"/>
              </a:rPr>
              <a:t>平均数、中位数、众数都是描述一组数据集中趋势的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量，平均数是最重要的量．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区别：</a:t>
            </a:r>
            <a:r>
              <a:rPr lang="zh-CN" altLang="en-US" sz="2000" b="1" dirty="0">
                <a:latin typeface="Times New Roman" panose="02020603050405020304" pitchFamily="18" charset="0"/>
              </a:rPr>
              <a:t>①平均数的大小与一组数据里的每个数据均有关系，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任何一个数据的变动都会引起平均数的变动；②中位数     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与数据的排列顺序有关，某些数据的变动对中位数没有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影响，当一组数据中的个别数据变动较大时，可用中位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数来描述其集中趋势；③众数主要研究各数据出现的频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数，其大小只与这组数据中的某些数据有关，当一组数</a:t>
            </a:r>
          </a:p>
          <a:p>
            <a:pPr algn="l">
              <a:lnSpc>
                <a:spcPct val="135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据有不少数据多次重复出现时，我们往往关心众数．</a:t>
            </a:r>
            <a:r>
              <a:rPr lang="zh-CN" altLang="en-US" sz="2000" dirty="0">
                <a:latin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738565" y="1664495"/>
            <a:ext cx="2136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中位数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众数 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977900" y="1279923"/>
            <a:ext cx="70231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某公司员工的月工资如下</a:t>
            </a:r>
            <a:r>
              <a:rPr lang="en-US" altLang="zh-CN" sz="2000" b="1">
                <a:latin typeface="宋体" panose="02010600030101010101" pitchFamily="2" charset="-122"/>
              </a:rPr>
              <a:t>:</a:t>
            </a:r>
            <a:r>
              <a:rPr lang="en-US" altLang="zh-CN" sz="2000">
                <a:latin typeface="宋体" panose="02010600030101010101" pitchFamily="2" charset="-122"/>
              </a:rPr>
              <a:t> </a:t>
            </a:r>
          </a:p>
        </p:txBody>
      </p:sp>
      <p:graphicFrame>
        <p:nvGraphicFramePr>
          <p:cNvPr id="9446" name="Group 230"/>
          <p:cNvGraphicFramePr>
            <a:graphicFrameLocks noGrp="1"/>
          </p:cNvGraphicFramePr>
          <p:nvPr/>
        </p:nvGraphicFramePr>
        <p:xfrm>
          <a:off x="790575" y="1671639"/>
          <a:ext cx="7829550" cy="100571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859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员工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经理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副经理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A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B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C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D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E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职员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F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杂工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itchFamily="18" charset="-127"/>
                        </a:rPr>
                        <a:t>G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59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月工资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元</a:t>
                      </a: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7 000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4 400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2 400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2 000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1 900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1 800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1 800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1 800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1 200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59" marB="3425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424" name="Picture 2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46153" y="2737248"/>
            <a:ext cx="974725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5" name="AutoShape 209"/>
          <p:cNvSpPr>
            <a:spLocks noChangeArrowheads="1"/>
          </p:cNvSpPr>
          <p:nvPr/>
        </p:nvSpPr>
        <p:spPr bwMode="auto">
          <a:xfrm>
            <a:off x="2532063" y="2801542"/>
            <a:ext cx="2635250" cy="1144190"/>
          </a:xfrm>
          <a:prstGeom prst="cloudCallout">
            <a:avLst>
              <a:gd name="adj1" fmla="val -77347"/>
              <a:gd name="adj2" fmla="val -27315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zh-CN" altLang="en-US"/>
          </a:p>
        </p:txBody>
      </p:sp>
      <p:sp>
        <p:nvSpPr>
          <p:cNvPr id="9426" name="Text Box 210"/>
          <p:cNvSpPr txBox="1">
            <a:spLocks noChangeArrowheads="1"/>
          </p:cNvSpPr>
          <p:nvPr/>
        </p:nvSpPr>
        <p:spPr bwMode="auto">
          <a:xfrm>
            <a:off x="2722566" y="2887267"/>
            <a:ext cx="22129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2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我公司员工收入很高，月平均工资为</a:t>
            </a:r>
            <a:r>
              <a:rPr lang="en-US" altLang="zh-CN" sz="2000" b="1">
                <a:latin typeface="Times New Roman" panose="02020603050405020304" pitchFamily="18" charset="0"/>
              </a:rPr>
              <a:t>2 700</a:t>
            </a:r>
            <a:r>
              <a:rPr lang="zh-CN" altLang="en-US" sz="2000" b="1">
                <a:latin typeface="Times New Roman" panose="02020603050405020304" pitchFamily="18" charset="0"/>
              </a:rPr>
              <a:t>元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427" name="Text Box 211"/>
          <p:cNvSpPr txBox="1">
            <a:spLocks noChangeArrowheads="1"/>
          </p:cNvSpPr>
          <p:nvPr/>
        </p:nvSpPr>
        <p:spPr bwMode="auto">
          <a:xfrm>
            <a:off x="1143000" y="4466035"/>
            <a:ext cx="78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1800" b="1">
                <a:latin typeface="Arial" panose="020B0604020202020204" pitchFamily="34" charset="0"/>
              </a:rPr>
              <a:t>经理</a:t>
            </a:r>
          </a:p>
        </p:txBody>
      </p:sp>
      <p:pic>
        <p:nvPicPr>
          <p:cNvPr id="9428" name="Picture 2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8378" y="2747964"/>
            <a:ext cx="849313" cy="169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9" name="AutoShape 213"/>
          <p:cNvSpPr>
            <a:spLocks noChangeArrowheads="1"/>
          </p:cNvSpPr>
          <p:nvPr/>
        </p:nvSpPr>
        <p:spPr bwMode="auto">
          <a:xfrm>
            <a:off x="4843463" y="3345658"/>
            <a:ext cx="2273300" cy="1235869"/>
          </a:xfrm>
          <a:prstGeom prst="cloudCallout">
            <a:avLst>
              <a:gd name="adj1" fmla="val 60755"/>
              <a:gd name="adj2" fmla="val -61657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zh-CN" altLang="en-US"/>
          </a:p>
        </p:txBody>
      </p:sp>
      <p:sp>
        <p:nvSpPr>
          <p:cNvPr id="9430" name="Text Box 214"/>
          <p:cNvSpPr txBox="1">
            <a:spLocks noChangeArrowheads="1"/>
          </p:cNvSpPr>
          <p:nvPr/>
        </p:nvSpPr>
        <p:spPr bwMode="auto">
          <a:xfrm>
            <a:off x="4994275" y="3451623"/>
            <a:ext cx="2051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2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我的工资是</a:t>
            </a:r>
            <a:r>
              <a:rPr lang="en-US" altLang="zh-CN" sz="2000" b="1">
                <a:latin typeface="Times New Roman" panose="02020603050405020304" pitchFamily="18" charset="0"/>
              </a:rPr>
              <a:t>1 900</a:t>
            </a:r>
            <a:r>
              <a:rPr lang="zh-CN" altLang="en-US" sz="2000" b="1">
                <a:latin typeface="Times New Roman" panose="02020603050405020304" pitchFamily="18" charset="0"/>
              </a:rPr>
              <a:t>元，在公司算中等收入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432" name="Text Box 216"/>
          <p:cNvSpPr txBox="1">
            <a:spLocks noChangeArrowheads="1"/>
          </p:cNvSpPr>
          <p:nvPr/>
        </p:nvSpPr>
        <p:spPr bwMode="auto">
          <a:xfrm>
            <a:off x="7264400" y="4456510"/>
            <a:ext cx="97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latin typeface="Times New Roman" panose="02020603050405020304" pitchFamily="18" charset="0"/>
              </a:rPr>
              <a:t>职员</a:t>
            </a:r>
            <a:r>
              <a:rPr lang="en-US" altLang="zh-CN" sz="1800" b="1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" grpId="0" animBg="1"/>
      <p:bldP spid="9426" grpId="0"/>
      <p:bldP spid="9427" grpId="0"/>
      <p:bldP spid="9429" grpId="0" animBg="1"/>
      <p:bldP spid="9430" grpId="0"/>
      <p:bldP spid="9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5125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4" name="Text Box 80"/>
          <p:cNvSpPr txBox="1">
            <a:spLocks noChangeArrowheads="1"/>
          </p:cNvSpPr>
          <p:nvPr/>
        </p:nvSpPr>
        <p:spPr bwMode="auto">
          <a:xfrm>
            <a:off x="7253291" y="3892154"/>
            <a:ext cx="112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1800" b="1">
                <a:latin typeface="Arial" panose="020B0604020202020204" pitchFamily="34" charset="0"/>
              </a:rPr>
              <a:t>应聘者</a:t>
            </a:r>
          </a:p>
        </p:txBody>
      </p:sp>
      <p:sp>
        <p:nvSpPr>
          <p:cNvPr id="62545" name="Text Box 81"/>
          <p:cNvSpPr txBox="1">
            <a:spLocks noChangeArrowheads="1"/>
          </p:cNvSpPr>
          <p:nvPr/>
        </p:nvSpPr>
        <p:spPr bwMode="auto">
          <a:xfrm>
            <a:off x="1558925" y="3983833"/>
            <a:ext cx="4300538" cy="70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92000"/>
              </a:lnSpc>
            </a:pPr>
            <a:r>
              <a:rPr lang="zh-CN" altLang="en-US" sz="2400" b="1" noProof="1">
                <a:latin typeface="宋体" panose="02010600030101010101" pitchFamily="2" charset="-122"/>
              </a:rPr>
              <a:t>你怎样看待该公司员工的收入</a:t>
            </a:r>
            <a:r>
              <a:rPr lang="zh-CN" altLang="zh-CN" sz="2400" b="1" noProof="1">
                <a:latin typeface="宋体" panose="02010600030101010101" pitchFamily="2" charset="-122"/>
              </a:rPr>
              <a:t>?</a:t>
            </a:r>
            <a:endParaRPr lang="en-US" altLang="zh-CN" sz="2400" b="1">
              <a:latin typeface="宋体" panose="02010600030101010101" pitchFamily="2" charset="-122"/>
            </a:endParaRPr>
          </a:p>
        </p:txBody>
      </p:sp>
      <p:sp>
        <p:nvSpPr>
          <p:cNvPr id="62546" name="Text Box 82"/>
          <p:cNvSpPr txBox="1">
            <a:spLocks noChangeArrowheads="1"/>
          </p:cNvSpPr>
          <p:nvPr/>
        </p:nvSpPr>
        <p:spPr bwMode="auto">
          <a:xfrm>
            <a:off x="811215" y="3736182"/>
            <a:ext cx="1381125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algn="l">
              <a:lnSpc>
                <a:spcPct val="120000"/>
              </a:lnSpc>
              <a:spcAft>
                <a:spcPts val="2800"/>
              </a:spcAft>
            </a:pPr>
            <a:r>
              <a:rPr lang="zh-CN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职员</a:t>
            </a:r>
            <a:r>
              <a:rPr lang="en-US" altLang="zh-C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  <p:pic>
        <p:nvPicPr>
          <p:cNvPr id="62547" name="Picture 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68400" y="2090739"/>
            <a:ext cx="952500" cy="164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8" name="Picture 8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16763" y="2256234"/>
            <a:ext cx="1263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9" name="Text Box 85"/>
          <p:cNvSpPr txBox="1">
            <a:spLocks noChangeArrowheads="1"/>
          </p:cNvSpPr>
          <p:nvPr/>
        </p:nvSpPr>
        <p:spPr bwMode="auto">
          <a:xfrm>
            <a:off x="4062413" y="2676526"/>
            <a:ext cx="242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b="1">
                <a:latin typeface="宋体" panose="02010600030101010101" pitchFamily="2" charset="-122"/>
              </a:rPr>
              <a:t>    这个公司员工收入到底怎样呢？</a:t>
            </a:r>
            <a:endParaRPr lang="en-US" altLang="zh-CN" sz="2000" b="1">
              <a:latin typeface="宋体" panose="02010600030101010101" pitchFamily="2" charset="-122"/>
            </a:endParaRPr>
          </a:p>
        </p:txBody>
      </p:sp>
      <p:sp>
        <p:nvSpPr>
          <p:cNvPr id="62550" name="AutoShape 86"/>
          <p:cNvSpPr>
            <a:spLocks noChangeArrowheads="1"/>
          </p:cNvSpPr>
          <p:nvPr/>
        </p:nvSpPr>
        <p:spPr bwMode="auto">
          <a:xfrm>
            <a:off x="3889375" y="2476501"/>
            <a:ext cx="2598738" cy="1040606"/>
          </a:xfrm>
          <a:prstGeom prst="cloudCallout">
            <a:avLst>
              <a:gd name="adj1" fmla="val 78894"/>
              <a:gd name="adj2" fmla="val -19338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51" name="Text Box 87"/>
          <p:cNvSpPr txBox="1">
            <a:spLocks noChangeArrowheads="1"/>
          </p:cNvSpPr>
          <p:nvPr/>
        </p:nvSpPr>
        <p:spPr bwMode="auto">
          <a:xfrm>
            <a:off x="2905125" y="1760935"/>
            <a:ext cx="242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/>
            <a:r>
              <a:rPr lang="zh-CN" altLang="en-US" sz="2000" b="1">
                <a:latin typeface="Times New Roman" panose="02020603050405020304" pitchFamily="18" charset="0"/>
              </a:rPr>
              <a:t>        我们好几个人工资都是</a:t>
            </a:r>
            <a:r>
              <a:rPr lang="en-US" altLang="zh-CN" sz="2000" b="1">
                <a:latin typeface="Times New Roman" panose="02020603050405020304" pitchFamily="18" charset="0"/>
              </a:rPr>
              <a:t>1 800</a:t>
            </a:r>
            <a:r>
              <a:rPr lang="zh-CN" altLang="en-US" sz="2000" b="1">
                <a:latin typeface="Times New Roman" panose="02020603050405020304" pitchFamily="18" charset="0"/>
              </a:rPr>
              <a:t>元</a:t>
            </a:r>
            <a:r>
              <a:rPr lang="en-US" altLang="zh-CN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2552" name="AutoShape 88"/>
          <p:cNvSpPr>
            <a:spLocks noChangeArrowheads="1"/>
          </p:cNvSpPr>
          <p:nvPr/>
        </p:nvSpPr>
        <p:spPr bwMode="auto">
          <a:xfrm>
            <a:off x="2797175" y="1599011"/>
            <a:ext cx="2457450" cy="970359"/>
          </a:xfrm>
          <a:prstGeom prst="cloudCallout">
            <a:avLst>
              <a:gd name="adj1" fmla="val -81204"/>
              <a:gd name="adj2" fmla="val 46440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44" grpId="0"/>
      <p:bldP spid="62545" grpId="0"/>
      <p:bldP spid="62546" grpId="0"/>
      <p:bldP spid="62549" grpId="0"/>
      <p:bldP spid="62550" grpId="0" animBg="1"/>
      <p:bldP spid="62551" grpId="0"/>
      <p:bldP spid="625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6149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368302" y="642879"/>
            <a:ext cx="7902575" cy="4493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      经理、职员</a:t>
            </a:r>
            <a:r>
              <a:rPr lang="en-US" altLang="zh-CN" sz="2200" b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Times New Roman" panose="02020603050405020304" pitchFamily="18" charset="0"/>
              </a:rPr>
              <a:t>、职员</a:t>
            </a:r>
            <a:r>
              <a:rPr lang="en-US" altLang="zh-CN" sz="2200" b="1" dirty="0">
                <a:latin typeface="Times New Roman" panose="02020603050405020304" pitchFamily="18" charset="0"/>
              </a:rPr>
              <a:t>D</a:t>
            </a:r>
            <a:r>
              <a:rPr lang="zh-CN" altLang="en-US" sz="2200" b="1" dirty="0">
                <a:latin typeface="Times New Roman" panose="02020603050405020304" pitchFamily="18" charset="0"/>
              </a:rPr>
              <a:t>从不同的角度描述了该公司员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工的收入情况</a:t>
            </a:r>
            <a:r>
              <a:rPr lang="en-US" altLang="zh-CN" sz="2200" b="1" dirty="0">
                <a:latin typeface="Times New Roman" panose="02020603050405020304" pitchFamily="18" charset="0"/>
              </a:rPr>
              <a:t>.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      月平均工资</a:t>
            </a:r>
            <a:r>
              <a:rPr lang="en-US" altLang="zh-CN" sz="2200" b="1" dirty="0">
                <a:latin typeface="Times New Roman" panose="02020603050405020304" pitchFamily="18" charset="0"/>
              </a:rPr>
              <a:t>2 700</a:t>
            </a:r>
            <a:r>
              <a:rPr lang="zh-CN" altLang="en-US" sz="2200" b="1" dirty="0">
                <a:latin typeface="Times New Roman" panose="02020603050405020304" pitchFamily="18" charset="0"/>
              </a:rPr>
              <a:t>元，指所有员工工资的平均数是</a:t>
            </a:r>
          </a:p>
          <a:p>
            <a:pPr indent="660400" algn="l"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2 700</a:t>
            </a:r>
            <a:r>
              <a:rPr lang="zh-CN" altLang="en-US" sz="2200" b="1" dirty="0">
                <a:latin typeface="Times New Roman" panose="02020603050405020304" pitchFamily="18" charset="0"/>
              </a:rPr>
              <a:t>元，说明公司每月将支付工资总计</a:t>
            </a:r>
            <a:r>
              <a:rPr lang="en-US" altLang="zh-CN" sz="2200" b="1" dirty="0">
                <a:latin typeface="Times New Roman" panose="02020603050405020304" pitchFamily="18" charset="0"/>
              </a:rPr>
              <a:t>2 700</a:t>
            </a:r>
            <a:r>
              <a:rPr lang="en-US" altLang="zh-CN" b="1" dirty="0"/>
              <a:t>×</a:t>
            </a:r>
            <a:r>
              <a:rPr lang="en-US" altLang="zh-CN" sz="2200" b="1" dirty="0">
                <a:latin typeface="Times New Roman" panose="02020603050405020304" pitchFamily="18" charset="0"/>
              </a:rPr>
              <a:t>9=24 300 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（元）</a:t>
            </a:r>
            <a:r>
              <a:rPr lang="en-US" altLang="zh-CN" sz="2200" b="1" dirty="0">
                <a:latin typeface="Times New Roman" panose="02020603050405020304" pitchFamily="18" charset="0"/>
              </a:rPr>
              <a:t>.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      职员</a:t>
            </a:r>
            <a:r>
              <a:rPr lang="en-US" altLang="zh-CN" sz="2200" b="1" dirty="0">
                <a:latin typeface="Times New Roman" panose="02020603050405020304" pitchFamily="18" charset="0"/>
              </a:rPr>
              <a:t>C</a:t>
            </a:r>
            <a:r>
              <a:rPr lang="zh-CN" altLang="en-US" sz="2200" b="1" dirty="0">
                <a:latin typeface="Times New Roman" panose="02020603050405020304" pitchFamily="18" charset="0"/>
              </a:rPr>
              <a:t>的工资</a:t>
            </a:r>
            <a:r>
              <a:rPr lang="en-US" altLang="zh-CN" sz="2200" b="1" dirty="0">
                <a:latin typeface="Times New Roman" panose="02020603050405020304" pitchFamily="18" charset="0"/>
              </a:rPr>
              <a:t>1 900</a:t>
            </a:r>
            <a:r>
              <a:rPr lang="zh-CN" altLang="en-US" sz="2200" b="1" dirty="0">
                <a:latin typeface="Times New Roman" panose="02020603050405020304" pitchFamily="18" charset="0"/>
              </a:rPr>
              <a:t>元，恰好居于所有员工工资的“正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中间”（恰有</a:t>
            </a:r>
            <a:r>
              <a:rPr lang="en-US" altLang="zh-CN" sz="2200" b="1" dirty="0">
                <a:latin typeface="Times New Roman" panose="02020603050405020304" pitchFamily="18" charset="0"/>
              </a:rPr>
              <a:t>4</a:t>
            </a:r>
            <a:r>
              <a:rPr lang="zh-CN" altLang="en-US" sz="2200" b="1" dirty="0">
                <a:latin typeface="Times New Roman" panose="02020603050405020304" pitchFamily="18" charset="0"/>
              </a:rPr>
              <a:t>人 的工资比他高，有</a:t>
            </a:r>
            <a:r>
              <a:rPr lang="en-US" altLang="zh-CN" sz="2200" b="1" dirty="0">
                <a:latin typeface="Times New Roman" panose="02020603050405020304" pitchFamily="18" charset="0"/>
              </a:rPr>
              <a:t>4</a:t>
            </a:r>
            <a:r>
              <a:rPr lang="zh-CN" altLang="en-US" sz="2200" b="1" dirty="0">
                <a:latin typeface="Times New Roman" panose="02020603050405020304" pitchFamily="18" charset="0"/>
              </a:rPr>
              <a:t>人的工资比他低），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我们称它为中位数</a:t>
            </a:r>
            <a:r>
              <a:rPr lang="en-US" altLang="zh-CN" sz="2200" b="1" dirty="0">
                <a:latin typeface="Times New Roman" panose="02020603050405020304" pitchFamily="18" charset="0"/>
              </a:rPr>
              <a:t>.</a:t>
            </a:r>
          </a:p>
          <a:p>
            <a:pPr indent="660400" algn="l">
              <a:lnSpc>
                <a:spcPct val="130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        9</a:t>
            </a:r>
            <a:r>
              <a:rPr lang="zh-CN" altLang="en-US" sz="2200" b="1" dirty="0">
                <a:latin typeface="Times New Roman" panose="02020603050405020304" pitchFamily="18" charset="0"/>
              </a:rPr>
              <a:t>个员工中有</a:t>
            </a:r>
            <a:r>
              <a:rPr lang="en-US" altLang="zh-CN" sz="2200" b="1" dirty="0">
                <a:latin typeface="Times New Roman" panose="02020603050405020304" pitchFamily="18" charset="0"/>
              </a:rPr>
              <a:t>3</a:t>
            </a:r>
            <a:r>
              <a:rPr lang="zh-CN" altLang="en-US" sz="2200" b="1" dirty="0">
                <a:latin typeface="Times New Roman" panose="02020603050405020304" pitchFamily="18" charset="0"/>
              </a:rPr>
              <a:t>个人的工资为</a:t>
            </a:r>
            <a:r>
              <a:rPr lang="en-US" altLang="zh-CN" sz="2200" b="1" dirty="0">
                <a:latin typeface="Times New Roman" panose="02020603050405020304" pitchFamily="18" charset="0"/>
              </a:rPr>
              <a:t>1 800</a:t>
            </a:r>
            <a:r>
              <a:rPr lang="zh-CN" altLang="en-US" sz="2200" b="1" dirty="0">
                <a:latin typeface="Times New Roman" panose="02020603050405020304" pitchFamily="18" charset="0"/>
              </a:rPr>
              <a:t>元，出现的次数最</a:t>
            </a:r>
          </a:p>
          <a:p>
            <a:pPr indent="660400" algn="l">
              <a:lnSpc>
                <a:spcPct val="130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多，我们称它为众数</a:t>
            </a:r>
            <a:r>
              <a:rPr lang="en-US" altLang="zh-CN" sz="2200" b="1" dirty="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8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gray">
          <a:xfrm flipH="1">
            <a:off x="2722563" y="1850232"/>
            <a:ext cx="26336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pic>
        <p:nvPicPr>
          <p:cNvPr id="7171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173" name="AutoShape 2"/>
          <p:cNvSpPr>
            <a:spLocks noChangeArrowheads="1"/>
          </p:cNvSpPr>
          <p:nvPr/>
        </p:nvSpPr>
        <p:spPr bwMode="gray">
          <a:xfrm flipH="1">
            <a:off x="1085850" y="1850232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gray">
          <a:xfrm>
            <a:off x="2390778" y="171093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7175" name="文本框 27"/>
          <p:cNvSpPr txBox="1">
            <a:spLocks noChangeArrowheads="1"/>
          </p:cNvSpPr>
          <p:nvPr/>
        </p:nvSpPr>
        <p:spPr bwMode="auto">
          <a:xfrm>
            <a:off x="1198564" y="1833564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7176" name="文本框 28"/>
          <p:cNvSpPr txBox="1">
            <a:spLocks noChangeArrowheads="1"/>
          </p:cNvSpPr>
          <p:nvPr/>
        </p:nvSpPr>
        <p:spPr bwMode="auto">
          <a:xfrm>
            <a:off x="3340100" y="1809751"/>
            <a:ext cx="15938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 位 数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1196978" y="2446735"/>
            <a:ext cx="70135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议一议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你认为用哪个数据描述该公司员工收入的集中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趋势更合适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为什么该公司员工收入的平均数比中位数高得</a:t>
            </a:r>
          </a:p>
          <a:p>
            <a:pPr marL="342900" indent="-342900" algn="l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多？</a:t>
            </a:r>
          </a:p>
        </p:txBody>
      </p:sp>
      <p:sp>
        <p:nvSpPr>
          <p:cNvPr id="32" name="矩形 31"/>
          <p:cNvSpPr/>
          <p:nvPr/>
        </p:nvSpPr>
        <p:spPr>
          <a:xfrm>
            <a:off x="7351713" y="1360885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84" name="文本框 22"/>
          <p:cNvSpPr txBox="1">
            <a:spLocks noChangeArrowheads="1"/>
          </p:cNvSpPr>
          <p:nvPr/>
        </p:nvSpPr>
        <p:spPr bwMode="auto">
          <a:xfrm>
            <a:off x="7473953" y="1360885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288213" y="987030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6" name="文本框 23"/>
          <p:cNvSpPr txBox="1">
            <a:spLocks noChangeArrowheads="1"/>
          </p:cNvSpPr>
          <p:nvPr/>
        </p:nvSpPr>
        <p:spPr bwMode="auto">
          <a:xfrm>
            <a:off x="7410453" y="987028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1" name="TextBox 26"/>
          <p:cNvSpPr txBox="1">
            <a:spLocks noChangeArrowheads="1"/>
          </p:cNvSpPr>
          <p:nvPr/>
        </p:nvSpPr>
        <p:spPr bwMode="auto">
          <a:xfrm>
            <a:off x="957266" y="1812131"/>
            <a:ext cx="71834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定义：</a:t>
            </a:r>
            <a:r>
              <a:rPr lang="zh-CN" altLang="en-US" sz="2400" b="1" dirty="0">
                <a:latin typeface="Times New Roman" panose="02020603050405020304" pitchFamily="18" charset="0"/>
              </a:rPr>
              <a:t>一般地，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</a:rPr>
              <a:t>个数据按大小顺序排列，处于最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</a:rPr>
              <a:t>中间位置的一个数据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或最中间两个数据的平均数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</a:rPr>
              <a:t>叫做这组数据的中位数．</a:t>
            </a:r>
          </a:p>
        </p:txBody>
      </p:sp>
      <p:graphicFrame>
        <p:nvGraphicFramePr>
          <p:cNvPr id="8203" name="Object 25"/>
          <p:cNvGraphicFramePr>
            <a:graphicFrameLocks noChangeAspect="1"/>
          </p:cNvGraphicFramePr>
          <p:nvPr/>
        </p:nvGraphicFramePr>
        <p:xfrm>
          <a:off x="2565400" y="1476375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5" imgW="437515" imgH="680720" progId="Equation.DSMT4">
                  <p:embed/>
                </p:oleObj>
              </mc:Choice>
              <mc:Fallback>
                <p:oleObj name="Equation" r:id="rId5" imgW="437515" imgH="680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76375"/>
                        <a:ext cx="914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205663" y="938213"/>
            <a:ext cx="1116012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0" name="文本框 23"/>
          <p:cNvSpPr txBox="1">
            <a:spLocks noChangeArrowheads="1"/>
          </p:cNvSpPr>
          <p:nvPr/>
        </p:nvSpPr>
        <p:spPr bwMode="auto">
          <a:xfrm>
            <a:off x="7327903" y="938212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1" name="TextBox 26"/>
          <p:cNvSpPr txBox="1">
            <a:spLocks noChangeArrowheads="1"/>
          </p:cNvSpPr>
          <p:nvPr/>
        </p:nvSpPr>
        <p:spPr bwMode="auto">
          <a:xfrm>
            <a:off x="1077914" y="1487091"/>
            <a:ext cx="71834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求中位数的步骤：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(1)</a:t>
            </a:r>
            <a:r>
              <a:rPr lang="zh-CN" altLang="en-US" sz="2400" b="1" dirty="0">
                <a:latin typeface="Times New Roman" panose="02020603050405020304" pitchFamily="18" charset="0"/>
              </a:rPr>
              <a:t>将数据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由小到大</a:t>
            </a:r>
            <a:r>
              <a:rPr lang="en-US" altLang="zh-CN" sz="2400" b="1" dirty="0">
                <a:latin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</a:rPr>
              <a:t>或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由大到小</a:t>
            </a:r>
            <a:r>
              <a:rPr lang="en-US" altLang="zh-CN" sz="2400" b="1" dirty="0">
                <a:latin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</a:rPr>
              <a:t>排列；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(2)</a:t>
            </a:r>
            <a:r>
              <a:rPr lang="zh-CN" altLang="en-US" sz="2400" b="1" dirty="0">
                <a:latin typeface="Times New Roman" panose="02020603050405020304" pitchFamily="18" charset="0"/>
              </a:rPr>
              <a:t>数清数据个数是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奇</a:t>
            </a:r>
            <a:r>
              <a:rPr lang="zh-CN" altLang="en-US" sz="2400" b="1" dirty="0">
                <a:latin typeface="Times New Roman" panose="02020603050405020304" pitchFamily="18" charset="0"/>
              </a:rPr>
              <a:t>数还是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偶</a:t>
            </a:r>
            <a:r>
              <a:rPr lang="zh-CN" altLang="en-US" sz="2400" b="1" dirty="0">
                <a:latin typeface="Times New Roman" panose="02020603050405020304" pitchFamily="18" charset="0"/>
              </a:rPr>
              <a:t>数，如果数据个数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为奇数，则取中间的数作为中位数；如果数据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个数为偶数，则取中间两数的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平均数</a:t>
            </a:r>
            <a:r>
              <a:rPr lang="zh-CN" altLang="en-US" sz="2400" b="1" dirty="0">
                <a:latin typeface="Times New Roman" panose="02020603050405020304" pitchFamily="18" charset="0"/>
              </a:rPr>
              <a:t>作为中位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</a:rPr>
              <a:t>数．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227" name="Object 25"/>
          <p:cNvGraphicFramePr>
            <a:graphicFrameLocks noChangeAspect="1"/>
          </p:cNvGraphicFramePr>
          <p:nvPr/>
        </p:nvGraphicFramePr>
        <p:xfrm>
          <a:off x="2565400" y="1476375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5" imgW="437515" imgH="680720" progId="Equation.DSMT4">
                  <p:embed/>
                </p:oleObj>
              </mc:Choice>
              <mc:Fallback>
                <p:oleObj name="Equation" r:id="rId5" imgW="437515" imgH="680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76375"/>
                        <a:ext cx="914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742953" y="1302545"/>
            <a:ext cx="7688263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     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四川自贡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</a:rPr>
              <a:t>某班七个合作学习小组人数如下：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  4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8</a:t>
            </a:r>
            <a:r>
              <a:rPr lang="zh-CN" altLang="en-US" sz="2400" b="1">
                <a:latin typeface="Times New Roman" panose="02020603050405020304" pitchFamily="18" charset="0"/>
              </a:rPr>
              <a:t>，已知这组数据的平均数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      是</a:t>
            </a:r>
            <a:r>
              <a:rPr lang="en-US" altLang="zh-CN" sz="2400" b="1"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</a:rPr>
              <a:t>，则这组数据的中位数是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 A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　　　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5.5</a:t>
            </a:r>
            <a:r>
              <a:rPr lang="zh-CN" altLang="en-US" sz="2400" b="1">
                <a:latin typeface="Times New Roman" panose="02020603050405020304" pitchFamily="18" charset="0"/>
              </a:rPr>
              <a:t>　　　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</a:rPr>
              <a:t>　　　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</a:rPr>
              <a:t>7</a:t>
            </a:r>
          </a:p>
          <a:p>
            <a:pPr algn="l">
              <a:lnSpc>
                <a:spcPct val="14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根据平均数的定义得，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  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6×7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，解得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从小到大排列这组数据为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 </a:t>
            </a: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，所以中位数是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6.</a:t>
            </a:r>
          </a:p>
        </p:txBody>
      </p:sp>
      <p:sp>
        <p:nvSpPr>
          <p:cNvPr id="21" name="矩形 20"/>
          <p:cNvSpPr/>
          <p:nvPr/>
        </p:nvSpPr>
        <p:spPr>
          <a:xfrm>
            <a:off x="7513638" y="765573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35878" y="765573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870828" y="2164557"/>
            <a:ext cx="40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全屏显示(16:9)</PresentationFormat>
  <Paragraphs>207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Adobe 黑体 Std R</vt:lpstr>
      <vt:lpstr>Batang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42F9DCAC54CD4928A3D30F876D877E32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