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326" r:id="rId3"/>
    <p:sldId id="327" r:id="rId4"/>
    <p:sldId id="328" r:id="rId5"/>
    <p:sldId id="266" r:id="rId6"/>
    <p:sldId id="267" r:id="rId7"/>
    <p:sldId id="298" r:id="rId8"/>
    <p:sldId id="338" r:id="rId9"/>
    <p:sldId id="339" r:id="rId10"/>
    <p:sldId id="306" r:id="rId11"/>
    <p:sldId id="329" r:id="rId12"/>
    <p:sldId id="340" r:id="rId13"/>
    <p:sldId id="341" r:id="rId14"/>
    <p:sldId id="315" r:id="rId15"/>
    <p:sldId id="325" r:id="rId16"/>
    <p:sldId id="330" r:id="rId17"/>
    <p:sldId id="342" r:id="rId18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4D33E9"/>
    <a:srgbClr val="2913AD"/>
    <a:srgbClr val="0F07B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46" d="100"/>
          <a:sy n="146" d="100"/>
        </p:scale>
        <p:origin x="-624" y="-90"/>
      </p:cViewPr>
      <p:guideLst>
        <p:guide orient="horz" pos="1620"/>
        <p:guide pos="285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 smtClean="0"/>
            </a:lvl1pPr>
          </a:lstStyle>
          <a:p>
            <a:fld id="{0F9B84EA-7D68-4D60-9CB1-D50884785D1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073DA348-32FF-4211-8766-CA33822905C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200" b="0">
                <a:latin typeface="Arial" panose="020B0604020202020204" pitchFamily="34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1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b="0">
                <a:latin typeface="Arial" panose="020B0604020202020204" pitchFamily="34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备注占位符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054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 typeface="Arial" panose="020B0604020202020204" pitchFamily="34" charset="0"/>
              <a:buNone/>
              <a:defRPr sz="1200" b="0">
                <a:latin typeface="Arial" panose="020B0604020202020204" pitchFamily="34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5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6FE3C78A-8682-42C9-A5BB-6C5E280CCB7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24012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01"/>
            <a:ext cx="4629150" cy="405288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24012" cy="2858691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B95EF-9704-40C1-A730-D4BB9EEE3C2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BB297-D1B4-4185-B943-7F4676B2F01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52930" cy="4388644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EA1DF-FC98-4F87-8DC7-53428FC5A7C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标题 2050"/>
          <p:cNvSpPr>
            <a:spLocks noGrp="1"/>
          </p:cNvSpPr>
          <p:nvPr>
            <p:ph type="ctrTitle"/>
          </p:nvPr>
        </p:nvSpPr>
        <p:spPr>
          <a:xfrm>
            <a:off x="2197101" y="2788444"/>
            <a:ext cx="6405563" cy="831056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lvl="0" algn="r">
              <a:defRPr/>
            </a:lvl1pPr>
          </a:lstStyle>
          <a:p>
            <a:pPr lvl="0"/>
            <a:r>
              <a:rPr lang="zh-CN" altLang="en-US" noProof="1"/>
              <a:t>单击此处编辑母版标题样式</a:t>
            </a:r>
          </a:p>
        </p:txBody>
      </p:sp>
      <p:sp>
        <p:nvSpPr>
          <p:cNvPr id="2052" name="副标题 2051"/>
          <p:cNvSpPr>
            <a:spLocks noGrp="1"/>
          </p:cNvSpPr>
          <p:nvPr>
            <p:ph type="subTitle" idx="1"/>
          </p:nvPr>
        </p:nvSpPr>
        <p:spPr>
          <a:xfrm>
            <a:off x="2197100" y="3705225"/>
            <a:ext cx="6400800" cy="540544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 algn="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/>
            <a:r>
              <a:rPr lang="zh-CN" altLang="en-US" noProof="1"/>
              <a:t>单击此处编辑母版副标题样式</a:t>
            </a:r>
          </a:p>
        </p:txBody>
      </p:sp>
      <p:sp>
        <p:nvSpPr>
          <p:cNvPr id="5" name="日期占位符 2052"/>
          <p:cNvSpPr>
            <a:spLocks noGrp="1"/>
          </p:cNvSpPr>
          <p:nvPr>
            <p:ph type="dt" sz="half" idx="10"/>
          </p:nvPr>
        </p:nvSpPr>
        <p:spPr/>
        <p:txBody>
          <a:bodyPr anchor="t"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页脚占位符 2053"/>
          <p:cNvSpPr>
            <a:spLocks noGrp="1"/>
          </p:cNvSpPr>
          <p:nvPr>
            <p:ph type="ftr" sz="quarter" idx="11"/>
          </p:nvPr>
        </p:nvSpPr>
        <p:spPr/>
        <p:txBody>
          <a:bodyPr anchor="t"/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灯片编号占位符 20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12C29-4805-4F1D-893D-C5A396A77B6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282F7-E31E-4848-B7EA-38B4A650921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774B02-C3DE-436B-9EBA-9F961036D93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2504" cy="339447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200151"/>
            <a:ext cx="4032504" cy="339447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FD0780-C1DF-447F-9117-3B3BA1C1AF9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2" y="1333829"/>
            <a:ext cx="3655181" cy="617934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2" y="1999034"/>
            <a:ext cx="3655181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D4337-D0F3-4CD4-B6B5-122F444B368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76FB2-AF59-4335-BF93-9A038ECC9B7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8D42C-5672-495E-9521-E59B83A1034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D1FB7-6305-4667-90EF-1A542BDCB72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b="0">
                <a:latin typeface="+mn-lt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b="0">
                <a:latin typeface="+mn-lt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>
                <a:latin typeface="Arial" panose="020B0604020202020204" pitchFamily="34" charset="0"/>
              </a:defRPr>
            </a:lvl1pPr>
          </a:lstStyle>
          <a:p>
            <a:fld id="{C2DC6579-5D3A-46C4-AC3E-978E5E3C1F3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395289" y="1815704"/>
            <a:ext cx="8569325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sz="5400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5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858581" y="1492180"/>
            <a:ext cx="7552296" cy="1917875"/>
            <a:chOff x="4230" y="1599"/>
            <a:chExt cx="11718" cy="3720"/>
          </a:xfrm>
        </p:grpSpPr>
        <p:sp>
          <p:nvSpPr>
            <p:cNvPr id="9" name="Rectangle 5"/>
            <p:cNvSpPr/>
            <p:nvPr/>
          </p:nvSpPr>
          <p:spPr>
            <a:xfrm>
              <a:off x="5913" y="3946"/>
              <a:ext cx="8352" cy="137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000" dirty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仿宋" panose="02010609060101010101" charset="-122"/>
                  <a:cs typeface="Times New Roman" panose="02020603050405020304" pitchFamily="18" charset="0"/>
                </a:rPr>
                <a:t>Grammar</a:t>
              </a:r>
              <a:endParaRPr lang="zh-CN" altLang="zh-CN" sz="4000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endParaRPr>
            </a:p>
          </p:txBody>
        </p:sp>
        <p:sp>
          <p:nvSpPr>
            <p:cNvPr id="10" name="文本框 5"/>
            <p:cNvSpPr txBox="1"/>
            <p:nvPr/>
          </p:nvSpPr>
          <p:spPr>
            <a:xfrm>
              <a:off x="4230" y="1599"/>
              <a:ext cx="11718" cy="16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5000" b="1" dirty="0">
                  <a:ea typeface="微软雅黑" panose="020B0503020204020204" pitchFamily="34" charset="-122"/>
                </a:rPr>
                <a:t>Unit 2    </a:t>
              </a:r>
              <a:r>
                <a:rPr lang="en-US" altLang="zh-CN" sz="5000" b="1" dirty="0" err="1">
                  <a:ea typeface="微软雅黑" panose="020B0503020204020204" pitchFamily="34" charset="-122"/>
                </a:rPr>
                <a:t>Colours</a:t>
              </a:r>
              <a:endParaRPr lang="zh-CN" altLang="en-US" sz="5000" b="1" dirty="0">
                <a:ea typeface="微软雅黑" panose="020B0503020204020204" pitchFamily="34" charset="-122"/>
              </a:endParaRPr>
            </a:p>
          </p:txBody>
        </p:sp>
      </p:grpSp>
      <p:pic>
        <p:nvPicPr>
          <p:cNvPr id="11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4021" y="1584636"/>
            <a:ext cx="284559" cy="84534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矩形 11"/>
          <p:cNvSpPr/>
          <p:nvPr/>
        </p:nvSpPr>
        <p:spPr>
          <a:xfrm>
            <a:off x="0" y="4256511"/>
            <a:ext cx="9144000" cy="4235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1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1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179388" y="1491853"/>
          <a:ext cx="8640762" cy="3274220"/>
        </p:xfrm>
        <a:graphic>
          <a:graphicData uri="http://schemas.openxmlformats.org/drawingml/2006/table">
            <a:tbl>
              <a:tblPr/>
              <a:tblGrid>
                <a:gridCol w="792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38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词条</a:t>
                      </a:r>
                      <a:endParaRPr kumimoji="0" 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用法</a:t>
                      </a:r>
                      <a:endParaRPr kumimoji="0" 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9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and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and用来连接两个词性______的词、短语或句子，表示______关系。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674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如果连接两个含有相同主语或谓语的句子</a:t>
                      </a:r>
                      <a:r>
                        <a:rPr kumimoji="0" lang="zh-CN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ingLiU_HKSCS" panose="02020500000000000000" charset="-120"/>
                        </a:rPr>
                        <a:t>，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and</a:t>
                      </a:r>
                      <a:r>
                        <a:rPr kumimoji="0" lang="zh-CN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后省去相同部分。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54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but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but意为“但是，然而，却”，用来连接两个有____________关系的词、短语或句子。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897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如果连接两个含有相同主语或谓语的句子</a:t>
                      </a:r>
                      <a:r>
                        <a:rPr kumimoji="0" lang="zh-CN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ingLiU_HKSCS" panose="02020500000000000000" charset="-120"/>
                        </a:rPr>
                        <a:t>，</a:t>
                      </a: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but</a:t>
                      </a:r>
                      <a:r>
                        <a:rPr kumimoji="0" lang="zh-CN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后可以省去相同部分。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89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or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or意为“或者，还是”时，表示____________关系。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5846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or</a:t>
                      </a:r>
                      <a:r>
                        <a:rPr kumimoji="0" lang="zh-CN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连接两个主语时</a:t>
                      </a:r>
                      <a:r>
                        <a:rPr kumimoji="0" lang="zh-CN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ingLiU_HKSCS" panose="02020500000000000000" charset="-120"/>
                        </a:rPr>
                        <a:t>，</a:t>
                      </a:r>
                      <a:r>
                        <a:rPr kumimoji="0" lang="zh-CN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谓语动词的单复数形式与</a:t>
                      </a: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or</a:t>
                      </a:r>
                      <a:r>
                        <a:rPr kumimoji="0" lang="zh-CN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后面的主语保持一致</a:t>
                      </a:r>
                      <a:r>
                        <a:rPr kumimoji="0" lang="zh-CN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ingLiU_HKSCS" panose="02020500000000000000" charset="-120"/>
                        </a:rPr>
                        <a:t>，</a:t>
                      </a:r>
                      <a:r>
                        <a:rPr kumimoji="0" lang="zh-CN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即遵循</a:t>
                      </a: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“</a:t>
                      </a:r>
                      <a:r>
                        <a:rPr kumimoji="0" lang="zh-CN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就近原则</a:t>
                      </a: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”</a:t>
                      </a:r>
                      <a:r>
                        <a:rPr kumimoji="0" lang="zh-CN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。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_HKSCS" panose="02020500000000000000" charset="-120"/>
                        <a:ea typeface="MingLiU_HKSCS" panose="02020500000000000000" charset="-12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58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so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so意为“因此，所以”，表示____________关系。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99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so</a:t>
                      </a:r>
                      <a:r>
                        <a:rPr kumimoji="0" lang="zh-CN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不能与</a:t>
                      </a: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because</a:t>
                      </a:r>
                      <a:r>
                        <a:rPr kumimoji="0" lang="zh-CN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同时出现在一个句子中。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ngLiU_HKSCS" panose="02020500000000000000" charset="-120"/>
                        <a:ea typeface="MingLiU_HKSCS" panose="02020500000000000000" charset="-12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93700" y="921693"/>
            <a:ext cx="228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zh-CN" altLang="en-US">
                <a:solidFill>
                  <a:srgbClr val="FF0000"/>
                </a:solidFill>
              </a:rPr>
              <a:t>语法探究</a:t>
            </a: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3209925" y="1739504"/>
            <a:ext cx="6495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1800">
                <a:solidFill>
                  <a:srgbClr val="FF0000"/>
                </a:solidFill>
              </a:rPr>
              <a:t>相同</a:t>
            </a:r>
            <a:endParaRPr lang="zh-CN" altLang="en-US" sz="1800">
              <a:solidFill>
                <a:srgbClr val="FF0000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443663" y="1739504"/>
            <a:ext cx="6495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1800">
                <a:solidFill>
                  <a:srgbClr val="FF0000"/>
                </a:solidFill>
              </a:rPr>
              <a:t>并列</a:t>
            </a:r>
            <a:endParaRPr lang="zh-CN" altLang="en-US" sz="180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53139" y="2382441"/>
            <a:ext cx="6495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1800">
                <a:solidFill>
                  <a:srgbClr val="FF0000"/>
                </a:solidFill>
              </a:rPr>
              <a:t>转折</a:t>
            </a:r>
            <a:endParaRPr lang="zh-CN" altLang="en-US" sz="1800">
              <a:solidFill>
                <a:srgbClr val="FF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683125" y="3198019"/>
            <a:ext cx="6495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1800">
                <a:solidFill>
                  <a:srgbClr val="FF0000"/>
                </a:solidFill>
              </a:rPr>
              <a:t>选择</a:t>
            </a:r>
            <a:endParaRPr lang="zh-CN" altLang="en-US" sz="1800">
              <a:solidFill>
                <a:srgbClr val="FF0000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498975" y="3996929"/>
            <a:ext cx="6495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1800">
                <a:solidFill>
                  <a:srgbClr val="FF0000"/>
                </a:solidFill>
              </a:rPr>
              <a:t>因果</a:t>
            </a:r>
            <a:endParaRPr lang="zh-CN" altLang="en-US" sz="18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ChangeArrowheads="1"/>
          </p:cNvSpPr>
          <p:nvPr/>
        </p:nvSpPr>
        <p:spPr bwMode="auto">
          <a:xfrm>
            <a:off x="179388" y="1172058"/>
            <a:ext cx="8553450" cy="336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zh-CN" altLang="en-US" sz="1800" dirty="0">
                <a:solidFill>
                  <a:schemeClr val="accent2"/>
                </a:solidFill>
              </a:rPr>
              <a:t>活学活用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zh-CN" altLang="zh-CN" sz="1800" dirty="0"/>
              <a:t>1．【·扬州】“right” and “write” sound the same, ________ they do not mean the same thing.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zh-CN" altLang="zh-CN" sz="1800" dirty="0"/>
              <a:t>A．but　　　　	     </a:t>
            </a:r>
            <a:r>
              <a:rPr lang="en-US" altLang="zh-CN" sz="1800" dirty="0"/>
              <a:t>	</a:t>
            </a:r>
            <a:r>
              <a:rPr lang="zh-CN" altLang="zh-CN" sz="1800" dirty="0"/>
              <a:t>B．if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zh-CN" altLang="zh-CN" sz="1800" dirty="0"/>
              <a:t>C．so  			D．or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zh-CN" altLang="zh-CN" sz="1800" dirty="0"/>
              <a:t>2．【·大庆】When you get into trouble, will you keep trying ________ give up?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zh-CN" altLang="zh-CN" sz="1800" dirty="0"/>
              <a:t>A．or 		 </a:t>
            </a:r>
            <a:r>
              <a:rPr lang="en-US" altLang="zh-CN" sz="1800" dirty="0"/>
              <a:t>	</a:t>
            </a:r>
            <a:r>
              <a:rPr lang="zh-CN" altLang="zh-CN" sz="1800" dirty="0"/>
              <a:t>B．and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zh-CN" altLang="zh-CN" sz="1800" dirty="0"/>
              <a:t>C．but  		</a:t>
            </a:r>
            <a:r>
              <a:rPr lang="en-US" altLang="zh-CN" sz="1800" dirty="0"/>
              <a:t>	</a:t>
            </a:r>
            <a:r>
              <a:rPr lang="zh-CN" altLang="zh-CN" sz="1800" dirty="0"/>
              <a:t>D．so </a:t>
            </a:r>
            <a:endParaRPr lang="en-US" altLang="zh-CN" sz="18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156176" y="1399906"/>
            <a:ext cx="40748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</a:rPr>
              <a:t>A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6876256" y="3073040"/>
            <a:ext cx="40748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</a:rPr>
              <a:t>A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ChangeArrowheads="1"/>
          </p:cNvSpPr>
          <p:nvPr/>
        </p:nvSpPr>
        <p:spPr bwMode="auto">
          <a:xfrm>
            <a:off x="250826" y="526167"/>
            <a:ext cx="85693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dirty="0"/>
              <a:t>2</a:t>
            </a:r>
            <a:r>
              <a:rPr lang="zh-CN" altLang="en-US" dirty="0"/>
              <a:t>　</a:t>
            </a:r>
            <a:r>
              <a:rPr lang="en-US" altLang="zh-CN" dirty="0"/>
              <a:t>both…and…</a:t>
            </a:r>
            <a:r>
              <a:rPr lang="zh-CN" altLang="en-US" dirty="0"/>
              <a:t>， </a:t>
            </a:r>
            <a:r>
              <a:rPr lang="en-US" altLang="zh-CN" dirty="0"/>
              <a:t>not only… but also…</a:t>
            </a:r>
            <a:r>
              <a:rPr lang="zh-CN" altLang="en-US" dirty="0"/>
              <a:t>， </a:t>
            </a:r>
            <a:r>
              <a:rPr lang="en-US" altLang="zh-CN" dirty="0"/>
              <a:t>either…or…</a:t>
            </a:r>
            <a:r>
              <a:rPr lang="zh-CN" altLang="en-US" dirty="0"/>
              <a:t>和</a:t>
            </a:r>
            <a:r>
              <a:rPr lang="en-US" altLang="zh-CN" dirty="0"/>
              <a:t>neither…nor…</a:t>
            </a:r>
            <a:r>
              <a:rPr lang="zh-CN" altLang="en-US" dirty="0"/>
              <a:t>的用法</a:t>
            </a: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250826" y="1638214"/>
            <a:ext cx="228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zh-CN" altLang="en-US">
                <a:solidFill>
                  <a:srgbClr val="FF0000"/>
                </a:solidFill>
              </a:rPr>
              <a:t>教材典句</a:t>
            </a: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250826" y="2104994"/>
            <a:ext cx="842486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000" dirty="0"/>
              <a:t>1.Both Kitty and I have known something about the four people.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000" dirty="0"/>
              <a:t>我和基蒂已经了解了一些关于这四个人的情况。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000" dirty="0"/>
              <a:t>2．Carelessness will be a disaster not only to ourselves but (also) to patients.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000" dirty="0"/>
              <a:t>粗心不仅对我们自己是灾难，而且对病人也将是灾难。</a:t>
            </a:r>
          </a:p>
          <a:p>
            <a:pPr eaLnBrk="0" hangingPunct="0">
              <a:lnSpc>
                <a:spcPct val="150000"/>
              </a:lnSpc>
            </a:pPr>
            <a:endParaRPr lang="zh-CN" altLang="en-US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323528" y="1347614"/>
            <a:ext cx="842486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dirty="0"/>
              <a:t>3．Life is like a race. You either take the lead or fall behind.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dirty="0"/>
              <a:t>人生就像一场赛跑。你要么领先，要么落后。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dirty="0"/>
              <a:t>4．Neither my parents nor I think I can make a good accountant.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dirty="0"/>
              <a:t>我的父母和我都不认为我会成为一个好会计。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表格 28"/>
          <p:cNvGraphicFramePr>
            <a:graphicFrameLocks noGrp="1"/>
          </p:cNvGraphicFramePr>
          <p:nvPr/>
        </p:nvGraphicFramePr>
        <p:xfrm>
          <a:off x="250826" y="1545431"/>
          <a:ext cx="8569325" cy="3367088"/>
        </p:xfrm>
        <a:graphic>
          <a:graphicData uri="http://schemas.openxmlformats.org/drawingml/2006/table">
            <a:tbl>
              <a:tblPr/>
              <a:tblGrid>
                <a:gridCol w="1440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9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词条</a:t>
                      </a:r>
                      <a:endParaRPr lang="zh-CN" sz="1400" kern="1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用法</a:t>
                      </a:r>
                      <a:endParaRPr lang="zh-CN" sz="1400" kern="100"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11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both</a:t>
                      </a:r>
                      <a:r>
                        <a:rPr lang="zh-CN" sz="1400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…</a:t>
                      </a:r>
                      <a:r>
                        <a:rPr lang="en-US" sz="1400" kern="100" dirty="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and</a:t>
                      </a:r>
                      <a:r>
                        <a:rPr lang="zh-CN" sz="1400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…</a:t>
                      </a:r>
                      <a:endParaRPr lang="zh-CN" sz="1400" kern="1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kern="100" dirty="0" smtClean="0">
                          <a:latin typeface="Times New Roman" panose="02020603050405020304"/>
                          <a:ea typeface="+mn-ea"/>
                          <a:cs typeface="Courier New" panose="02070309020205020404"/>
                        </a:rPr>
                        <a:t>both</a:t>
                      </a:r>
                      <a:r>
                        <a:rPr lang="zh-CN" altLang="zh-CN" sz="1400" kern="100" dirty="0" smtClean="0">
                          <a:latin typeface="宋体" panose="02010600030101010101" pitchFamily="2" charset="-122"/>
                          <a:ea typeface="+mn-ea"/>
                          <a:cs typeface="Times New Roman" panose="02020603050405020304"/>
                        </a:rPr>
                        <a:t>…</a:t>
                      </a:r>
                      <a:r>
                        <a:rPr lang="en-US" altLang="zh-CN" sz="1400" kern="100" dirty="0" smtClean="0">
                          <a:latin typeface="Times New Roman" panose="02020603050405020304"/>
                          <a:ea typeface="+mn-ea"/>
                          <a:cs typeface="Courier New" panose="02070309020205020404"/>
                        </a:rPr>
                        <a:t>and</a:t>
                      </a:r>
                      <a:r>
                        <a:rPr lang="zh-CN" altLang="zh-CN" sz="1400" kern="100" dirty="0" smtClean="0">
                          <a:latin typeface="宋体" panose="02010600030101010101" pitchFamily="2" charset="-122"/>
                          <a:ea typeface="+mn-ea"/>
                          <a:cs typeface="Times New Roman" panose="02020603050405020304"/>
                        </a:rPr>
                        <a:t>…</a:t>
                      </a:r>
                      <a:r>
                        <a:rPr lang="zh-CN" altLang="zh-CN" sz="1400" kern="100" dirty="0" smtClean="0"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意为</a:t>
                      </a:r>
                      <a:r>
                        <a:rPr lang="en-US" altLang="zh-CN" sz="1400" kern="100" dirty="0" smtClean="0">
                          <a:latin typeface="宋体" panose="02010600030101010101" pitchFamily="2" charset="-122"/>
                          <a:ea typeface="+mn-ea"/>
                          <a:cs typeface="Times New Roman" panose="02020603050405020304"/>
                        </a:rPr>
                        <a:t>“</a:t>
                      </a:r>
                      <a:r>
                        <a:rPr lang="zh-CN" altLang="zh-CN" sz="1400" kern="100" dirty="0" smtClean="0"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两者都</a:t>
                      </a:r>
                      <a:r>
                        <a:rPr lang="en-US" altLang="zh-CN" sz="1400" kern="100" dirty="0" smtClean="0">
                          <a:latin typeface="宋体" panose="02010600030101010101" pitchFamily="2" charset="-122"/>
                          <a:ea typeface="+mn-ea"/>
                          <a:cs typeface="Times New Roman" panose="02020603050405020304"/>
                        </a:rPr>
                        <a:t>”</a:t>
                      </a:r>
                      <a:r>
                        <a:rPr lang="zh-CN" altLang="zh-CN" sz="1400" kern="100" dirty="0" smtClean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altLang="zh-CN" sz="1400" kern="100" dirty="0" smtClean="0"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可以连接名词、代词、形容词、介词短语等。</a:t>
                      </a:r>
                      <a:endParaRPr lang="zh-CN" altLang="zh-CN" sz="1400" kern="100" dirty="0" smtClean="0">
                        <a:latin typeface="宋体" panose="02010600030101010101" pitchFamily="2" charset="-122"/>
                        <a:ea typeface="+mn-ea"/>
                        <a:cs typeface="Courier New" panose="02070309020205020404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67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altLang="zh-CN" sz="1400" kern="100" dirty="0" smtClean="0"/>
                        <a:t>both…and…连接名词、代词作主语时，谓语动词用________形式。</a:t>
                      </a: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not only</a:t>
                      </a:r>
                      <a:r>
                        <a:rPr lang="zh-CN" sz="1400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…</a:t>
                      </a:r>
                      <a:r>
                        <a:rPr lang="en-US" sz="1400" kern="100" dirty="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but also</a:t>
                      </a:r>
                      <a:r>
                        <a:rPr lang="zh-CN" sz="1400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…</a:t>
                      </a:r>
                      <a:endParaRPr lang="zh-CN" sz="1400" kern="1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sz="1400" kern="100" dirty="0"/>
                        <a:t>not only…but also…意为“________________”，可以连接两个相同的对等成分。</a:t>
                      </a: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63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either</a:t>
                      </a:r>
                      <a:r>
                        <a:rPr lang="zh-CN" sz="1400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…</a:t>
                      </a:r>
                      <a:r>
                        <a:rPr lang="en-US" sz="1400" kern="10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or</a:t>
                      </a:r>
                      <a:r>
                        <a:rPr lang="zh-CN" sz="1400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…</a:t>
                      </a:r>
                      <a:endParaRPr lang="zh-CN" sz="1400" kern="100"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either</a:t>
                      </a:r>
                      <a:r>
                        <a:rPr lang="zh-CN" sz="1400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…</a:t>
                      </a:r>
                      <a:r>
                        <a:rPr lang="en-US" sz="1400" kern="100" dirty="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or</a:t>
                      </a:r>
                      <a:r>
                        <a:rPr lang="zh-CN" sz="1400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…</a:t>
                      </a:r>
                      <a:r>
                        <a:rPr lang="zh-CN" sz="1400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意为</a:t>
                      </a:r>
                      <a:r>
                        <a:rPr lang="en-US" sz="1400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1400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或者</a:t>
                      </a:r>
                      <a:r>
                        <a:rPr lang="en-US" sz="1400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1400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或者</a:t>
                      </a:r>
                      <a:r>
                        <a:rPr lang="en-US" sz="1400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1400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1400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不是</a:t>
                      </a:r>
                      <a:r>
                        <a:rPr lang="en-US" sz="1400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1400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就是</a:t>
                      </a:r>
                      <a:r>
                        <a:rPr lang="en-US" sz="1400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……”</a:t>
                      </a:r>
                      <a:r>
                        <a:rPr lang="zh-CN" sz="1400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1400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可以连接名词、代词、形容词、动词和介词短语等。</a:t>
                      </a:r>
                      <a:endParaRPr lang="zh-CN" sz="1400" kern="1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41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neither</a:t>
                      </a:r>
                      <a:r>
                        <a:rPr lang="zh-CN" sz="1400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…</a:t>
                      </a:r>
                      <a:endParaRPr lang="zh-CN" sz="1400" kern="100"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nor</a:t>
                      </a:r>
                      <a:r>
                        <a:rPr lang="zh-CN" sz="1400" kern="1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…</a:t>
                      </a:r>
                      <a:endParaRPr lang="zh-CN" sz="1400" kern="100"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neither</a:t>
                      </a:r>
                      <a:r>
                        <a:rPr lang="zh-CN" sz="1400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…</a:t>
                      </a:r>
                      <a:r>
                        <a:rPr lang="en-US" sz="1400" kern="100" dirty="0">
                          <a:latin typeface="Times New Roman" panose="02020603050405020304"/>
                          <a:ea typeface="宋体" panose="02010600030101010101" pitchFamily="2" charset="-122"/>
                          <a:cs typeface="Courier New" panose="02070309020205020404"/>
                        </a:rPr>
                        <a:t>nor</a:t>
                      </a:r>
                      <a:r>
                        <a:rPr lang="zh-CN" sz="1400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…</a:t>
                      </a:r>
                      <a:r>
                        <a:rPr lang="zh-CN" sz="1400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意为</a:t>
                      </a:r>
                      <a:r>
                        <a:rPr lang="en-US" sz="1400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1400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既不</a:t>
                      </a:r>
                      <a:r>
                        <a:rPr lang="en-US" sz="1400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1400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也不</a:t>
                      </a:r>
                      <a:r>
                        <a:rPr lang="en-US" sz="1400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……”</a:t>
                      </a:r>
                      <a:r>
                        <a:rPr lang="zh-CN" sz="1400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1400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可以连接名词、代词、形容词、动词和介词短语等。</a:t>
                      </a:r>
                      <a:endParaRPr lang="zh-CN" sz="1400" kern="1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93700" y="921693"/>
            <a:ext cx="228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zh-CN" altLang="en-US">
                <a:solidFill>
                  <a:srgbClr val="FF0000"/>
                </a:solidFill>
              </a:rPr>
              <a:t>语法探究</a:t>
            </a: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5817649" y="2283718"/>
            <a:ext cx="6495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1800" dirty="0" err="1">
                <a:solidFill>
                  <a:srgbClr val="FF0000"/>
                </a:solidFill>
              </a:rPr>
              <a:t>复数</a:t>
            </a:r>
            <a:endParaRPr lang="zh-CN" altLang="en-US" sz="1800" dirty="0">
              <a:solidFill>
                <a:srgbClr val="FF0000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779912" y="2888674"/>
            <a:ext cx="20377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1800" dirty="0" err="1">
                <a:solidFill>
                  <a:srgbClr val="FF0000"/>
                </a:solidFill>
              </a:rPr>
              <a:t>不但</a:t>
            </a:r>
            <a:r>
              <a:rPr lang="en-US" altLang="zh-CN" sz="1800" dirty="0">
                <a:solidFill>
                  <a:srgbClr val="FF0000"/>
                </a:solidFill>
              </a:rPr>
              <a:t>……</a:t>
            </a:r>
            <a:r>
              <a:rPr lang="en-US" altLang="zh-CN" sz="1800" dirty="0" err="1">
                <a:solidFill>
                  <a:srgbClr val="FF0000"/>
                </a:solidFill>
              </a:rPr>
              <a:t>而且</a:t>
            </a:r>
            <a:r>
              <a:rPr lang="en-US" altLang="zh-CN" sz="1800" dirty="0">
                <a:solidFill>
                  <a:srgbClr val="FF0000"/>
                </a:solidFill>
              </a:rPr>
              <a:t>……</a:t>
            </a:r>
            <a:endParaRPr lang="zh-CN" altLang="en-US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ChangeArrowheads="1"/>
          </p:cNvSpPr>
          <p:nvPr/>
        </p:nvSpPr>
        <p:spPr bwMode="auto">
          <a:xfrm>
            <a:off x="270090" y="699542"/>
            <a:ext cx="820896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000" dirty="0"/>
              <a:t>Either you or I am going to be on duty.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000" dirty="0"/>
              <a:t>要么你值日，要么是我。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000" dirty="0"/>
              <a:t>Neither you nor he is short of money.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000" dirty="0"/>
              <a:t>你不缺钱，他也不缺钱。</a:t>
            </a:r>
          </a:p>
        </p:txBody>
      </p:sp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270090" y="2765708"/>
            <a:ext cx="8873909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1800" dirty="0">
                <a:solidFill>
                  <a:schemeClr val="accent2"/>
                </a:solidFill>
              </a:rPr>
              <a:t>[</a:t>
            </a:r>
            <a:r>
              <a:rPr lang="zh-CN" altLang="en-US" sz="1800" dirty="0">
                <a:solidFill>
                  <a:schemeClr val="accent2"/>
                </a:solidFill>
              </a:rPr>
              <a:t>拓展</a:t>
            </a:r>
            <a:r>
              <a:rPr lang="en-US" altLang="zh-CN" sz="1800" dirty="0">
                <a:solidFill>
                  <a:schemeClr val="accent2"/>
                </a:solidFill>
              </a:rPr>
              <a:t>]</a:t>
            </a:r>
            <a:r>
              <a:rPr lang="zh-CN" altLang="en-US" sz="1800" dirty="0"/>
              <a:t> </a:t>
            </a:r>
            <a:r>
              <a:rPr lang="en-US" altLang="zh-CN" sz="1800" dirty="0"/>
              <a:t>(1)</a:t>
            </a:r>
            <a:r>
              <a:rPr lang="zh-CN" altLang="zh-CN" sz="1800" dirty="0"/>
              <a:t>以</a:t>
            </a:r>
            <a:r>
              <a:rPr lang="en-US" altLang="zh-CN" sz="1800" dirty="0"/>
              <a:t>not only</a:t>
            </a:r>
            <a:r>
              <a:rPr lang="zh-CN" altLang="zh-CN" sz="1800" dirty="0"/>
              <a:t>开头连接两个分句时，第一个分句要倒装。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1800" dirty="0"/>
              <a:t>(2)not only…but also…</a:t>
            </a:r>
            <a:r>
              <a:rPr lang="zh-CN" altLang="zh-CN" sz="1800" dirty="0"/>
              <a:t>， </a:t>
            </a:r>
            <a:r>
              <a:rPr lang="en-US" altLang="zh-CN" sz="1800" dirty="0"/>
              <a:t>either</a:t>
            </a:r>
            <a:r>
              <a:rPr lang="zh-CN" altLang="zh-CN" sz="1800" dirty="0"/>
              <a:t>…</a:t>
            </a:r>
            <a:r>
              <a:rPr lang="en-US" altLang="zh-CN" sz="1800" dirty="0"/>
              <a:t>or</a:t>
            </a:r>
            <a:r>
              <a:rPr lang="zh-CN" altLang="zh-CN" sz="1800" dirty="0"/>
              <a:t>…， </a:t>
            </a:r>
            <a:r>
              <a:rPr lang="en-US" altLang="zh-CN" sz="1800" dirty="0"/>
              <a:t>neither</a:t>
            </a:r>
            <a:r>
              <a:rPr lang="zh-CN" altLang="zh-CN" sz="1800" dirty="0"/>
              <a:t>…</a:t>
            </a:r>
            <a:r>
              <a:rPr lang="en-US" altLang="zh-CN" sz="1800" dirty="0"/>
              <a:t>nor</a:t>
            </a:r>
            <a:r>
              <a:rPr lang="zh-CN" altLang="zh-CN" sz="1800" dirty="0"/>
              <a:t>…连接两个主语时，谓语动词的</a:t>
            </a:r>
            <a:r>
              <a:rPr lang="en-US" altLang="zh-CN" sz="1800" dirty="0"/>
              <a:t>“</a:t>
            </a:r>
            <a:r>
              <a:rPr lang="zh-CN" altLang="zh-CN" sz="1800" dirty="0"/>
              <a:t>数</a:t>
            </a:r>
            <a:r>
              <a:rPr lang="en-US" altLang="zh-CN" sz="1800" dirty="0"/>
              <a:t>”</a:t>
            </a:r>
            <a:r>
              <a:rPr lang="zh-CN" altLang="zh-CN" sz="1800" dirty="0"/>
              <a:t>要遵循</a:t>
            </a:r>
            <a:r>
              <a:rPr lang="en-US" altLang="zh-CN" sz="1800" dirty="0"/>
              <a:t>“</a:t>
            </a:r>
            <a:r>
              <a:rPr lang="zh-CN" altLang="zh-CN" sz="1800" dirty="0"/>
              <a:t>就近原则</a:t>
            </a:r>
            <a:r>
              <a:rPr lang="en-US" altLang="zh-CN" sz="1800" dirty="0"/>
              <a:t>”</a:t>
            </a:r>
            <a:r>
              <a:rPr lang="zh-CN" altLang="zh-CN" sz="1800" dirty="0"/>
              <a:t>，即谓语动词要和离它最近的主语保持单复数的一致。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1800" dirty="0"/>
              <a:t>(3)</a:t>
            </a:r>
            <a:r>
              <a:rPr lang="zh-CN" altLang="zh-CN" sz="1800" dirty="0"/>
              <a:t>若要对</a:t>
            </a:r>
            <a:r>
              <a:rPr lang="en-US" altLang="zh-CN" sz="1800" dirty="0"/>
              <a:t>either…or…</a:t>
            </a:r>
            <a:r>
              <a:rPr lang="zh-CN" altLang="zh-CN" sz="1800" dirty="0"/>
              <a:t>句型进行否定时，只需把</a:t>
            </a:r>
            <a:r>
              <a:rPr lang="en-US" altLang="zh-CN" sz="1800" dirty="0"/>
              <a:t>either…or…</a:t>
            </a:r>
            <a:r>
              <a:rPr lang="zh-CN" altLang="zh-CN" sz="1800" dirty="0"/>
              <a:t>换成</a:t>
            </a:r>
            <a:r>
              <a:rPr lang="en-US" altLang="zh-CN" sz="1800" dirty="0"/>
              <a:t>neither…nor…</a:t>
            </a:r>
            <a:r>
              <a:rPr lang="zh-CN" altLang="zh-CN" sz="1800" dirty="0"/>
              <a:t>即可。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ChangeArrowheads="1"/>
          </p:cNvSpPr>
          <p:nvPr/>
        </p:nvSpPr>
        <p:spPr bwMode="auto">
          <a:xfrm>
            <a:off x="250825" y="547361"/>
            <a:ext cx="855345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zh-CN" altLang="zh-CN" sz="2000" dirty="0"/>
              <a:t>1．【·连云港】—What film do you like best?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zh-CN" altLang="zh-CN" sz="2000" dirty="0"/>
              <a:t>—The Martian. It ________ shows a lot of imagination, ________ has a sense of humor.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zh-CN" altLang="zh-CN" sz="2000" dirty="0"/>
              <a:t>A．too; to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zh-CN" altLang="zh-CN" sz="2000" dirty="0"/>
              <a:t>B．neither; nor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zh-CN" altLang="zh-CN" sz="2000" dirty="0"/>
              <a:t>C．either; or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zh-CN" altLang="zh-CN" sz="2000" dirty="0"/>
              <a:t>D．not only; but also</a:t>
            </a:r>
          </a:p>
          <a:p>
            <a:pPr indent="266700" eaLnBrk="0" hangingPunct="0">
              <a:lnSpc>
                <a:spcPct val="150000"/>
              </a:lnSpc>
            </a:pPr>
            <a:endParaRPr lang="en-US" altLang="zh-CN" sz="20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987824" y="964326"/>
            <a:ext cx="40748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en-US" dirty="0">
                <a:solidFill>
                  <a:srgbClr val="FF0000"/>
                </a:solidFill>
              </a:rPr>
              <a:t>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ChangeArrowheads="1"/>
          </p:cNvSpPr>
          <p:nvPr/>
        </p:nvSpPr>
        <p:spPr bwMode="auto">
          <a:xfrm>
            <a:off x="295275" y="1065402"/>
            <a:ext cx="855345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zh-CN" altLang="zh-CN" sz="2000" dirty="0"/>
              <a:t>2．【·荆门】—Alice, how do your parents like pop music?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zh-CN" altLang="zh-CN" sz="2000" dirty="0"/>
              <a:t>—________ my dad ________ my mum likes it. But they both prefer Beijing Opera.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zh-CN" altLang="zh-CN" sz="2000" dirty="0"/>
              <a:t>A．Either; or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zh-CN" altLang="zh-CN" sz="2000" dirty="0"/>
              <a:t>B．Neither; nor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zh-CN" altLang="zh-CN" sz="2000" dirty="0"/>
              <a:t>C．Not only; but also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zh-CN" altLang="zh-CN" sz="2000" dirty="0"/>
              <a:t>D．Both; and</a:t>
            </a:r>
            <a:endParaRPr lang="en-US" altLang="zh-CN" sz="20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259632" y="1419622"/>
            <a:ext cx="3898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4" name="Group 4"/>
          <p:cNvGraphicFramePr>
            <a:graphicFrameLocks noGrp="1"/>
          </p:cNvGraphicFramePr>
          <p:nvPr/>
        </p:nvGraphicFramePr>
        <p:xfrm>
          <a:off x="611188" y="1059656"/>
          <a:ext cx="7777162" cy="3812938"/>
        </p:xfrm>
        <a:graphic>
          <a:graphicData uri="http://schemas.openxmlformats.org/drawingml/2006/table">
            <a:tbl>
              <a:tblPr/>
              <a:tblGrid>
                <a:gridCol w="168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56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14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单词闯关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34262" marB="3426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不耐烦的，急躁的adj. ________→(反义词)________</a:t>
                      </a:r>
                    </a:p>
                  </a:txBody>
                  <a:tcPr marT="34262" marB="3426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4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短语互译</a:t>
                      </a:r>
                      <a:endParaRPr kumimoji="0" 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34262" marB="3426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不但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而且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……____________________</a:t>
                      </a: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　　　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在将来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______________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三思而行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_______________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洗碗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生某人的气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_________________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6. </a:t>
                      </a: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对某人有耐心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7. both…and…______________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8. be suitable for______________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34262" marB="3426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5148264" y="2002601"/>
            <a:ext cx="268214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000">
                <a:solidFill>
                  <a:srgbClr val="FF0000"/>
                </a:solidFill>
              </a:rPr>
              <a:t>not only…but (also)… 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3779838" y="2327642"/>
            <a:ext cx="16099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000">
                <a:solidFill>
                  <a:srgbClr val="FF0000"/>
                </a:solidFill>
              </a:rPr>
              <a:t>in the future 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4284663" y="2651492"/>
            <a:ext cx="146546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000">
                <a:solidFill>
                  <a:srgbClr val="FF0000"/>
                </a:solidFill>
              </a:rPr>
              <a:t>think twice </a:t>
            </a: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3563939" y="3028920"/>
            <a:ext cx="15937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000">
                <a:solidFill>
                  <a:srgbClr val="FF0000"/>
                </a:solidFill>
              </a:rPr>
              <a:t>do the dishes</a:t>
            </a:r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4356101" y="3407539"/>
            <a:ext cx="21355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000">
                <a:solidFill>
                  <a:srgbClr val="FF0000"/>
                </a:solidFill>
              </a:rPr>
              <a:t>get angry with sb </a:t>
            </a: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4716464" y="3784967"/>
            <a:ext cx="21916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000">
                <a:solidFill>
                  <a:srgbClr val="FF0000"/>
                </a:solidFill>
              </a:rPr>
              <a:t>be patient with sb </a:t>
            </a: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4427539" y="4108817"/>
            <a:ext cx="17908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000">
                <a:solidFill>
                  <a:srgbClr val="FF0000"/>
                </a:solidFill>
              </a:rPr>
              <a:t>……</a:t>
            </a:r>
            <a:r>
              <a:rPr lang="zh-CN" altLang="en-US" sz="2000">
                <a:solidFill>
                  <a:srgbClr val="FF0000"/>
                </a:solidFill>
              </a:rPr>
              <a:t>和</a:t>
            </a:r>
            <a:r>
              <a:rPr lang="en-US" altLang="zh-CN" sz="2000">
                <a:solidFill>
                  <a:srgbClr val="FF0000"/>
                </a:solidFill>
              </a:rPr>
              <a:t>……</a:t>
            </a:r>
            <a:r>
              <a:rPr lang="zh-CN" altLang="en-US" sz="2000">
                <a:solidFill>
                  <a:srgbClr val="FF0000"/>
                </a:solidFill>
              </a:rPr>
              <a:t>都 </a:t>
            </a: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5076826" y="4433858"/>
            <a:ext cx="76495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2000">
                <a:solidFill>
                  <a:srgbClr val="FF0000"/>
                </a:solidFill>
              </a:rPr>
              <a:t>适合 </a:t>
            </a: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6660232" y="1231225"/>
            <a:ext cx="10166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000" dirty="0">
                <a:solidFill>
                  <a:srgbClr val="FF0000"/>
                </a:solidFill>
              </a:rPr>
              <a:t>patient </a:t>
            </a:r>
          </a:p>
        </p:txBody>
      </p:sp>
      <p:grpSp>
        <p:nvGrpSpPr>
          <p:cNvPr id="11" name="Group 3"/>
          <p:cNvGrpSpPr/>
          <p:nvPr/>
        </p:nvGrpSpPr>
        <p:grpSpPr bwMode="auto">
          <a:xfrm>
            <a:off x="227013" y="598885"/>
            <a:ext cx="3143250" cy="523220"/>
            <a:chOff x="0" y="0"/>
            <a:chExt cx="2714644" cy="697938"/>
          </a:xfrm>
        </p:grpSpPr>
        <p:pic>
          <p:nvPicPr>
            <p:cNvPr id="6167" name="Picture 20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2714644" cy="61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68" name="TextBox 22"/>
            <p:cNvSpPr txBox="1">
              <a:spLocks noChangeArrowheads="1"/>
            </p:cNvSpPr>
            <p:nvPr/>
          </p:nvSpPr>
          <p:spPr bwMode="auto">
            <a:xfrm>
              <a:off x="473006" y="0"/>
              <a:ext cx="2114288" cy="697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dirty="0">
                  <a:solidFill>
                    <a:srgbClr val="FF6600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 课前自主预习</a:t>
              </a:r>
            </a:p>
          </p:txBody>
        </p:sp>
      </p:grp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4644008" y="1231225"/>
            <a:ext cx="12362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000" dirty="0">
                <a:solidFill>
                  <a:srgbClr val="FF0000"/>
                </a:solidFill>
              </a:rPr>
              <a:t>impatient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/>
      <p:bldP spid="5133" grpId="0"/>
      <p:bldP spid="5134" grpId="0"/>
      <p:bldP spid="5135" grpId="0"/>
      <p:bldP spid="5136" grpId="0"/>
      <p:bldP spid="5137" grpId="0"/>
      <p:bldP spid="5138" grpId="0"/>
      <p:bldP spid="5139" grpId="0"/>
      <p:bldP spid="20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8" name="Group 4"/>
          <p:cNvGraphicFramePr>
            <a:graphicFrameLocks noGrp="1"/>
          </p:cNvGraphicFramePr>
          <p:nvPr/>
        </p:nvGraphicFramePr>
        <p:xfrm>
          <a:off x="539751" y="1335881"/>
          <a:ext cx="8208963" cy="3278044"/>
        </p:xfrm>
        <a:graphic>
          <a:graphicData uri="http://schemas.openxmlformats.org/drawingml/2006/table">
            <a:tbl>
              <a:tblPr/>
              <a:tblGrid>
                <a:gridCol w="936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2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780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句型在线</a:t>
                      </a:r>
                      <a:endParaRPr kumimoji="0" 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34250" marB="342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比利不愿意接受其他人的建议或者三思而后行。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Billy would not ____________________ or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____________.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我爸爸和妈妈周末都不去上班。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________ my dad ________ my mum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______________ at the weekend.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我妈妈和奶奶都擅长做饭。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________ my mum and my grandma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cooking.</a:t>
                      </a:r>
                    </a:p>
                  </a:txBody>
                  <a:tcPr marT="34250" marB="342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3578630" y="1703427"/>
            <a:ext cx="22942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1800" dirty="0">
                <a:solidFill>
                  <a:srgbClr val="FF0000"/>
                </a:solidFill>
              </a:rPr>
              <a:t>accept others' advice 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2000250" y="2072759"/>
            <a:ext cx="13388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1800">
                <a:solidFill>
                  <a:srgbClr val="FF0000"/>
                </a:solidFill>
              </a:rPr>
              <a:t>think twice </a:t>
            </a: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1962151" y="2809756"/>
            <a:ext cx="98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1800">
                <a:solidFill>
                  <a:srgbClr val="FF0000"/>
                </a:solidFill>
              </a:rPr>
              <a:t>Neither </a:t>
            </a: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3779912" y="2822972"/>
            <a:ext cx="5844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1800" dirty="0">
                <a:solidFill>
                  <a:srgbClr val="FF0000"/>
                </a:solidFill>
              </a:rPr>
              <a:t>nor </a:t>
            </a: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2092326" y="3133606"/>
            <a:ext cx="14863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1800">
                <a:solidFill>
                  <a:srgbClr val="FF0000"/>
                </a:solidFill>
              </a:rPr>
              <a:t>goes to work </a:t>
            </a: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1979613" y="3855125"/>
            <a:ext cx="7168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1800">
                <a:solidFill>
                  <a:srgbClr val="FF0000"/>
                </a:solidFill>
              </a:rPr>
              <a:t>Both </a:t>
            </a:r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5508104" y="3795886"/>
            <a:ext cx="13410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1800" dirty="0">
                <a:solidFill>
                  <a:srgbClr val="FF0000"/>
                </a:solidFill>
              </a:rPr>
              <a:t>are good at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6" grpId="0"/>
      <p:bldP spid="6157" grpId="0"/>
      <p:bldP spid="6158" grpId="0"/>
      <p:bldP spid="6159" grpId="0"/>
      <p:bldP spid="6160" grpId="0"/>
      <p:bldP spid="6161" grpId="0"/>
      <p:bldP spid="61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2" name="Group 4"/>
          <p:cNvGraphicFramePr>
            <a:graphicFrameLocks noGrp="1"/>
          </p:cNvGraphicFramePr>
          <p:nvPr/>
        </p:nvGraphicFramePr>
        <p:xfrm>
          <a:off x="539751" y="1343025"/>
          <a:ext cx="8208963" cy="3278044"/>
        </p:xfrm>
        <a:graphic>
          <a:graphicData uri="http://schemas.openxmlformats.org/drawingml/2006/table">
            <a:tbl>
              <a:tblPr/>
              <a:tblGrid>
                <a:gridCol w="936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2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780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句型在线</a:t>
                      </a:r>
                      <a:endParaRPr kumimoji="0" 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34250" marB="342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午饭后我妈妈或者爸爸洗碗。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________ my mum _____ my dad 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after lunch.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她不仅愿意和孩子在一起工作而且对他们有耐心。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She's _________ willing to work with children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_________ patient with them.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6．戴维和丽萨的个性都不适合作一名艺术家。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Neither David's nor Lisa's personality ________________________________ an artist.</a:t>
                      </a:r>
                    </a:p>
                  </a:txBody>
                  <a:tcPr marT="34250" marB="3425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1835696" y="1733886"/>
            <a:ext cx="8665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1800" dirty="0">
                <a:solidFill>
                  <a:srgbClr val="FF0000"/>
                </a:solidFill>
              </a:rPr>
              <a:t>Either </a:t>
            </a: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3648407" y="1748909"/>
            <a:ext cx="4562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1800">
                <a:solidFill>
                  <a:srgbClr val="FF0000"/>
                </a:solidFill>
              </a:rPr>
              <a:t>or </a:t>
            </a: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5448632" y="1748909"/>
            <a:ext cx="17043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1800">
                <a:solidFill>
                  <a:srgbClr val="FF0000"/>
                </a:solidFill>
              </a:rPr>
              <a:t>does the dishes </a:t>
            </a: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2339752" y="2817529"/>
            <a:ext cx="10438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1800" dirty="0">
                <a:solidFill>
                  <a:srgbClr val="FF0000"/>
                </a:solidFill>
              </a:rPr>
              <a:t>not only </a:t>
            </a: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1759874" y="3152656"/>
            <a:ext cx="10182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1800" dirty="0">
                <a:solidFill>
                  <a:srgbClr val="FF0000"/>
                </a:solidFill>
              </a:rPr>
              <a:t>but also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0" grpId="0"/>
      <p:bldP spid="7181" grpId="0"/>
      <p:bldP spid="7182" grpId="0"/>
      <p:bldP spid="7183" grpId="0"/>
      <p:bldP spid="718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179389" y="1840796"/>
            <a:ext cx="85693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en-US" altLang="zh-CN" dirty="0"/>
              <a:t>impatient </a:t>
            </a:r>
            <a:r>
              <a:rPr lang="en-US" altLang="zh-CN" i="1" dirty="0"/>
              <a:t>adj. </a:t>
            </a:r>
            <a:r>
              <a:rPr lang="zh-CN" altLang="zh-CN" dirty="0"/>
              <a:t>不耐烦的，急躁的</a:t>
            </a:r>
            <a:endParaRPr lang="zh-CN" altLang="en-US" dirty="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14314" y="2659013"/>
            <a:ext cx="8929687" cy="1701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en-US" altLang="zh-CN" sz="1800" dirty="0">
                <a:solidFill>
                  <a:schemeClr val="accent2"/>
                </a:solidFill>
              </a:rPr>
              <a:t>[</a:t>
            </a:r>
            <a:r>
              <a:rPr lang="zh-CN" altLang="en-US" sz="1800" dirty="0">
                <a:solidFill>
                  <a:schemeClr val="accent2"/>
                </a:solidFill>
              </a:rPr>
              <a:t>观察</a:t>
            </a:r>
            <a:r>
              <a:rPr lang="en-US" altLang="zh-CN" sz="1800" dirty="0">
                <a:solidFill>
                  <a:schemeClr val="accent2"/>
                </a:solidFill>
              </a:rPr>
              <a:t>]</a:t>
            </a:r>
            <a:r>
              <a:rPr lang="en-US" altLang="zh-CN" sz="1800" dirty="0"/>
              <a:t> Sometimes she is </a:t>
            </a:r>
            <a:r>
              <a:rPr lang="en-US" altLang="zh-CN" sz="1800" i="1" dirty="0"/>
              <a:t>impatient</a:t>
            </a:r>
            <a:r>
              <a:rPr lang="en-US" altLang="zh-CN" sz="1800" dirty="0"/>
              <a:t>. 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zh-CN" altLang="en-US" sz="1800" dirty="0"/>
              <a:t>她有时候没有耐心。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1800" dirty="0"/>
              <a:t>You're too </a:t>
            </a:r>
            <a:r>
              <a:rPr lang="en-US" altLang="zh-CN" sz="1800" i="1" dirty="0"/>
              <a:t>impatient</a:t>
            </a:r>
            <a:r>
              <a:rPr lang="en-US" altLang="zh-CN" sz="1800" dirty="0"/>
              <a:t> with her; she's only a child.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zh-CN" altLang="en-US" sz="1800" dirty="0"/>
              <a:t>你对她太缺乏耐心，她只不过是个孩子。</a:t>
            </a:r>
          </a:p>
        </p:txBody>
      </p:sp>
      <p:grpSp>
        <p:nvGrpSpPr>
          <p:cNvPr id="3" name="Group 3"/>
          <p:cNvGrpSpPr/>
          <p:nvPr/>
        </p:nvGrpSpPr>
        <p:grpSpPr bwMode="auto">
          <a:xfrm>
            <a:off x="250825" y="892969"/>
            <a:ext cx="3143250" cy="523220"/>
            <a:chOff x="0" y="0"/>
            <a:chExt cx="2714644" cy="697938"/>
          </a:xfrm>
        </p:grpSpPr>
        <p:pic>
          <p:nvPicPr>
            <p:cNvPr id="9221" name="Picture 20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2714644" cy="61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2" name="TextBox 22"/>
            <p:cNvSpPr txBox="1">
              <a:spLocks noChangeArrowheads="1"/>
            </p:cNvSpPr>
            <p:nvPr/>
          </p:nvSpPr>
          <p:spPr bwMode="auto">
            <a:xfrm>
              <a:off x="473006" y="0"/>
              <a:ext cx="2114288" cy="697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dirty="0">
                  <a:solidFill>
                    <a:srgbClr val="FF6600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 课堂互动探究</a:t>
              </a:r>
            </a:p>
          </p:txBody>
        </p:sp>
      </p:grp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50825" y="1400324"/>
            <a:ext cx="228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zh-CN" altLang="en-US"/>
              <a:t>【词汇点睛】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  <p:bldP spid="8200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3"/>
          <p:cNvSpPr>
            <a:spLocks noChangeArrowheads="1"/>
          </p:cNvSpPr>
          <p:nvPr/>
        </p:nvSpPr>
        <p:spPr bwMode="auto">
          <a:xfrm>
            <a:off x="323851" y="1091119"/>
            <a:ext cx="85693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en-US" altLang="zh-CN" dirty="0">
                <a:solidFill>
                  <a:schemeClr val="accent2"/>
                </a:solidFill>
              </a:rPr>
              <a:t>[</a:t>
            </a:r>
            <a:r>
              <a:rPr lang="zh-CN" altLang="en-US" dirty="0">
                <a:solidFill>
                  <a:schemeClr val="accent2"/>
                </a:solidFill>
              </a:rPr>
              <a:t>探究</a:t>
            </a:r>
            <a:r>
              <a:rPr lang="en-US" altLang="zh-CN" dirty="0">
                <a:solidFill>
                  <a:schemeClr val="accent2"/>
                </a:solidFill>
              </a:rPr>
              <a:t>]</a:t>
            </a:r>
            <a:r>
              <a:rPr lang="zh-CN" altLang="en-US" dirty="0"/>
              <a:t> </a:t>
            </a:r>
            <a:r>
              <a:rPr lang="zh-CN" altLang="zh-CN" dirty="0"/>
              <a:t>impatient由patient加______前缀im­构成，用作表语时，常与介词at, about或with连用。</a:t>
            </a:r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467544" y="2291448"/>
            <a:ext cx="856932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dirty="0">
                <a:solidFill>
                  <a:schemeClr val="accent2"/>
                </a:solidFill>
              </a:rPr>
              <a:t>[</a:t>
            </a:r>
            <a:r>
              <a:rPr lang="zh-CN" altLang="en-US" dirty="0">
                <a:solidFill>
                  <a:schemeClr val="accent2"/>
                </a:solidFill>
              </a:rPr>
              <a:t>拓展</a:t>
            </a:r>
            <a:r>
              <a:rPr lang="en-US" altLang="zh-CN" dirty="0">
                <a:solidFill>
                  <a:schemeClr val="accent2"/>
                </a:solidFill>
              </a:rPr>
              <a:t>]</a:t>
            </a:r>
            <a:r>
              <a:rPr lang="zh-CN" altLang="en-US" dirty="0"/>
              <a:t> </a:t>
            </a:r>
            <a:r>
              <a:rPr lang="en-US" altLang="zh-CN" dirty="0" err="1"/>
              <a:t>im­</a:t>
            </a:r>
            <a:r>
              <a:rPr lang="zh-CN" altLang="zh-CN" dirty="0"/>
              <a:t>是否定前缀的常见单词：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dirty="0"/>
              <a:t>impolite</a:t>
            </a:r>
            <a:r>
              <a:rPr lang="zh-CN" altLang="zh-CN" dirty="0"/>
              <a:t>不礼貌的　</a:t>
            </a:r>
            <a:r>
              <a:rPr lang="en-US" altLang="zh-CN" dirty="0"/>
              <a:t>      impossible</a:t>
            </a:r>
            <a:r>
              <a:rPr lang="zh-CN" altLang="zh-CN" dirty="0"/>
              <a:t>不可能的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dirty="0"/>
              <a:t>imperfect</a:t>
            </a:r>
            <a:r>
              <a:rPr lang="zh-CN" altLang="zh-CN" dirty="0"/>
              <a:t>不完美的</a:t>
            </a:r>
            <a:r>
              <a:rPr lang="en-US" altLang="zh-CN" dirty="0"/>
              <a:t>       immoral</a:t>
            </a:r>
            <a:r>
              <a:rPr lang="zh-CN" altLang="zh-CN" dirty="0"/>
              <a:t>不道德的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dirty="0"/>
              <a:t>imbalance</a:t>
            </a:r>
            <a:r>
              <a:rPr lang="zh-CN" altLang="zh-CN" dirty="0"/>
              <a:t>不平衡</a:t>
            </a:r>
            <a:endParaRPr lang="zh-CN" altLang="en-US" dirty="0"/>
          </a:p>
        </p:txBody>
      </p:sp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4427538" y="1186012"/>
            <a:ext cx="8803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>
                <a:solidFill>
                  <a:srgbClr val="FF0000"/>
                </a:solidFill>
              </a:rPr>
              <a:t> 否定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3"/>
          <p:cNvSpPr>
            <a:spLocks noChangeArrowheads="1"/>
          </p:cNvSpPr>
          <p:nvPr/>
        </p:nvSpPr>
        <p:spPr bwMode="auto">
          <a:xfrm>
            <a:off x="179389" y="499854"/>
            <a:ext cx="8713787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zh-CN" altLang="en-US" dirty="0">
                <a:solidFill>
                  <a:schemeClr val="accent2"/>
                </a:solidFill>
              </a:rPr>
              <a:t>活学活用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zh-CN" altLang="en-US" dirty="0"/>
              <a:t>(1)【·镇江】Some citizens waited for the workers to repair their broken water pipes quite long, and they became ________ (patient)．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zh-CN" altLang="en-US" dirty="0"/>
              <a:t>(2)【·无锡】John looks at his watch from time to time. Why is he so ________ (patient)?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7092950" y="1707357"/>
            <a:ext cx="14494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>
                <a:solidFill>
                  <a:srgbClr val="FF0000"/>
                </a:solidFill>
              </a:rPr>
              <a:t>impatient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971600" y="3147814"/>
            <a:ext cx="14494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</a:rPr>
              <a:t>impatient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50826" y="1240722"/>
            <a:ext cx="84248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dirty="0"/>
              <a:t>1</a:t>
            </a:r>
            <a:r>
              <a:rPr lang="zh-CN" altLang="en-US" dirty="0"/>
              <a:t>　</a:t>
            </a:r>
            <a:r>
              <a:rPr lang="en-US" altLang="zh-CN" dirty="0"/>
              <a:t>and</a:t>
            </a:r>
            <a:r>
              <a:rPr lang="zh-CN" altLang="en-US" dirty="0"/>
              <a:t>， </a:t>
            </a:r>
            <a:r>
              <a:rPr lang="en-US" altLang="zh-CN" dirty="0"/>
              <a:t>but</a:t>
            </a:r>
            <a:r>
              <a:rPr lang="zh-CN" altLang="en-US" dirty="0"/>
              <a:t>， </a:t>
            </a:r>
            <a:r>
              <a:rPr lang="en-US" altLang="zh-CN" dirty="0"/>
              <a:t>or</a:t>
            </a:r>
            <a:r>
              <a:rPr lang="zh-CN" altLang="en-US" dirty="0"/>
              <a:t>和</a:t>
            </a:r>
            <a:r>
              <a:rPr lang="en-US" altLang="zh-CN" dirty="0"/>
              <a:t>so</a:t>
            </a:r>
            <a:r>
              <a:rPr lang="zh-CN" altLang="en-US" dirty="0"/>
              <a:t>的用法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50825" y="935981"/>
            <a:ext cx="228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zh-CN" altLang="en-US" dirty="0"/>
              <a:t>【语法聚焦】</a:t>
            </a: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393700" y="1844428"/>
            <a:ext cx="228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zh-CN" altLang="en-US" dirty="0">
                <a:solidFill>
                  <a:srgbClr val="FF0000"/>
                </a:solidFill>
              </a:rPr>
              <a:t>教材典句</a:t>
            </a: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250826" y="2339846"/>
            <a:ext cx="842486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000" dirty="0"/>
              <a:t>1．I can be a good teacher or a good doctor.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000" dirty="0"/>
              <a:t>我可以成为一位好老师或一名好医生。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000" dirty="0"/>
              <a:t>2．He is quiet and doesn't like to talk much, but his work shouts!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000" dirty="0"/>
              <a:t>他很文静，而且不爱说话，但是他的作品极具说服力！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  <p:bldP spid="6" grpId="0"/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358776" y="1629192"/>
            <a:ext cx="8424863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000" dirty="0"/>
              <a:t>3．I want to share the best art with people, so I'm always searching for something better or different.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000" dirty="0"/>
              <a:t>我想与人分享最好的艺术，所以我总是寻找更好的或不同的东西。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000" dirty="0"/>
              <a:t>4．I'm active and energetic, and I love working with people.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000" dirty="0"/>
              <a:t>我积极而充满活力，我喜欢和人打交道。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WWW.2PPT.COM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1E4FF"/>
      </a:accent1>
      <a:accent2>
        <a:srgbClr val="0099CC"/>
      </a:accent2>
      <a:accent3>
        <a:srgbClr val="FFFFFF"/>
      </a:accent3>
      <a:accent4>
        <a:srgbClr val="000000"/>
      </a:accent4>
      <a:accent5>
        <a:srgbClr val="D4EFFF"/>
      </a:accent5>
      <a:accent6>
        <a:srgbClr val="0089B7"/>
      </a:accent6>
      <a:hlink>
        <a:srgbClr val="003399"/>
      </a:hlink>
      <a:folHlink>
        <a:srgbClr val="61C2FF"/>
      </a:folHlink>
    </a:clrScheme>
    <a:fontScheme name="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经营指数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经营指数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经营指数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经营指数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经营指数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经营指数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经营指数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经营指数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经营指数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经营指数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经营指数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经营指数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经营指数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1E4FF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D5EFFF"/>
        </a:accent5>
        <a:accent6>
          <a:srgbClr val="008AB9"/>
        </a:accent6>
        <a:hlink>
          <a:srgbClr val="003399"/>
        </a:hlink>
        <a:folHlink>
          <a:srgbClr val="61C2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0</TotalTime>
  <Words>1171</Words>
  <Application>Microsoft Office PowerPoint</Application>
  <PresentationFormat>全屏显示(16:9)</PresentationFormat>
  <Paragraphs>160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7" baseType="lpstr">
      <vt:lpstr>MingLiU_HKSCS</vt:lpstr>
      <vt:lpstr>仿宋</vt:lpstr>
      <vt:lpstr>黑体</vt:lpstr>
      <vt:lpstr>宋体</vt:lpstr>
      <vt:lpstr>微软雅黑</vt:lpstr>
      <vt:lpstr>Arial</vt:lpstr>
      <vt:lpstr>Calibri</vt:lpstr>
      <vt:lpstr>Courier New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2012-06-06T01:30:00Z</dcterms:created>
  <dcterms:modified xsi:type="dcterms:W3CDTF">2023-01-16T23:02:01Z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5D46563853A44F90BEE715549E177567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