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C3A534E-6176-41ED-8E09-2943358F295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70FCA6B-3255-4E68-80C7-00B4E29EF2B5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68925F4-6B07-41DD-903D-843CBDFFF3FB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4E59806-3A23-4A5A-AD88-0694D302015F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A534E-6176-41ED-8E09-2943358F2954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1B0F-ABA7-444C-A189-78DED8F3A6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1FC8-1342-4076-A4A2-DB00175603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19F7B-7384-4340-880D-E6F11EF1FC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FAAB-B4E1-4528-A313-86AE1F40AE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E4E1-58A8-454D-A49B-0F68C7C643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CAFCB-992B-49F7-90A6-467F601EF2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FABC0-8A7B-4245-96D3-4E7F535384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25D1-B1B7-42E3-8497-01C8AF8BC0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E1780-886B-48A6-A5A1-FEADCB415F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0B58C-8CC4-4317-8885-17B8CBBEA7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4E0745-D606-497F-BBD4-D5ADD0652B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latin typeface="Times New Roman" panose="02020603050405020304" pitchFamily="18" charset="0"/>
              </a:rPr>
              <a:t>Unit 11 </a:t>
            </a:r>
            <a:r>
              <a:rPr lang="en-US" altLang="zh-CN" sz="4400" b="1" dirty="0" smtClean="0">
                <a:latin typeface="Times New Roman" panose="02020603050405020304" pitchFamily="18" charset="0"/>
              </a:rPr>
              <a:t>Sad </a:t>
            </a:r>
            <a:r>
              <a:rPr lang="en-US" altLang="zh-CN" sz="4400" b="1" dirty="0">
                <a:latin typeface="Times New Roman" panose="02020603050405020304" pitchFamily="18" charset="0"/>
              </a:rPr>
              <a:t>movies make me cry.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2077759" y="3122736"/>
            <a:ext cx="4594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</a:rPr>
              <a:t>Section B  Period 1 1a-2d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5870" y="5149962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圆角矩形标注 2"/>
          <p:cNvSpPr>
            <a:spLocks noChangeArrowheads="1"/>
          </p:cNvSpPr>
          <p:nvPr/>
        </p:nvSpPr>
        <p:spPr bwMode="auto">
          <a:xfrm>
            <a:off x="688975" y="1628775"/>
            <a:ext cx="3954463" cy="2520950"/>
          </a:xfrm>
          <a:prstGeom prst="wedgeRoundRectCallout">
            <a:avLst>
              <a:gd name="adj1" fmla="val 23866"/>
              <a:gd name="adj2" fmla="val 80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rather go to Blue Ocean because I like to listen to quiet music while I’m eating. </a:t>
            </a:r>
          </a:p>
        </p:txBody>
      </p:sp>
      <p:sp>
        <p:nvSpPr>
          <p:cNvPr id="83971" name="圆角矩形标注 4"/>
          <p:cNvSpPr>
            <a:spLocks noChangeArrowheads="1"/>
          </p:cNvSpPr>
          <p:nvPr/>
        </p:nvSpPr>
        <p:spPr bwMode="auto">
          <a:xfrm>
            <a:off x="4859338" y="1628775"/>
            <a:ext cx="3889375" cy="3024188"/>
          </a:xfrm>
          <a:prstGeom prst="wedgeRoundRectCallout">
            <a:avLst>
              <a:gd name="adj1" fmla="val -50815"/>
              <a:gd name="adj2" fmla="val 5656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 want to have the hamburgers at Rockin’ Restaurant.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42988" y="255588"/>
            <a:ext cx="7561262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Role-play a conversation between Amy and Tina.</a:t>
            </a:r>
          </a:p>
        </p:txBody>
      </p:sp>
      <p:pic>
        <p:nvPicPr>
          <p:cNvPr id="83973" name="Picture 5" descr="1"/>
          <p:cNvPicPr>
            <a:picLocks noChangeAspect="1" noChangeArrowheads="1"/>
          </p:cNvPicPr>
          <p:nvPr/>
        </p:nvPicPr>
        <p:blipFill>
          <a:blip r:embed="rId2" cstate="email"/>
          <a:srcRect b="9445"/>
          <a:stretch>
            <a:fillRect/>
          </a:stretch>
        </p:blipFill>
        <p:spPr bwMode="auto">
          <a:xfrm>
            <a:off x="2987675" y="4857750"/>
            <a:ext cx="2665413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106363" y="404813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1c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圆角矩形标注 4"/>
          <p:cNvSpPr>
            <a:spLocks noChangeArrowheads="1"/>
          </p:cNvSpPr>
          <p:nvPr/>
        </p:nvSpPr>
        <p:spPr bwMode="auto">
          <a:xfrm>
            <a:off x="323850" y="981075"/>
            <a:ext cx="4535488" cy="2159000"/>
          </a:xfrm>
          <a:prstGeom prst="wedgeRoundRectCallout">
            <a:avLst>
              <a:gd name="adj1" fmla="val 17588"/>
              <a:gd name="adj2" fmla="val 8044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Rockin’ Restaurant. I love their hamburgers.</a:t>
            </a:r>
          </a:p>
        </p:txBody>
      </p:sp>
      <p:sp>
        <p:nvSpPr>
          <p:cNvPr id="84995" name="圆角矩形标注 5"/>
          <p:cNvSpPr>
            <a:spLocks noChangeArrowheads="1"/>
          </p:cNvSpPr>
          <p:nvPr/>
        </p:nvSpPr>
        <p:spPr bwMode="auto">
          <a:xfrm>
            <a:off x="4859338" y="404813"/>
            <a:ext cx="4105275" cy="3600450"/>
          </a:xfrm>
          <a:prstGeom prst="wedgeRoundRectCallout">
            <a:avLst>
              <a:gd name="adj1" fmla="val -58468"/>
              <a:gd name="adj2" fmla="val 6366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Those awful pictures on the walls make me uncomfortable, and the loud music makes me nervous.</a:t>
            </a:r>
          </a:p>
        </p:txBody>
      </p:sp>
      <p:pic>
        <p:nvPicPr>
          <p:cNvPr id="8499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4425950"/>
            <a:ext cx="266541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圆角矩形标注 4"/>
          <p:cNvSpPr>
            <a:spLocks noChangeArrowheads="1"/>
          </p:cNvSpPr>
          <p:nvPr/>
        </p:nvSpPr>
        <p:spPr bwMode="auto">
          <a:xfrm>
            <a:off x="468313" y="765175"/>
            <a:ext cx="3883025" cy="1655763"/>
          </a:xfrm>
          <a:prstGeom prst="wedgeRoundRectCallout">
            <a:avLst>
              <a:gd name="adj1" fmla="val 28944"/>
              <a:gd name="adj2" fmla="val 13801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So where do you want to go, Amy?</a:t>
            </a:r>
          </a:p>
        </p:txBody>
      </p:sp>
      <p:sp>
        <p:nvSpPr>
          <p:cNvPr id="86019" name="圆角矩形标注 5"/>
          <p:cNvSpPr>
            <a:spLocks noChangeArrowheads="1"/>
          </p:cNvSpPr>
          <p:nvPr/>
        </p:nvSpPr>
        <p:spPr bwMode="auto">
          <a:xfrm>
            <a:off x="4859338" y="836613"/>
            <a:ext cx="3384550" cy="2592387"/>
          </a:xfrm>
          <a:prstGeom prst="wedgeRoundRectCallout">
            <a:avLst>
              <a:gd name="adj1" fmla="val -43292"/>
              <a:gd name="adj2" fmla="val 6817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Blue Ocean. The soft music makes me relax.</a:t>
            </a:r>
          </a:p>
        </p:txBody>
      </p:sp>
      <p:pic>
        <p:nvPicPr>
          <p:cNvPr id="86020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4005263"/>
            <a:ext cx="31686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email"/>
          <a:srcRect l="4445" t="32658" r="2446" b="8188"/>
          <a:stretch>
            <a:fillRect/>
          </a:stretch>
        </p:blipFill>
        <p:spPr bwMode="auto">
          <a:xfrm>
            <a:off x="395288" y="3141663"/>
            <a:ext cx="8280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 Box 10"/>
          <p:cNvSpPr txBox="1">
            <a:spLocks noChangeArrowheads="1"/>
          </p:cNvSpPr>
          <p:nvPr/>
        </p:nvSpPr>
        <p:spPr bwMode="auto">
          <a:xfrm>
            <a:off x="8196263" y="44973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044" name="Text Box 10"/>
          <p:cNvSpPr txBox="1">
            <a:spLocks noChangeArrowheads="1"/>
          </p:cNvSpPr>
          <p:nvPr/>
        </p:nvSpPr>
        <p:spPr bwMode="auto">
          <a:xfrm>
            <a:off x="3940175" y="449738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7045" name="Text Box 10"/>
          <p:cNvSpPr txBox="1">
            <a:spLocks noChangeArrowheads="1"/>
          </p:cNvSpPr>
          <p:nvPr/>
        </p:nvSpPr>
        <p:spPr bwMode="auto">
          <a:xfrm>
            <a:off x="1908175" y="449897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6084888" y="4516438"/>
            <a:ext cx="4302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331913" y="1368425"/>
            <a:ext cx="7200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Listen and number the pictures [1-4] in the order you hear them.</a:t>
            </a:r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395288" y="1412875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2a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  <p:bldP spid="87045" grpId="0"/>
      <p:bldP spid="87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"/>
          <p:cNvSpPr txBox="1">
            <a:spLocks noChangeArrowheads="1"/>
          </p:cNvSpPr>
          <p:nvPr/>
        </p:nvSpPr>
        <p:spPr bwMode="auto">
          <a:xfrm>
            <a:off x="1692275" y="2708275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</a:p>
        </p:txBody>
      </p:sp>
      <p:sp>
        <p:nvSpPr>
          <p:cNvPr id="88067" name="Text Box 10"/>
          <p:cNvSpPr txBox="1">
            <a:spLocks noChangeArrowheads="1"/>
          </p:cNvSpPr>
          <p:nvPr/>
        </p:nvSpPr>
        <p:spPr bwMode="auto">
          <a:xfrm>
            <a:off x="5832475" y="3292475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</a:p>
        </p:txBody>
      </p:sp>
      <p:sp>
        <p:nvSpPr>
          <p:cNvPr id="88068" name="Text Box 10"/>
          <p:cNvSpPr txBox="1">
            <a:spLocks noChangeArrowheads="1"/>
          </p:cNvSpPr>
          <p:nvPr/>
        </p:nvSpPr>
        <p:spPr bwMode="auto">
          <a:xfrm>
            <a:off x="1762125" y="5300663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114425" y="620713"/>
            <a:ext cx="7489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/>
              <a:t>    </a:t>
            </a:r>
            <a:r>
              <a:rPr lang="en-US" altLang="zh-CN" sz="3600" b="1" dirty="0">
                <a:solidFill>
                  <a:srgbClr val="0000FF"/>
                </a:solidFill>
              </a:rPr>
              <a:t>Listen again. Complete the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    statements.</a:t>
            </a:r>
          </a:p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 Waiting for Amy drove Tina  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Amy didn’t want to ______ at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Rockin</a:t>
            </a:r>
            <a:r>
              <a:rPr lang="en-US" altLang="zh-CN" sz="3600" b="1" dirty="0">
                <a:latin typeface="Times New Roman" panose="02020603050405020304" pitchFamily="18" charset="0"/>
              </a:rPr>
              <a:t>’ Restaurant.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Loud music makes John want to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_______.</a:t>
            </a:r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611188" y="763588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2b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/>
      <p:bldP spid="880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827088" y="1412875"/>
            <a:ext cx="7488237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The movie was so sad that it made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Tina and Amy _______.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Sad movies don’t make John cry.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They just make him want to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_______.</a:t>
            </a:r>
          </a:p>
        </p:txBody>
      </p:sp>
      <p:sp>
        <p:nvSpPr>
          <p:cNvPr id="89091" name="Text Box 10"/>
          <p:cNvSpPr txBox="1">
            <a:spLocks noChangeArrowheads="1"/>
          </p:cNvSpPr>
          <p:nvPr/>
        </p:nvSpPr>
        <p:spPr bwMode="auto">
          <a:xfrm>
            <a:off x="4679950" y="2133600"/>
            <a:ext cx="1260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</a:p>
        </p:txBody>
      </p:sp>
      <p:sp>
        <p:nvSpPr>
          <p:cNvPr id="89092" name="Text Box 10"/>
          <p:cNvSpPr txBox="1">
            <a:spLocks noChangeArrowheads="1"/>
          </p:cNvSpPr>
          <p:nvPr/>
        </p:nvSpPr>
        <p:spPr bwMode="auto">
          <a:xfrm>
            <a:off x="1619250" y="429260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4941888"/>
            <a:ext cx="12573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2" descr="http://img0.imgtn.bdimg.com/it/u=1402506070,100969541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4819650"/>
            <a:ext cx="1847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圆角矩形标注 4"/>
          <p:cNvSpPr>
            <a:spLocks noChangeArrowheads="1"/>
          </p:cNvSpPr>
          <p:nvPr/>
        </p:nvSpPr>
        <p:spPr bwMode="auto">
          <a:xfrm>
            <a:off x="473075" y="2924175"/>
            <a:ext cx="3522663" cy="1657350"/>
          </a:xfrm>
          <a:prstGeom prst="wedgeRoundRectCallout">
            <a:avLst>
              <a:gd name="adj1" fmla="val 29495"/>
              <a:gd name="adj2" fmla="val 6848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Did you have fun </a:t>
            </a:r>
            <a:r>
              <a:rPr lang="en-US" altLang="zh-CN" sz="3200" b="1">
                <a:latin typeface="Times New Roman" panose="02020603050405020304" pitchFamily="18" charset="0"/>
              </a:rPr>
              <a:t>with Amy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last night?</a:t>
            </a:r>
          </a:p>
        </p:txBody>
      </p:sp>
      <p:sp>
        <p:nvSpPr>
          <p:cNvPr id="90117" name="圆角矩形标注 5"/>
          <p:cNvSpPr>
            <a:spLocks noChangeArrowheads="1"/>
          </p:cNvSpPr>
          <p:nvPr/>
        </p:nvSpPr>
        <p:spPr bwMode="auto">
          <a:xfrm>
            <a:off x="4643438" y="2349500"/>
            <a:ext cx="3884612" cy="2397125"/>
          </a:xfrm>
          <a:prstGeom prst="wedgeRoundRectCallout">
            <a:avLst>
              <a:gd name="adj1" fmla="val -10852"/>
              <a:gd name="adj2" fmla="val 6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Well… yes and no. She was really late.</a:t>
            </a:r>
          </a:p>
          <a:p>
            <a:pPr algn="l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8" name="Text Box 10"/>
          <p:cNvSpPr txBox="1">
            <a:spLocks noChangeArrowheads="1"/>
          </p:cNvSpPr>
          <p:nvPr/>
        </p:nvSpPr>
        <p:spPr bwMode="auto">
          <a:xfrm>
            <a:off x="1547813" y="5802313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7116763" y="5802313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</a:t>
            </a:r>
          </a:p>
        </p:txBody>
      </p:sp>
      <p:sp>
        <p:nvSpPr>
          <p:cNvPr id="90120" name="TextBox 1"/>
          <p:cNvSpPr txBox="1">
            <a:spLocks noChangeArrowheads="1"/>
          </p:cNvSpPr>
          <p:nvPr/>
        </p:nvSpPr>
        <p:spPr bwMode="auto">
          <a:xfrm>
            <a:off x="4787900" y="3644900"/>
            <a:ext cx="338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her drove me crazy.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044575" y="188913"/>
            <a:ext cx="79200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400" b="1">
                <a:solidFill>
                  <a:srgbClr val="0000FF"/>
                </a:solidFill>
              </a:rPr>
              <a:t>Look at 2a and 2b. Role-play a conversation between Tina and John. Use the example to begin your conversation.</a:t>
            </a: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34925" y="260350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2c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4652963"/>
            <a:ext cx="12573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2" descr="http://img0.imgtn.bdimg.com/it/u=1402506070,100969541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508500"/>
            <a:ext cx="1847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圆角矩形标注 4"/>
          <p:cNvSpPr>
            <a:spLocks noChangeArrowheads="1"/>
          </p:cNvSpPr>
          <p:nvPr/>
        </p:nvSpPr>
        <p:spPr bwMode="auto">
          <a:xfrm>
            <a:off x="398463" y="981075"/>
            <a:ext cx="3883025" cy="2735263"/>
          </a:xfrm>
          <a:prstGeom prst="wedgeRoundRectCallout">
            <a:avLst>
              <a:gd name="adj1" fmla="val 20727"/>
              <a:gd name="adj2" fmla="val 86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did you go for dinner?</a:t>
            </a:r>
          </a:p>
          <a:p>
            <a:pPr algn="l">
              <a:lnSpc>
                <a:spcPct val="110000"/>
              </a:lnSpc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圆角矩形标注 5"/>
          <p:cNvSpPr>
            <a:spLocks noChangeArrowheads="1"/>
          </p:cNvSpPr>
          <p:nvPr/>
        </p:nvSpPr>
        <p:spPr bwMode="auto">
          <a:xfrm>
            <a:off x="4629150" y="549275"/>
            <a:ext cx="3884613" cy="3384550"/>
          </a:xfrm>
          <a:prstGeom prst="wedgeRoundRectCallout">
            <a:avLst>
              <a:gd name="adj1" fmla="val -9560"/>
              <a:gd name="adj2" fmla="val 715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First we went Rockin’ restaurant. But the loud music made Amy nervous.</a:t>
            </a:r>
          </a:p>
          <a:p>
            <a:pPr algn="l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2" name="Text Box 10"/>
          <p:cNvSpPr txBox="1">
            <a:spLocks noChangeArrowheads="1"/>
          </p:cNvSpPr>
          <p:nvPr/>
        </p:nvSpPr>
        <p:spPr bwMode="auto">
          <a:xfrm>
            <a:off x="1476375" y="573405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7164388" y="5729288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</a:t>
            </a:r>
          </a:p>
        </p:txBody>
      </p:sp>
      <p:sp>
        <p:nvSpPr>
          <p:cNvPr id="91144" name="TextBox 8"/>
          <p:cNvSpPr txBox="1">
            <a:spLocks noChangeArrowheads="1"/>
          </p:cNvSpPr>
          <p:nvPr/>
        </p:nvSpPr>
        <p:spPr bwMode="auto">
          <a:xfrm>
            <a:off x="522288" y="2133600"/>
            <a:ext cx="36353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funny. Loud music always make me want to dance.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87900" y="2781300"/>
            <a:ext cx="3636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too. So then we went to Blue Ocean.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4" grpId="0"/>
      <p:bldP spid="91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1188" y="4611688"/>
            <a:ext cx="12573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2" descr="http://img0.imgtn.bdimg.com/it/u=1402506070,100969541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508500"/>
            <a:ext cx="1847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圆角矩形标注 4"/>
          <p:cNvSpPr>
            <a:spLocks noChangeArrowheads="1"/>
          </p:cNvSpPr>
          <p:nvPr/>
        </p:nvSpPr>
        <p:spPr bwMode="auto">
          <a:xfrm>
            <a:off x="398463" y="1268413"/>
            <a:ext cx="3883025" cy="2038350"/>
          </a:xfrm>
          <a:prstGeom prst="wedgeRoundRectCallout">
            <a:avLst>
              <a:gd name="adj1" fmla="val 22208"/>
              <a:gd name="adj2" fmla="val 10600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Did you go to the concert at the high school?</a:t>
            </a:r>
          </a:p>
        </p:txBody>
      </p:sp>
      <p:sp>
        <p:nvSpPr>
          <p:cNvPr id="92165" name="圆角矩形标注 5"/>
          <p:cNvSpPr>
            <a:spLocks noChangeArrowheads="1"/>
          </p:cNvSpPr>
          <p:nvPr/>
        </p:nvSpPr>
        <p:spPr bwMode="auto">
          <a:xfrm>
            <a:off x="4629150" y="1268413"/>
            <a:ext cx="3884613" cy="2665412"/>
          </a:xfrm>
          <a:prstGeom prst="wedgeRoundRectCallout">
            <a:avLst>
              <a:gd name="adj1" fmla="val -7319"/>
              <a:gd name="adj2" fmla="val 7481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No, we went to the movies. And the movie was so sad that it made us cry.</a:t>
            </a:r>
          </a:p>
          <a:p>
            <a:pPr algn="l">
              <a:lnSpc>
                <a:spcPct val="110000"/>
              </a:lnSpc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6" name="Text Box 10"/>
          <p:cNvSpPr txBox="1">
            <a:spLocks noChangeArrowheads="1"/>
          </p:cNvSpPr>
          <p:nvPr/>
        </p:nvSpPr>
        <p:spPr bwMode="auto">
          <a:xfrm>
            <a:off x="1571625" y="5661025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6948488" y="5729288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img0.imgtn.bdimg.com/it/u=1402506070,1009695416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9025" y="4005263"/>
            <a:ext cx="18478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圆角矩形标注 4"/>
          <p:cNvSpPr>
            <a:spLocks noChangeArrowheads="1"/>
          </p:cNvSpPr>
          <p:nvPr/>
        </p:nvSpPr>
        <p:spPr bwMode="auto">
          <a:xfrm>
            <a:off x="417513" y="765175"/>
            <a:ext cx="3883025" cy="2038350"/>
          </a:xfrm>
          <a:prstGeom prst="wedgeRoundRectCallout">
            <a:avLst>
              <a:gd name="adj1" fmla="val 22208"/>
              <a:gd name="adj2" fmla="val 106009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Sad movies don’t make me cry. They just make me want to leave.</a:t>
            </a:r>
          </a:p>
        </p:txBody>
      </p:sp>
      <p:sp>
        <p:nvSpPr>
          <p:cNvPr id="93188" name="圆角矩形标注 5"/>
          <p:cNvSpPr>
            <a:spLocks noChangeArrowheads="1"/>
          </p:cNvSpPr>
          <p:nvPr/>
        </p:nvSpPr>
        <p:spPr bwMode="auto">
          <a:xfrm>
            <a:off x="4648200" y="1270000"/>
            <a:ext cx="3884613" cy="1800225"/>
          </a:xfrm>
          <a:prstGeom prst="wedgeRoundRectCallout">
            <a:avLst>
              <a:gd name="adj1" fmla="val -7694"/>
              <a:gd name="adj2" fmla="val 9739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You sound just like my brother.</a:t>
            </a:r>
          </a:p>
          <a:p>
            <a:pPr algn="l"/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9" name="Text Box 10"/>
          <p:cNvSpPr txBox="1">
            <a:spLocks noChangeArrowheads="1"/>
          </p:cNvSpPr>
          <p:nvPr/>
        </p:nvSpPr>
        <p:spPr bwMode="auto">
          <a:xfrm>
            <a:off x="1566863" y="5419725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</p:txBody>
      </p:sp>
      <p:sp>
        <p:nvSpPr>
          <p:cNvPr id="93190" name="Text Box 10"/>
          <p:cNvSpPr txBox="1">
            <a:spLocks noChangeArrowheads="1"/>
          </p:cNvSpPr>
          <p:nvPr/>
        </p:nvSpPr>
        <p:spPr bwMode="auto">
          <a:xfrm>
            <a:off x="7305675" y="5308600"/>
            <a:ext cx="120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</a:t>
            </a: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088" y="4221163"/>
            <a:ext cx="12573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384175" y="627063"/>
            <a:ext cx="8220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</a:rPr>
              <a:t>                 Kinds of movies</a:t>
            </a:r>
          </a:p>
        </p:txBody>
      </p:sp>
      <p:pic>
        <p:nvPicPr>
          <p:cNvPr id="75779" name="Picture 2" descr="http://img1.imgtn.bdimg.com/it/u=1091921753,2444676464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650" y="1477963"/>
            <a:ext cx="340201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http://img1.imgtn.bdimg.com/it/u=3452173747,1931234260&amp;fm=21&amp;gp=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55750"/>
            <a:ext cx="31686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6" descr="http://i2.ce.cn/bn/subject/ly/zj/200811/03/W0200811033757059287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7100" y="4149725"/>
            <a:ext cx="335756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http://upload.365jilin.com/2014/0507/13994510774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4149725"/>
            <a:ext cx="2897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10"/>
          <p:cNvSpPr txBox="1">
            <a:spLocks noChangeArrowheads="1"/>
          </p:cNvSpPr>
          <p:nvPr/>
        </p:nvSpPr>
        <p:spPr bwMode="auto">
          <a:xfrm>
            <a:off x="1439863" y="3500438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</a:t>
            </a:r>
          </a:p>
        </p:txBody>
      </p:sp>
      <p:sp>
        <p:nvSpPr>
          <p:cNvPr id="75784" name="Text Box 10"/>
          <p:cNvSpPr txBox="1">
            <a:spLocks noChangeArrowheads="1"/>
          </p:cNvSpPr>
          <p:nvPr/>
        </p:nvSpPr>
        <p:spPr bwMode="auto">
          <a:xfrm>
            <a:off x="5724525" y="3508375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comic</a:t>
            </a:r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1038225" y="6027738"/>
            <a:ext cx="288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documentary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254625" y="6092825"/>
            <a:ext cx="3133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movie</a:t>
            </a:r>
          </a:p>
        </p:txBody>
      </p:sp>
      <p:sp>
        <p:nvSpPr>
          <p:cNvPr id="75787" name="WordArt 11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3240088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Warming up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4" grpId="0"/>
      <p:bldP spid="75785" grpId="0"/>
      <p:bldP spid="757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403350" y="484188"/>
            <a:ext cx="6337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</a:rPr>
              <a:t>Role-play the conversation.</a:t>
            </a:r>
          </a:p>
        </p:txBody>
      </p:sp>
      <p:pic>
        <p:nvPicPr>
          <p:cNvPr id="94211" name="Picture 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2913063"/>
            <a:ext cx="318135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95288" y="1412875"/>
            <a:ext cx="8497887" cy="1368425"/>
          </a:xfrm>
          <a:prstGeom prst="wedgeRoundRectCallout">
            <a:avLst>
              <a:gd name="adj1" fmla="val 12042"/>
              <a:gd name="adj2" fmla="val 85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Hey, Bert. I think I’ve made Alice mad and I’m not sure what to do about it.</a:t>
            </a: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1692275" y="5734050"/>
            <a:ext cx="5184775" cy="719138"/>
          </a:xfrm>
          <a:prstGeom prst="wedgeRoundRectCallout">
            <a:avLst>
              <a:gd name="adj1" fmla="val -20241"/>
              <a:gd name="adj2" fmla="val -1230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What happened?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322263" y="331788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2d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349500"/>
            <a:ext cx="318135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611188" y="260350"/>
            <a:ext cx="6769100" cy="1368425"/>
          </a:xfrm>
          <a:prstGeom prst="wedgeRoundRectCallout">
            <a:avLst>
              <a:gd name="adj1" fmla="val -15032"/>
              <a:gd name="adj2" fmla="val 127264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You know Julie is Alice’s best friend, right?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539750" y="5157788"/>
            <a:ext cx="2447925" cy="576262"/>
          </a:xfrm>
          <a:prstGeom prst="wedgeRoundRectCallout">
            <a:avLst>
              <a:gd name="adj1" fmla="val -17833"/>
              <a:gd name="adj2" fmla="val -132093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Uh-huh.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3995738" y="1773238"/>
            <a:ext cx="4897437" cy="4103687"/>
          </a:xfrm>
          <a:prstGeom prst="wedgeRoundRectCallout">
            <a:avLst>
              <a:gd name="adj1" fmla="val -60991"/>
              <a:gd name="adj2" fmla="val 5241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altLang="zh-CN" sz="3600" b="1">
                <a:latin typeface="Times New Roman" panose="02020603050405020304" pitchFamily="18" charset="0"/>
              </a:rPr>
              <a:t>Well, the more I got to know Julie, the more I’ve realized that we have a lot in common. So we’ve been spending more time together lately</a:t>
            </a: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5003800" y="5949950"/>
            <a:ext cx="3097213" cy="647700"/>
          </a:xfrm>
          <a:prstGeom prst="wedgeEllipseCallout">
            <a:avLst>
              <a:gd name="adj1" fmla="val 33801"/>
              <a:gd name="adj2" fmla="val -693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200" b="1" i="1">
                <a:latin typeface="Times New Roman" panose="02020603050405020304" pitchFamily="18" charset="0"/>
              </a:rPr>
              <a:t>adv</a:t>
            </a:r>
            <a:r>
              <a:rPr lang="en-US" altLang="zh-CN" sz="3200" b="1">
                <a:latin typeface="Times New Roman" panose="02020603050405020304" pitchFamily="18" charset="0"/>
              </a:rPr>
              <a:t>. </a:t>
            </a:r>
            <a:r>
              <a:rPr lang="zh-CN" altLang="en-US" sz="3200" b="1">
                <a:latin typeface="Times New Roman" panose="02020603050405020304" pitchFamily="18" charset="0"/>
              </a:rPr>
              <a:t>最近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  <p:bldP spid="95237" grpId="0"/>
      <p:bldP spid="952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1844675"/>
            <a:ext cx="318135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1042988" y="549275"/>
            <a:ext cx="6769100" cy="863600"/>
          </a:xfrm>
          <a:prstGeom prst="wedgeRoundRectCallout">
            <a:avLst>
              <a:gd name="adj1" fmla="val -19278"/>
              <a:gd name="adj2" fmla="val 137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3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But what’s wrong with that?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611188" y="4364038"/>
            <a:ext cx="8064500" cy="1944687"/>
          </a:xfrm>
          <a:prstGeom prst="wedgeRoundRectCallout">
            <a:avLst>
              <a:gd name="adj1" fmla="val 11144"/>
              <a:gd name="adj2" fmla="val -8232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en-US" altLang="zh-CN" sz="3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Umm…it makes Alice unhappy because she thinks Julie is now better friends with me than with her.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3"/>
          <p:cNvSpPr txBox="1">
            <a:spLocks noChangeArrowheads="1"/>
          </p:cNvSpPr>
          <p:nvPr/>
        </p:nvSpPr>
        <p:spPr bwMode="auto">
          <a:xfrm>
            <a:off x="395288" y="1676400"/>
            <a:ext cx="85201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I’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rather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go to the Blue 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Ocean</a:t>
            </a: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Restaurant because I like to listen to </a:t>
            </a:r>
          </a:p>
          <a:p>
            <a:pPr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quiet music while I’m eating.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 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would rather do 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，意为“宁可，宁愿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还是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好些”。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I’d rather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play tennis than swim.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比起游泳我宁愿去打台球。</a:t>
            </a:r>
          </a:p>
        </p:txBody>
      </p:sp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1549400" y="354013"/>
            <a:ext cx="5759450" cy="12033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Language points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57200" y="469900"/>
            <a:ext cx="8424862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Yes, she was, and waiting for her   </a:t>
            </a:r>
          </a:p>
          <a:p>
            <a:pPr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drove me crazy</a:t>
            </a:r>
            <a:r>
              <a:rPr lang="en-US" altLang="zh-CN" sz="34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drive </a:t>
            </a:r>
            <a:r>
              <a:rPr lang="en-US" altLang="zh-CN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迫使 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drive </a:t>
            </a:r>
            <a:r>
              <a:rPr lang="en-US" altLang="zh-CN" sz="3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.+</a:t>
            </a:r>
            <a:r>
              <a:rPr lang="en-US" altLang="zh-CN" sz="3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adj.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，使某人怎</a:t>
            </a:r>
          </a:p>
          <a:p>
            <a:pPr algn="l"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样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drive sb. crazy/mad 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使某人发疯</a:t>
            </a:r>
            <a:r>
              <a:rPr lang="en-US" altLang="zh-CN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发狂</a:t>
            </a:r>
          </a:p>
          <a:p>
            <a:pPr algn="l">
              <a:lnSpc>
                <a:spcPct val="12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e.g. That thing almost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drive me crazy</a:t>
            </a:r>
            <a:r>
              <a:rPr lang="en-US" altLang="zh-CN" sz="34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3400" b="1" dirty="0">
                <a:latin typeface="Times New Roman" panose="02020603050405020304" pitchFamily="18" charset="0"/>
              </a:rPr>
              <a:t>那件事几乎要使我发狂了。</a:t>
            </a:r>
          </a:p>
          <a:p>
            <a:pPr algn="l">
              <a:lnSpc>
                <a:spcPct val="12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        </a:t>
            </a:r>
            <a:r>
              <a:rPr lang="en-US" altLang="zh-CN" sz="3400" b="1" dirty="0">
                <a:latin typeface="Times New Roman" panose="02020603050405020304" pitchFamily="18" charset="0"/>
              </a:rPr>
              <a:t>You’ll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drive mum mad</a:t>
            </a:r>
            <a:r>
              <a:rPr lang="en-US" altLang="zh-CN" sz="3400" b="1" dirty="0">
                <a:latin typeface="Times New Roman" panose="02020603050405020304" pitchFamily="18" charset="0"/>
              </a:rPr>
              <a:t> one of </a:t>
            </a:r>
          </a:p>
          <a:p>
            <a:pPr algn="l">
              <a:lnSpc>
                <a:spcPct val="12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  these days.</a:t>
            </a:r>
            <a:br>
              <a:rPr lang="en-US" altLang="zh-CN" sz="3400" b="1" dirty="0">
                <a:latin typeface="Times New Roman" panose="02020603050405020304" pitchFamily="18" charset="0"/>
              </a:rPr>
            </a:br>
            <a:r>
              <a:rPr lang="en-US" altLang="zh-CN" sz="34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3400" b="1" dirty="0">
                <a:latin typeface="Times New Roman" panose="02020603050405020304" pitchFamily="18" charset="0"/>
              </a:rPr>
              <a:t>你这样总有一天会把妈妈急疯了的。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8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8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8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74358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algn="l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What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happened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  </a:t>
            </a:r>
          </a:p>
          <a:p>
            <a:pPr>
              <a:lnSpc>
                <a:spcPct val="125000"/>
              </a:lnSpc>
            </a:pP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 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，发生，不及物动词。</a:t>
            </a:r>
          </a:p>
          <a:p>
            <a:pPr>
              <a:lnSpc>
                <a:spcPct val="125000"/>
              </a:lnSpc>
            </a:pPr>
            <a:r>
              <a:rPr kumimoji="1" lang="zh-CN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常见的用法有：</a:t>
            </a: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“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.+happen+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地点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时间”，</a:t>
            </a: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“某地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某时发生了某事”</a:t>
            </a:r>
          </a:p>
          <a:p>
            <a:pPr>
              <a:lnSpc>
                <a:spcPct val="125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What’s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happening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outside? </a:t>
            </a:r>
          </a:p>
          <a:p>
            <a:pPr>
              <a:lnSpc>
                <a:spcPct val="125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外面发生什么事了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1"/>
          <p:cNvSpPr>
            <a:spLocks noChangeArrowheads="1"/>
          </p:cNvSpPr>
          <p:nvPr/>
        </p:nvSpPr>
        <p:spPr bwMode="auto">
          <a:xfrm>
            <a:off x="468312" y="404813"/>
            <a:ext cx="84470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“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.+happen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to+sb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意为“某人出了   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某事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常指不好的事发生在某人身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上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 car accident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him   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yesterday.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昨天他发生了交通事故。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“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happen+to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意为“某人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碰巧做某事”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happened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her in the street.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我碰巧在街上遇见她。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0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269875" y="692150"/>
            <a:ext cx="8478838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more </a:t>
            </a: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got to know Julie, 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more 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I’ve realized that we have a lot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in 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common.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the+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比较级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从句 ，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+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比较级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从句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“越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……,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……”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e.g.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harder</a:t>
            </a:r>
            <a:r>
              <a:rPr lang="en-US" altLang="zh-CN" sz="3600" b="1" dirty="0">
                <a:latin typeface="Times New Roman" panose="02020603050405020304" pitchFamily="18" charset="0"/>
              </a:rPr>
              <a:t> you work,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greater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progress you will make.</a:t>
            </a: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你越用功，进步就越大。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301037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5.</a:t>
            </a:r>
            <a:r>
              <a:rPr kumimoji="1"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Why don’t you 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ask Alice to join you </a:t>
            </a:r>
          </a:p>
          <a:p>
            <a:pPr>
              <a:spcBef>
                <a:spcPct val="2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    each time you do something with Julie?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Why don’t +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sb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.+do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.?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=Why not + do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.?   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为何不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？</a:t>
            </a:r>
          </a:p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用来提出建议或劝告。</a:t>
            </a:r>
          </a:p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e.g.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don’t you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go with us? 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not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go with us?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你为什么不和我们一起去呢？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84212" y="908050"/>
            <a:ext cx="8231187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6. Then she won’t feel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left out</a:t>
            </a:r>
            <a:r>
              <a:rPr lang="en-US" altLang="zh-CN" sz="36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to be/feel left out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表示“被遗忘；被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忽略；被冷落”之类的意思。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No one speaks to him, he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always feels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left out</a:t>
            </a:r>
            <a:r>
              <a:rPr lang="en-US" altLang="zh-CN" sz="3600" b="1" dirty="0">
                <a:latin typeface="Times New Roman" panose="02020603050405020304" pitchFamily="18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没人跟他讲话，他总是觉得被</a:t>
            </a: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 人冷落。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16013" y="358775"/>
            <a:ext cx="698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How do you feel about the movie?</a:t>
            </a:r>
          </a:p>
          <a:p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3" name="Picture 2" descr="http://img1.imgtn.bdimg.com/it/u=1091921753,2444676464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316038"/>
            <a:ext cx="5976938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10"/>
          <p:cNvSpPr txBox="1">
            <a:spLocks noChangeArrowheads="1"/>
          </p:cNvSpPr>
          <p:nvPr/>
        </p:nvSpPr>
        <p:spPr bwMode="auto">
          <a:xfrm>
            <a:off x="1141413" y="5503863"/>
            <a:ext cx="7246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movies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me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________.  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5832475" y="5486400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5"/>
          <p:cNvSpPr txBox="1">
            <a:spLocks noChangeArrowheads="1"/>
          </p:cNvSpPr>
          <p:nvPr/>
        </p:nvSpPr>
        <p:spPr bwMode="auto">
          <a:xfrm>
            <a:off x="481012" y="1468439"/>
            <a:ext cx="723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一、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Recite the conversation in 2d.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468312" y="2057400"/>
            <a:ext cx="788352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</a:rPr>
              <a:t>二、</a:t>
            </a:r>
            <a:r>
              <a:rPr lang="zh-CN" altLang="zh-CN" sz="2800" b="1" dirty="0"/>
              <a:t>根据句意，用括号内所给单词的适当形式填空。</a:t>
            </a:r>
            <a:endParaRPr lang="zh-CN" altLang="en-US" sz="2800" b="1" dirty="0"/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1. The boring movie makes me ________(sleep). I want to leave.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2. ________(drink) too much coffee is bad for your health.3. Jack is ________(real) nervous when speaking in front of so many people.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4. I haven’t been to his house, so I don’t know how ________(get) there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2590800" y="381000"/>
            <a:ext cx="3816350" cy="815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CC00CC"/>
                  </a:solidFill>
                  <a:round/>
                </a:ln>
                <a:solidFill>
                  <a:srgbClr val="CC00CC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4000" b="1" kern="10" dirty="0">
              <a:ln w="9525">
                <a:solidFill>
                  <a:srgbClr val="CC00CC"/>
                </a:solidFill>
                <a:round/>
              </a:ln>
              <a:solidFill>
                <a:srgbClr val="CC00C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/>
          <p:cNvSpPr>
            <a:spLocks noChangeArrowheads="1" noChangeShapeType="1"/>
          </p:cNvSpPr>
          <p:nvPr/>
        </p:nvSpPr>
        <p:spPr bwMode="auto">
          <a:xfrm>
            <a:off x="1143000" y="1752600"/>
            <a:ext cx="7272337" cy="248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anose="020B0606020202030204"/>
              </a:rPr>
              <a:t>Thank you!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gradFill rotWithShape="1">
                <a:gsLst>
                  <a:gs pos="0">
                    <a:srgbClr val="0000FF"/>
                  </a:gs>
                  <a:gs pos="100000">
                    <a:schemeClr val="folHlink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 Narrow" panose="020B060602020203020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"/>
          <p:cNvSpPr txBox="1">
            <a:spLocks noChangeArrowheads="1"/>
          </p:cNvSpPr>
          <p:nvPr/>
        </p:nvSpPr>
        <p:spPr bwMode="auto">
          <a:xfrm>
            <a:off x="1141413" y="5503863"/>
            <a:ext cx="6873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Comics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me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_______.  </a:t>
            </a:r>
          </a:p>
        </p:txBody>
      </p:sp>
      <p:sp>
        <p:nvSpPr>
          <p:cNvPr id="77827" name="Text Box 10"/>
          <p:cNvSpPr txBox="1">
            <a:spLocks noChangeArrowheads="1"/>
          </p:cNvSpPr>
          <p:nvPr/>
        </p:nvSpPr>
        <p:spPr bwMode="auto">
          <a:xfrm>
            <a:off x="4716463" y="5503863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</a:t>
            </a:r>
          </a:p>
        </p:txBody>
      </p:sp>
      <p:pic>
        <p:nvPicPr>
          <p:cNvPr id="77828" name="Picture 4" descr="http://img1.imgtn.bdimg.com/it/u=3452173747,1931234260&amp;fm=21&amp;gp=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12875"/>
            <a:ext cx="52212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0"/>
          <p:cNvSpPr txBox="1">
            <a:spLocks noChangeArrowheads="1"/>
          </p:cNvSpPr>
          <p:nvPr/>
        </p:nvSpPr>
        <p:spPr bwMode="auto">
          <a:xfrm>
            <a:off x="684213" y="5013325"/>
            <a:ext cx="7704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Documentaries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me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________.  </a:t>
            </a:r>
          </a:p>
        </p:txBody>
      </p:sp>
      <p:sp>
        <p:nvSpPr>
          <p:cNvPr id="78851" name="Text Box 10"/>
          <p:cNvSpPr txBox="1">
            <a:spLocks noChangeArrowheads="1"/>
          </p:cNvSpPr>
          <p:nvPr/>
        </p:nvSpPr>
        <p:spPr bwMode="auto">
          <a:xfrm>
            <a:off x="5940425" y="5013325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sleepy</a:t>
            </a:r>
          </a:p>
        </p:txBody>
      </p:sp>
      <p:pic>
        <p:nvPicPr>
          <p:cNvPr id="78852" name="Picture 6" descr="http://i2.ce.cn/bn/subject/ly/zj/200811/03/W020081103375705928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881063"/>
            <a:ext cx="60483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0"/>
          <p:cNvSpPr txBox="1">
            <a:spLocks noChangeArrowheads="1"/>
          </p:cNvSpPr>
          <p:nvPr/>
        </p:nvSpPr>
        <p:spPr bwMode="auto">
          <a:xfrm>
            <a:off x="827088" y="5373688"/>
            <a:ext cx="7534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movies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me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_________.  </a:t>
            </a:r>
          </a:p>
        </p:txBody>
      </p:sp>
      <p:sp>
        <p:nvSpPr>
          <p:cNvPr id="79875" name="Text Box 10"/>
          <p:cNvSpPr txBox="1">
            <a:spLocks noChangeArrowheads="1"/>
          </p:cNvSpPr>
          <p:nvPr/>
        </p:nvSpPr>
        <p:spPr bwMode="auto">
          <a:xfrm>
            <a:off x="5976938" y="5373688"/>
            <a:ext cx="2124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</a:t>
            </a:r>
          </a:p>
        </p:txBody>
      </p:sp>
      <p:pic>
        <p:nvPicPr>
          <p:cNvPr id="79876" name="Picture 8" descr="http://upload.365jilin.com/2014/0507/13994510774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9762" y="304800"/>
            <a:ext cx="4967287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_13034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349500"/>
            <a:ext cx="7391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169988" y="260350"/>
            <a:ext cx="7505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3400" b="1">
                <a:solidFill>
                  <a:srgbClr val="0000FF"/>
                </a:solidFill>
              </a:rPr>
              <a:t>Look at the two restaurants below. </a:t>
            </a:r>
          </a:p>
          <a:p>
            <a:pPr>
              <a:lnSpc>
                <a:spcPct val="120000"/>
              </a:lnSpc>
            </a:pPr>
            <a:r>
              <a:rPr kumimoji="1" lang="en-US" altLang="zh-CN" sz="3400" b="1">
                <a:solidFill>
                  <a:srgbClr val="0000FF"/>
                </a:solidFill>
              </a:rPr>
              <a:t>Which would you like to go to? </a:t>
            </a:r>
          </a:p>
          <a:p>
            <a:pPr>
              <a:lnSpc>
                <a:spcPct val="120000"/>
              </a:lnSpc>
            </a:pPr>
            <a:r>
              <a:rPr kumimoji="1" lang="en-US" altLang="zh-CN" sz="3400" b="1">
                <a:solidFill>
                  <a:srgbClr val="0000FF"/>
                </a:solidFill>
              </a:rPr>
              <a:t>Why?</a:t>
            </a:r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179388" y="404813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1a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323850" y="2486025"/>
            <a:ext cx="85693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dirty="0" err="1">
                <a:solidFill>
                  <a:srgbClr val="CC00CC"/>
                </a:solidFill>
              </a:rPr>
              <a:t>Rockin</a:t>
            </a:r>
            <a:r>
              <a:rPr lang="en-US" altLang="zh-CN" sz="3200" b="1" dirty="0">
                <a:solidFill>
                  <a:srgbClr val="CC00CC"/>
                </a:solidFill>
              </a:rPr>
              <a:t>’ Restaurant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______ pictures make Amy _____________.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 _______ music makes Amy ____________.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CC00CC"/>
                </a:solidFill>
              </a:rPr>
              <a:t>Blue Ocean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__________ music makes Amy _________,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but it makes Tina ______________.</a:t>
            </a:r>
          </a:p>
        </p:txBody>
      </p:sp>
      <p:sp>
        <p:nvSpPr>
          <p:cNvPr id="81923" name="Text Box 10"/>
          <p:cNvSpPr txBox="1">
            <a:spLocks noChangeArrowheads="1"/>
          </p:cNvSpPr>
          <p:nvPr/>
        </p:nvSpPr>
        <p:spPr bwMode="auto">
          <a:xfrm>
            <a:off x="1187450" y="3135313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awful</a:t>
            </a:r>
          </a:p>
        </p:txBody>
      </p:sp>
      <p:sp>
        <p:nvSpPr>
          <p:cNvPr id="81924" name="Text Box 10"/>
          <p:cNvSpPr txBox="1">
            <a:spLocks noChangeArrowheads="1"/>
          </p:cNvSpPr>
          <p:nvPr/>
        </p:nvSpPr>
        <p:spPr bwMode="auto">
          <a:xfrm>
            <a:off x="5940425" y="3132138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uncomfortable</a:t>
            </a:r>
          </a:p>
        </p:txBody>
      </p:sp>
      <p:sp>
        <p:nvSpPr>
          <p:cNvPr id="81925" name="Text Box 10"/>
          <p:cNvSpPr txBox="1">
            <a:spLocks noChangeArrowheads="1"/>
          </p:cNvSpPr>
          <p:nvPr/>
        </p:nvSpPr>
        <p:spPr bwMode="auto">
          <a:xfrm>
            <a:off x="1474788" y="37163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</a:t>
            </a:r>
          </a:p>
        </p:txBody>
      </p:sp>
      <p:sp>
        <p:nvSpPr>
          <p:cNvPr id="81926" name="Text Box 10"/>
          <p:cNvSpPr txBox="1">
            <a:spLocks noChangeArrowheads="1"/>
          </p:cNvSpPr>
          <p:nvPr/>
        </p:nvSpPr>
        <p:spPr bwMode="auto">
          <a:xfrm>
            <a:off x="6443663" y="3711575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1787525" y="4862513"/>
            <a:ext cx="1366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</a:p>
        </p:txBody>
      </p:sp>
      <p:sp>
        <p:nvSpPr>
          <p:cNvPr id="81928" name="Text Box 10"/>
          <p:cNvSpPr txBox="1">
            <a:spLocks noChangeArrowheads="1"/>
          </p:cNvSpPr>
          <p:nvPr/>
        </p:nvSpPr>
        <p:spPr bwMode="auto">
          <a:xfrm>
            <a:off x="6708775" y="4935538"/>
            <a:ext cx="1103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</a:t>
            </a:r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4356100" y="5511800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sleepy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330325" y="403225"/>
            <a:ext cx="71294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400" b="1" dirty="0">
                <a:solidFill>
                  <a:srgbClr val="0000FF"/>
                </a:solidFill>
              </a:rPr>
              <a:t>Listen and fill in the blanks. Then match the restaurants with the statements.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250825" y="547688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1b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/>
      <p:bldP spid="81924" grpId="0"/>
      <p:bldP spid="81925" grpId="0"/>
      <p:bldP spid="81926" grpId="0"/>
      <p:bldP spid="81927" grpId="0"/>
      <p:bldP spid="81928" grpId="0"/>
      <p:bldP spid="819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圆角矩形标注 2"/>
          <p:cNvSpPr>
            <a:spLocks noChangeArrowheads="1"/>
          </p:cNvSpPr>
          <p:nvPr/>
        </p:nvSpPr>
        <p:spPr bwMode="auto">
          <a:xfrm>
            <a:off x="688975" y="1628775"/>
            <a:ext cx="3954463" cy="2520950"/>
          </a:xfrm>
          <a:prstGeom prst="wedgeRoundRectCallout">
            <a:avLst>
              <a:gd name="adj1" fmla="val 23866"/>
              <a:gd name="adj2" fmla="val 8010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rather go to Blue Ocean because I like to listen to quiet music while I’m eating. </a:t>
            </a:r>
          </a:p>
        </p:txBody>
      </p:sp>
      <p:sp>
        <p:nvSpPr>
          <p:cNvPr id="82947" name="圆角矩形标注 4"/>
          <p:cNvSpPr>
            <a:spLocks noChangeArrowheads="1"/>
          </p:cNvSpPr>
          <p:nvPr/>
        </p:nvSpPr>
        <p:spPr bwMode="auto">
          <a:xfrm>
            <a:off x="4859338" y="1628775"/>
            <a:ext cx="3889375" cy="3024188"/>
          </a:xfrm>
          <a:prstGeom prst="wedgeRoundRectCallout">
            <a:avLst>
              <a:gd name="adj1" fmla="val -50815"/>
              <a:gd name="adj2" fmla="val 5656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385D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have the hamburgers at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Rockin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Restaurant.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042988" y="255588"/>
            <a:ext cx="7561262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</a:rPr>
              <a:t>Role-play a conversation between Amy and Tina.</a:t>
            </a:r>
          </a:p>
        </p:txBody>
      </p:sp>
      <p:pic>
        <p:nvPicPr>
          <p:cNvPr id="82949" name="Picture 5" descr="1"/>
          <p:cNvPicPr>
            <a:picLocks noChangeAspect="1" noChangeArrowheads="1"/>
          </p:cNvPicPr>
          <p:nvPr/>
        </p:nvPicPr>
        <p:blipFill>
          <a:blip r:embed="rId2" cstate="email"/>
          <a:srcRect b="9445"/>
          <a:stretch>
            <a:fillRect/>
          </a:stretch>
        </p:blipFill>
        <p:spPr bwMode="auto">
          <a:xfrm>
            <a:off x="2987675" y="4857750"/>
            <a:ext cx="2665413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06363" y="404813"/>
            <a:ext cx="936625" cy="9366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3600" b="1"/>
              <a:t>1c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全屏显示(4:3)</PresentationFormat>
  <Paragraphs>172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宋体</vt:lpstr>
      <vt:lpstr>微软雅黑</vt:lpstr>
      <vt:lpstr>Arial</vt:lpstr>
      <vt:lpstr>Arial Narrow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32DA2BBFE3024995A4F30A126C9588DB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