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643" r:id="rId2"/>
    <p:sldId id="759" r:id="rId3"/>
    <p:sldId id="758" r:id="rId4"/>
    <p:sldId id="760" r:id="rId5"/>
    <p:sldId id="761" r:id="rId6"/>
    <p:sldId id="762" r:id="rId7"/>
    <p:sldId id="763" r:id="rId8"/>
    <p:sldId id="765" r:id="rId9"/>
    <p:sldId id="764" r:id="rId10"/>
    <p:sldId id="741" r:id="rId11"/>
    <p:sldId id="742" r:id="rId12"/>
    <p:sldId id="743" r:id="rId13"/>
    <p:sldId id="744" r:id="rId14"/>
    <p:sldId id="745" r:id="rId15"/>
    <p:sldId id="746" r:id="rId16"/>
    <p:sldId id="747" r:id="rId17"/>
    <p:sldId id="748" r:id="rId18"/>
    <p:sldId id="749" r:id="rId19"/>
    <p:sldId id="750" r:id="rId20"/>
    <p:sldId id="751" r:id="rId21"/>
    <p:sldId id="752" r:id="rId22"/>
    <p:sldId id="753" r:id="rId23"/>
    <p:sldId id="754" r:id="rId24"/>
    <p:sldId id="755" r:id="rId25"/>
    <p:sldId id="756" r:id="rId26"/>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3429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685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0287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803">
          <p15:clr>
            <a:srgbClr val="A4A3A4"/>
          </p15:clr>
        </p15:guide>
        <p15:guide id="2" pos="27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CA95"/>
    <a:srgbClr val="F0775F"/>
    <a:srgbClr val="E88800"/>
    <a:srgbClr val="FF9800"/>
    <a:srgbClr val="AFBADD"/>
    <a:srgbClr val="D0D1D5"/>
    <a:srgbClr val="7EDBAE"/>
    <a:srgbClr val="FFBA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1944" y="-972"/>
      </p:cViewPr>
      <p:guideLst>
        <p:guide orient="horz" pos="1803"/>
        <p:guide pos="2728"/>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noProof="1" smtClean="0"/>
            </a:lvl1pPr>
          </a:lstStyle>
          <a:p>
            <a:fld id="{0F9B84EA-7D68-4D60-9CB1-D50884785D1C}"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noProof="1"/>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3DBE1239-85E7-4A9E-9130-25F2BCBE0EAC}"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buFontTx/>
              <a:buNone/>
              <a:defRPr sz="1200">
                <a:latin typeface="Arial" panose="020B0604020202020204" pitchFamily="34" charset="0"/>
              </a:defRPr>
            </a:lvl1pPr>
          </a:lstStyle>
          <a:p>
            <a:pPr>
              <a:defRPr/>
            </a:pPr>
            <a:endParaRPr lang="zh-CN" alt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buFontTx/>
              <a:buNone/>
              <a:defRPr sz="1200">
                <a:latin typeface="Arial" panose="020B0604020202020204" pitchFamily="34" charset="0"/>
              </a:defRPr>
            </a:lvl1pPr>
          </a:lstStyle>
          <a:p>
            <a:pPr>
              <a:defRPr/>
            </a:pPr>
            <a:endParaRPr lang="en-US" altLang="zh-CN"/>
          </a:p>
        </p:txBody>
      </p:sp>
      <p:sp>
        <p:nvSpPr>
          <p:cNvPr id="3076" name="Rectangle 4"/>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ctr"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buFontTx/>
              <a:buNone/>
              <a:defRPr sz="1200">
                <a:latin typeface="Arial" panose="020B0604020202020204" pitchFamily="34" charset="0"/>
              </a:defRPr>
            </a:lvl1pPr>
          </a:lstStyle>
          <a:p>
            <a:pPr>
              <a:defRPr/>
            </a:pPr>
            <a:endParaRPr lang="en-US" altLang="zh-CN"/>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defRPr sz="1200"/>
            </a:lvl1pPr>
          </a:lstStyle>
          <a:p>
            <a:fld id="{58D50B43-ACDD-4A58-A416-FD0BDDC1089A}"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1pPr>
    <a:lvl2pPr marL="3429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2pPr>
    <a:lvl3pPr marL="6858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3pPr>
    <a:lvl4pPr marL="10287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4pPr>
    <a:lvl5pPr marL="1371600" algn="l" rtl="0" eaLnBrk="0" fontAlgn="base" hangingPunct="0">
      <a:spcBef>
        <a:spcPct val="30000"/>
      </a:spcBef>
      <a:spcAft>
        <a:spcPct val="0"/>
      </a:spcAft>
      <a:defRPr sz="900"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580500"/>
            <a:ext cx="8229600" cy="411210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6"/>
            <p:custDataLst>
              <p:tags r:id="rId3"/>
            </p:custDataLst>
          </p:nvPr>
        </p:nvSpPr>
        <p:spPr/>
        <p:txBody>
          <a:bodyPr/>
          <a:lstStyle>
            <a:lvl1pPr>
              <a:defRPr/>
            </a:lvl1pPr>
          </a:lstStyle>
          <a:p>
            <a:fld id="{5C975979-F906-42DC-BBB3-01921C4FABDD}"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99100" y="1863000"/>
            <a:ext cx="7349400" cy="764100"/>
          </a:xfrm>
        </p:spPr>
        <p:txBody>
          <a:bodyPr lIns="67500" tIns="35100" rIns="67500" bIns="35100" rtlCol="0" anchor="t">
            <a:normAutofit/>
          </a:bodyPr>
          <a:lstStyle>
            <a:lvl1pPr algn="ctr">
              <a:defRPr sz="4500"/>
            </a:lvl1pPr>
          </a:lstStyle>
          <a:p>
            <a:pPr lvl="0"/>
            <a:r>
              <a:rPr noProof="1">
                <a:sym typeface="+mn-ea"/>
              </a:rPr>
              <a:t>单击此处编辑标题</a:t>
            </a:r>
          </a:p>
        </p:txBody>
      </p:sp>
      <p:sp>
        <p:nvSpPr>
          <p:cNvPr id="7" name="文本占位符 6"/>
          <p:cNvSpPr>
            <a:spLocks noGrp="1"/>
          </p:cNvSpPr>
          <p:nvPr>
            <p:ph type="body" sz="quarter" idx="13"/>
          </p:nvPr>
        </p:nvSpPr>
        <p:spPr>
          <a:xfrm>
            <a:off x="899100" y="2670300"/>
            <a:ext cx="7349400" cy="353700"/>
          </a:xfrm>
        </p:spPr>
        <p:txBody>
          <a:bodyPr>
            <a:normAutofit/>
          </a:bodyPr>
          <a:lstStyle>
            <a:lvl1pPr algn="ctr">
              <a:lnSpc>
                <a:spcPct val="110000"/>
              </a:lnSpc>
              <a:buNone/>
              <a:defRPr sz="1800" spc="150"/>
            </a:lvl1pPr>
          </a:lstStyle>
          <a:p>
            <a:pPr lvl="0"/>
            <a:r>
              <a:rPr lang="zh-CN" altLang="en-US" noProof="1"/>
              <a:t>单击此处编辑母版文本样式</a:t>
            </a:r>
          </a:p>
        </p:txBody>
      </p:sp>
      <p:sp>
        <p:nvSpPr>
          <p:cNvPr id="4" name="日期占位符 3"/>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5"/>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6"/>
            <p:custDataLst>
              <p:tags r:id="rId3"/>
            </p:custDataLst>
          </p:nvPr>
        </p:nvSpPr>
        <p:spPr/>
        <p:txBody>
          <a:bodyPr/>
          <a:lstStyle>
            <a:lvl1pPr>
              <a:defRPr/>
            </a:lvl1pPr>
          </a:lstStyle>
          <a:p>
            <a:fld id="{B2B1234A-EA5C-436C-AA2E-F614C28756F8}"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653884F1-22B2-4D34-8B00-53F27F05A70A}"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内容占位符 2"/>
          <p:cNvSpPr>
            <a:spLocks noGrp="1"/>
          </p:cNvSpPr>
          <p:nvPr>
            <p:ph idx="1"/>
          </p:nvPr>
        </p:nvSpPr>
        <p:spPr>
          <a:xfrm>
            <a:off x="456300" y="1117800"/>
            <a:ext cx="8226900" cy="3569400"/>
          </a:xfrm>
        </p:spPr>
        <p:txBody>
          <a:bodyPr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73E2B610-47D4-46BC-9CB7-AC844421A40C}"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493100" y="2886300"/>
            <a:ext cx="5826600" cy="575100"/>
          </a:xfrm>
        </p:spPr>
        <p:txBody>
          <a:bodyPr lIns="67500" tIns="35100" rIns="67500" bIns="35100" anchor="b">
            <a:normAutofit/>
          </a:bodyPr>
          <a:lstStyle>
            <a:lvl1pPr>
              <a:defRPr sz="3300"/>
            </a:lvl1pPr>
          </a:lstStyle>
          <a:p>
            <a:r>
              <a:rPr lang="zh-CN" altLang="en-US" noProof="1"/>
              <a:t>单击此处编辑标题</a:t>
            </a:r>
          </a:p>
        </p:txBody>
      </p:sp>
      <p:sp>
        <p:nvSpPr>
          <p:cNvPr id="3" name="文本占位符 2"/>
          <p:cNvSpPr>
            <a:spLocks noGrp="1"/>
          </p:cNvSpPr>
          <p:nvPr>
            <p:ph type="body" idx="1" hasCustomPrompt="1"/>
          </p:nvPr>
        </p:nvSpPr>
        <p:spPr>
          <a:xfrm>
            <a:off x="1493100" y="3461400"/>
            <a:ext cx="5826600" cy="650700"/>
          </a:xfrm>
        </p:spPr>
        <p:txBody>
          <a:bodyPr>
            <a:normAutofit/>
          </a:bodyPr>
          <a:lstStyle>
            <a:lvl1pPr marL="0" indent="0">
              <a:buNone/>
              <a:defRPr sz="140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单击此处编辑文本</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7A76CF60-6D81-41B9-803C-2A800697BE7D}"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内容占位符 2"/>
          <p:cNvSpPr>
            <a:spLocks noGrp="1"/>
          </p:cNvSpPr>
          <p:nvPr>
            <p:ph sz="half" idx="1"/>
          </p:nvPr>
        </p:nvSpPr>
        <p:spPr>
          <a:xfrm>
            <a:off x="456300" y="1125900"/>
            <a:ext cx="3882600" cy="3561300"/>
          </a:xfrm>
        </p:spPr>
        <p:txBody>
          <a:bodyPr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内容占位符 3"/>
          <p:cNvSpPr>
            <a:spLocks noGrp="1"/>
          </p:cNvSpPr>
          <p:nvPr>
            <p:ph sz="half" idx="2"/>
          </p:nvPr>
        </p:nvSpPr>
        <p:spPr>
          <a:xfrm>
            <a:off x="4808700" y="1125900"/>
            <a:ext cx="3882600" cy="3561300"/>
          </a:xfrm>
        </p:spPr>
        <p:txBody>
          <a:bodyPr>
            <a:normAutofit/>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BBA81C54-85E3-45B2-8836-49624CB01C3B}"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文本占位符 2"/>
          <p:cNvSpPr>
            <a:spLocks noGrp="1"/>
          </p:cNvSpPr>
          <p:nvPr>
            <p:ph type="body" idx="1" hasCustomPrompt="1"/>
          </p:nvPr>
        </p:nvSpPr>
        <p:spPr>
          <a:xfrm>
            <a:off x="456300" y="1071900"/>
            <a:ext cx="4006800" cy="286200"/>
          </a:xfrm>
        </p:spPr>
        <p:txBody>
          <a:bodyPr lIns="76200" tIns="28575" rIns="57150" bIns="28575">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单击此处编辑文本</a:t>
            </a:r>
          </a:p>
        </p:txBody>
      </p:sp>
      <p:sp>
        <p:nvSpPr>
          <p:cNvPr id="4" name="内容占位符 3"/>
          <p:cNvSpPr>
            <a:spLocks noGrp="1"/>
          </p:cNvSpPr>
          <p:nvPr>
            <p:ph sz="half" idx="2"/>
          </p:nvPr>
        </p:nvSpPr>
        <p:spPr>
          <a:xfrm>
            <a:off x="456300" y="1390500"/>
            <a:ext cx="4006800" cy="3296700"/>
          </a:xfrm>
        </p:spPr>
        <p:txBody>
          <a:bodyPr lIns="76200" tIns="0" rIns="61913" bIns="0"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5" name="文本占位符 4"/>
          <p:cNvSpPr>
            <a:spLocks noGrp="1"/>
          </p:cNvSpPr>
          <p:nvPr>
            <p:ph type="body" sz="quarter" idx="3" hasCustomPrompt="1"/>
          </p:nvPr>
        </p:nvSpPr>
        <p:spPr>
          <a:xfrm>
            <a:off x="4676813" y="1066297"/>
            <a:ext cx="4006800" cy="286200"/>
          </a:xfrm>
        </p:spPr>
        <p:txBody>
          <a:bodyPr lIns="76200" tIns="28575" rIns="57150" bIns="28575" rtlCol="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noProof="1">
                <a:sym typeface="+mn-ea"/>
              </a:rPr>
              <a:t>单击此处编辑文本</a:t>
            </a:r>
          </a:p>
        </p:txBody>
      </p:sp>
      <p:sp>
        <p:nvSpPr>
          <p:cNvPr id="6" name="内容占位符 5"/>
          <p:cNvSpPr>
            <a:spLocks noGrp="1"/>
          </p:cNvSpPr>
          <p:nvPr>
            <p:ph sz="quarter" idx="4"/>
          </p:nvPr>
        </p:nvSpPr>
        <p:spPr>
          <a:xfrm>
            <a:off x="4676813" y="1390500"/>
            <a:ext cx="4006800" cy="3296700"/>
          </a:xfrm>
        </p:spPr>
        <p:txBody>
          <a:bodyPr lIns="76200" tIns="0" rIns="61913" bIns="0" rtlCol="0">
            <a:normAutofit/>
          </a:body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7"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8"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9" name="灯片编号占位符 5"/>
          <p:cNvSpPr>
            <a:spLocks noGrp="1"/>
          </p:cNvSpPr>
          <p:nvPr>
            <p:ph type="sldNum" sz="quarter" idx="12"/>
            <p:custDataLst>
              <p:tags r:id="rId3"/>
            </p:custDataLst>
          </p:nvPr>
        </p:nvSpPr>
        <p:spPr/>
        <p:txBody>
          <a:bodyPr/>
          <a:lstStyle>
            <a:lvl1pPr>
              <a:defRPr/>
            </a:lvl1pPr>
          </a:lstStyle>
          <a:p>
            <a:fld id="{243806E6-1248-4521-AD1D-A646B7A3282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p>
            <a:pPr lvl="0"/>
            <a:r>
              <a:rPr noProof="1">
                <a:sym typeface="+mn-ea"/>
              </a:rPr>
              <a:t>单击此处编辑母版标题样式</a:t>
            </a:r>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A053C016-2F27-475F-B203-F7BE62667D91}"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392BFC24-F71F-4AA7-8EB6-586D1D6118C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166400"/>
            <a:ext cx="3924808" cy="3456000"/>
          </a:xfrm>
        </p:spPr>
        <p:txBody>
          <a:bodyPr rtlCol="0">
            <a:normAutofit/>
          </a:bodyPr>
          <a:lstStyle>
            <a:lvl1pPr>
              <a:buNone/>
              <a:defRPr sz="1200"/>
            </a:lvl1pPr>
          </a:lstStyle>
          <a:p>
            <a:pPr lvl="0"/>
            <a:endParaRPr noProof="1">
              <a:sym typeface="+mn-ea"/>
            </a:endParaRPr>
          </a:p>
        </p:txBody>
      </p:sp>
      <p:sp>
        <p:nvSpPr>
          <p:cNvPr id="4" name="文本占位符 3"/>
          <p:cNvSpPr>
            <a:spLocks noGrp="1"/>
          </p:cNvSpPr>
          <p:nvPr>
            <p:ph type="body" sz="half" idx="2"/>
          </p:nvPr>
        </p:nvSpPr>
        <p:spPr>
          <a:xfrm>
            <a:off x="4762800" y="1166400"/>
            <a:ext cx="3920400" cy="3456000"/>
          </a:xfrm>
        </p:spPr>
        <p:txBody>
          <a:bodyPr rtlCol="0">
            <a:normAutofit/>
          </a:bodyPr>
          <a:lstStyle>
            <a:lvl1pPr>
              <a:buNone/>
              <a:defRPr sz="1200"/>
            </a:lvl1pPr>
          </a:lstStyle>
          <a:p>
            <a:pPr lvl="0"/>
            <a:r>
              <a:rPr noProof="1">
                <a:sym typeface="+mn-ea"/>
              </a:rPr>
              <a:t>单击此处编辑母版文本样式</a:t>
            </a:r>
          </a:p>
        </p:txBody>
      </p:sp>
      <p:sp>
        <p:nvSpPr>
          <p:cNvPr id="9" name="标题 8"/>
          <p:cNvSpPr>
            <a:spLocks noGrp="1"/>
          </p:cNvSpPr>
          <p:nvPr>
            <p:ph type="title"/>
          </p:nvPr>
        </p:nvSpPr>
        <p:spPr/>
        <p:txBody>
          <a:bodyPr/>
          <a:lstStyle/>
          <a:p>
            <a:r>
              <a:rPr lang="zh-CN" altLang="en-US" noProof="1"/>
              <a:t>单击此处编辑母版标题样式</a:t>
            </a:r>
          </a:p>
        </p:txBody>
      </p:sp>
      <p:sp>
        <p:nvSpPr>
          <p:cNvPr id="5"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6"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5"/>
          <p:cNvSpPr>
            <a:spLocks noGrp="1"/>
          </p:cNvSpPr>
          <p:nvPr>
            <p:ph type="sldNum" sz="quarter" idx="12"/>
            <p:custDataLst>
              <p:tags r:id="rId3"/>
            </p:custDataLst>
          </p:nvPr>
        </p:nvSpPr>
        <p:spPr/>
        <p:txBody>
          <a:bodyPr/>
          <a:lstStyle>
            <a:lvl1pPr>
              <a:defRPr/>
            </a:lvl1pPr>
          </a:lstStyle>
          <a:p>
            <a:fld id="{00010998-1679-48F6-B4E4-7F13472C8286}"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676100" y="685800"/>
            <a:ext cx="783000" cy="3771900"/>
          </a:xfrm>
        </p:spPr>
        <p:txBody>
          <a:bodyPr vert="eaVert" lIns="67500" tIns="35100" rIns="67500" bIns="35100" rtlCol="0">
            <a:normAutofit/>
          </a:bodyPr>
          <a:lstStyle>
            <a:lvl1pPr>
              <a:buNone/>
              <a:defRPr sz="2100"/>
            </a:lvl1pPr>
          </a:lstStyle>
          <a:p>
            <a:pPr lvl="0"/>
            <a:r>
              <a:rPr noProof="1">
                <a:sym typeface="+mn-ea"/>
              </a:rPr>
              <a:t>单击此处编辑标题</a:t>
            </a:r>
          </a:p>
        </p:txBody>
      </p:sp>
      <p:sp>
        <p:nvSpPr>
          <p:cNvPr id="3" name="竖排文字占位符 2"/>
          <p:cNvSpPr>
            <a:spLocks noGrp="1"/>
          </p:cNvSpPr>
          <p:nvPr>
            <p:ph type="body" orient="vert" idx="1"/>
          </p:nvPr>
        </p:nvSpPr>
        <p:spPr>
          <a:xfrm>
            <a:off x="685800" y="685800"/>
            <a:ext cx="6876900" cy="3771900"/>
          </a:xfrm>
        </p:spPr>
        <p:txBody>
          <a:bodyPr vert="eaVert" lIns="35100" rIns="35100"/>
          <a:lstStyle>
            <a:lvl1pPr marL="171450" indent="-171450">
              <a:spcAft>
                <a:spcPts val="750"/>
              </a:spcAft>
              <a:defRPr spc="225"/>
            </a:lvl1pPr>
            <a:lvl2pPr marL="514350" indent="-171450">
              <a:defRPr spc="225"/>
            </a:lvl2pPr>
            <a:lvl3pPr marL="857250" indent="-171450">
              <a:defRPr spc="225"/>
            </a:lvl3pPr>
            <a:lvl4pPr marL="1200150" indent="-171450">
              <a:defRPr spc="225"/>
            </a:lvl4pPr>
            <a:lvl5pPr marL="1543050" indent="-171450">
              <a:defRPr spc="225"/>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990547E6-B8B6-415C-9223-259688D48B0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5"/>
            </p:custDataLst>
          </p:nvPr>
        </p:nvSpPr>
        <p:spPr bwMode="auto">
          <a:xfrm>
            <a:off x="456010" y="456010"/>
            <a:ext cx="8227219" cy="529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628" tIns="35243" rIns="67628" bIns="35243"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custDataLst>
              <p:tags r:id="rId16"/>
            </p:custDataLst>
          </p:nvPr>
        </p:nvSpPr>
        <p:spPr bwMode="auto">
          <a:xfrm>
            <a:off x="456010" y="1117998"/>
            <a:ext cx="8227219" cy="356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500" tIns="35100" rIns="67500" bIns="3510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custDataLst>
              <p:tags r:id="rId17"/>
            </p:custDataLst>
          </p:nvPr>
        </p:nvSpPr>
        <p:spPr>
          <a:xfrm>
            <a:off x="459581" y="4736307"/>
            <a:ext cx="2024063" cy="236935"/>
          </a:xfrm>
          <a:prstGeom prst="rect">
            <a:avLst/>
          </a:prstGeom>
        </p:spPr>
        <p:txBody>
          <a:bodyPr vert="horz" lIns="68580" tIns="34290" rIns="68580" bIns="34290" rtlCol="0" anchor="ctr">
            <a:normAutofit/>
          </a:bodyPr>
          <a:lstStyle>
            <a:lvl1pPr algn="l">
              <a:defRPr sz="800" baseline="0" noProof="1" smtClean="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a:t>2023-01-17</a:t>
            </a:fld>
            <a:endParaRPr lang="zh-CN" altLang="en-US"/>
          </a:p>
        </p:txBody>
      </p:sp>
      <p:sp>
        <p:nvSpPr>
          <p:cNvPr id="5" name="页脚占位符 4"/>
          <p:cNvSpPr>
            <a:spLocks noGrp="1"/>
          </p:cNvSpPr>
          <p:nvPr>
            <p:ph type="ftr" sz="quarter" idx="3"/>
            <p:custDataLst>
              <p:tags r:id="rId18"/>
            </p:custDataLst>
          </p:nvPr>
        </p:nvSpPr>
        <p:spPr>
          <a:xfrm>
            <a:off x="3087291" y="4736307"/>
            <a:ext cx="2969419" cy="236935"/>
          </a:xfrm>
          <a:prstGeom prst="rect">
            <a:avLst/>
          </a:prstGeom>
        </p:spPr>
        <p:txBody>
          <a:bodyPr vert="horz" lIns="68580" tIns="34290" rIns="68580" bIns="34290" rtlCol="0" anchor="ctr">
            <a:normAutofit/>
          </a:bodyPr>
          <a:lstStyle>
            <a:lvl1pPr algn="ctr">
              <a:defRPr sz="800" baseline="0" noProof="1" dirty="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9"/>
            </p:custDataLst>
          </p:nvPr>
        </p:nvSpPr>
        <p:spPr>
          <a:xfrm>
            <a:off x="6657975" y="4736307"/>
            <a:ext cx="2025254" cy="236935"/>
          </a:xfrm>
          <a:prstGeom prst="rect">
            <a:avLst/>
          </a:prstGeom>
        </p:spPr>
        <p:txBody>
          <a:bodyPr vert="horz" wrap="square" lIns="68580" tIns="34290" rIns="68580" bIns="34290" numCol="1" anchor="ctr" anchorCtr="0" compatLnSpc="1">
            <a:normAutofit/>
          </a:bodyPr>
          <a:lstStyle>
            <a:lvl1pPr algn="r">
              <a:defRPr sz="800">
                <a:solidFill>
                  <a:srgbClr val="898989"/>
                </a:solidFill>
                <a:ea typeface="微软雅黑" panose="020B0503020204020204" pitchFamily="34" charset="-122"/>
              </a:defRPr>
            </a:lvl1pPr>
          </a:lstStyle>
          <a:p>
            <a:fld id="{44D8A76C-172C-4296-AD59-D5EF5B7244DF}" type="slidenum">
              <a:rPr lang="zh-CN" altLang="en-US"/>
              <a:t>‹#›</a:t>
            </a:fld>
            <a:endParaRPr lang="zh-CN" altLang="en-US"/>
          </a:p>
        </p:txBody>
      </p:sp>
    </p:spTree>
    <p:custDataLst>
      <p:tags r:id="rId14"/>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2700" b="1" kern="1200" spc="225">
          <a:solidFill>
            <a:srgbClr val="262626"/>
          </a:solidFill>
          <a:latin typeface="Arial" panose="020B0604020202020204" pitchFamily="34" charset="0"/>
          <a:ea typeface="微软雅黑" panose="020B0503020204020204" pitchFamily="34" charset="-122"/>
          <a:cs typeface="+mj-cs"/>
        </a:defRPr>
      </a:lvl1pPr>
      <a:lvl2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2pPr>
      <a:lvl3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3pPr>
      <a:lvl4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4pPr>
      <a:lvl5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5pPr>
      <a:lvl6pPr marL="3429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6pPr>
      <a:lvl7pPr marL="6858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7pPr>
      <a:lvl8pPr marL="10287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8pPr>
      <a:lvl9pPr marL="13716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9pPr>
    </p:titleStyle>
    <p:bodyStyle>
      <a:lvl1pPr marL="171450" indent="-171450" algn="l" rtl="0" fontAlgn="base">
        <a:lnSpc>
          <a:spcPct val="130000"/>
        </a:lnSpc>
        <a:spcBef>
          <a:spcPct val="0"/>
        </a:spcBef>
        <a:spcAft>
          <a:spcPts val="750"/>
        </a:spcAft>
        <a:buFont typeface="Arial" panose="020B0604020202020204" pitchFamily="34" charset="0"/>
        <a:buChar char="●"/>
        <a:defRPr kern="1200" spc="113">
          <a:solidFill>
            <a:srgbClr val="595959"/>
          </a:solidFill>
          <a:latin typeface="Arial" panose="020B0604020202020204" pitchFamily="34" charset="0"/>
          <a:ea typeface="微软雅黑" panose="020B0503020204020204" pitchFamily="34" charset="-122"/>
          <a:cs typeface="+mn-cs"/>
        </a:defRPr>
      </a:lvl1pPr>
      <a:lvl2pPr marL="5143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2pPr>
      <a:lvl3pPr marL="8572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3pPr>
      <a:lvl4pPr marL="1200150" indent="-171450" algn="l" rtl="0" fontAlgn="base">
        <a:lnSpc>
          <a:spcPct val="120000"/>
        </a:lnSpc>
        <a:spcBef>
          <a:spcPct val="0"/>
        </a:spcBef>
        <a:spcAft>
          <a:spcPts val="225"/>
        </a:spcAft>
        <a:buFont typeface="Wingdings" panose="05000000000000000000" pitchFamily="2" charset="2"/>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4pPr>
      <a:lvl5pPr marL="1543050" indent="-171450" algn="l" rtl="0" fontAlgn="base">
        <a:lnSpc>
          <a:spcPct val="120000"/>
        </a:lnSpc>
        <a:spcBef>
          <a:spcPct val="0"/>
        </a:spcBef>
        <a:spcAft>
          <a:spcPts val="225"/>
        </a:spcAft>
        <a:buFont typeface="Arial" panose="020B0604020202020204" pitchFamily="34" charset="0"/>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终止 1"/>
          <p:cNvSpPr/>
          <p:nvPr/>
        </p:nvSpPr>
        <p:spPr>
          <a:xfrm>
            <a:off x="2057495" y="1828819"/>
            <a:ext cx="5257662" cy="1085822"/>
          </a:xfrm>
          <a:prstGeom prst="flowChartTerminator">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r>
              <a:rPr lang="en-US" altLang="zh-CN" sz="3300" b="1" dirty="0">
                <a:solidFill>
                  <a:srgbClr val="FF0000"/>
                </a:solidFill>
                <a:latin typeface="Times New Roman" panose="02020603050405020304" pitchFamily="18" charset="0"/>
                <a:cs typeface="Times New Roman" panose="02020603050405020304" pitchFamily="18" charset="0"/>
              </a:rPr>
              <a:t>I think life is better today</a:t>
            </a:r>
          </a:p>
        </p:txBody>
      </p:sp>
      <p:sp>
        <p:nvSpPr>
          <p:cNvPr id="4098" name="文本框 1"/>
          <p:cNvSpPr>
            <a:spLocks noGrp="1" noChangeArrowheads="1"/>
          </p:cNvSpPr>
          <p:nvPr/>
        </p:nvSpPr>
        <p:spPr bwMode="auto">
          <a:xfrm>
            <a:off x="30" y="800147"/>
            <a:ext cx="914397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600" tIns="38100" rIns="76200" bIns="38100">
            <a:spAutoFit/>
          </a:bodyPr>
          <a:lstStyle/>
          <a:p>
            <a:pPr algn="ctr">
              <a:spcAft>
                <a:spcPts val="750"/>
              </a:spcAft>
            </a:pPr>
            <a:r>
              <a:rPr lang="en-US" altLang="zh-CN" sz="2400" b="1" dirty="0">
                <a:solidFill>
                  <a:srgbClr val="5E75BA"/>
                </a:solidFill>
                <a:latin typeface="微软雅黑" panose="020B0503020204020204" pitchFamily="34" charset="-122"/>
                <a:ea typeface="微软雅黑" panose="020B0503020204020204" pitchFamily="34" charset="-122"/>
              </a:rPr>
              <a:t>Module 3 Life now and them</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5" name="矩形 4"/>
          <p:cNvSpPr/>
          <p:nvPr/>
        </p:nvSpPr>
        <p:spPr>
          <a:xfrm>
            <a:off x="0" y="4248106"/>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500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30"/>
          <p:cNvSpPr>
            <a:spLocks noChangeArrowheads="1"/>
          </p:cNvSpPr>
          <p:nvPr/>
        </p:nvSpPr>
        <p:spPr bwMode="auto">
          <a:xfrm>
            <a:off x="1314450" y="685800"/>
            <a:ext cx="56007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zh-CN" altLang="en-US" dirty="0">
                <a:latin typeface="Times New Roman" panose="02020603050405020304" pitchFamily="18" charset="0"/>
              </a:rPr>
              <a:t>一、根据句意及首字母或汉语提示完成单词。</a:t>
            </a:r>
          </a:p>
          <a:p>
            <a:pPr>
              <a:lnSpc>
                <a:spcPct val="150000"/>
              </a:lnSpc>
            </a:pPr>
            <a:r>
              <a:rPr lang="en-US" altLang="zh-CN" dirty="0">
                <a:latin typeface="Times New Roman" panose="02020603050405020304" pitchFamily="18" charset="0"/>
              </a:rPr>
              <a:t>1.The President will include the idea in his ____________(</a:t>
            </a:r>
            <a:r>
              <a:rPr lang="zh-CN" altLang="en-US" dirty="0">
                <a:latin typeface="Times New Roman" panose="02020603050405020304" pitchFamily="18" charset="0"/>
              </a:rPr>
              <a:t>教育</a:t>
            </a:r>
            <a:r>
              <a:rPr lang="en-US" altLang="zh-CN" dirty="0">
                <a:latin typeface="Times New Roman" panose="02020603050405020304" pitchFamily="18" charset="0"/>
              </a:rPr>
              <a:t>) plan.</a:t>
            </a:r>
          </a:p>
          <a:p>
            <a:pPr>
              <a:lnSpc>
                <a:spcPct val="150000"/>
              </a:lnSpc>
            </a:pPr>
            <a:r>
              <a:rPr lang="en-US" altLang="zh-CN" dirty="0">
                <a:latin typeface="Times New Roman" panose="02020603050405020304" pitchFamily="18" charset="0"/>
              </a:rPr>
              <a:t>2.The goldfish swam round and round in their </a:t>
            </a:r>
            <a:r>
              <a:rPr lang="en-US" altLang="zh-CN" dirty="0" err="1">
                <a:latin typeface="Times New Roman" panose="02020603050405020304" pitchFamily="18" charset="0"/>
              </a:rPr>
              <a:t>t___bowls</a:t>
            </a:r>
            <a:r>
              <a:rPr lang="en-US" altLang="zh-CN" dirty="0">
                <a:latin typeface="Times New Roman" panose="02020603050405020304" pitchFamily="18" charset="0"/>
              </a:rPr>
              <a:t>.</a:t>
            </a:r>
          </a:p>
          <a:p>
            <a:pPr>
              <a:lnSpc>
                <a:spcPct val="150000"/>
              </a:lnSpc>
            </a:pPr>
            <a:r>
              <a:rPr lang="en-US" altLang="zh-CN" dirty="0">
                <a:latin typeface="Times New Roman" panose="02020603050405020304" pitchFamily="18" charset="0"/>
              </a:rPr>
              <a:t>3.The duty of a p_______ is to deliver letters and </a:t>
            </a:r>
          </a:p>
          <a:p>
            <a:pPr>
              <a:lnSpc>
                <a:spcPct val="150000"/>
              </a:lnSpc>
            </a:pPr>
            <a:r>
              <a:rPr lang="en-US" altLang="zh-CN" dirty="0">
                <a:latin typeface="Times New Roman" panose="02020603050405020304" pitchFamily="18" charset="0"/>
              </a:rPr>
              <a:t>   parcels(</a:t>
            </a:r>
            <a:r>
              <a:rPr lang="zh-CN" altLang="en-US" dirty="0">
                <a:latin typeface="Times New Roman" panose="02020603050405020304" pitchFamily="18" charset="0"/>
              </a:rPr>
              <a:t>包裹</a:t>
            </a:r>
            <a:r>
              <a:rPr lang="en-US" altLang="zh-CN" dirty="0">
                <a:latin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543050" y="1596628"/>
            <a:ext cx="113823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education</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5648325" y="2000251"/>
            <a:ext cx="466725"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iny</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23" name="TextBox 29"/>
          <p:cNvSpPr txBox="1">
            <a:spLocks noChangeArrowheads="1"/>
          </p:cNvSpPr>
          <p:nvPr/>
        </p:nvSpPr>
        <p:spPr bwMode="auto">
          <a:xfrm>
            <a:off x="2919412" y="2453878"/>
            <a:ext cx="90963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ostman</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13317" name="矩形 30"/>
          <p:cNvSpPr>
            <a:spLocks noChangeArrowheads="1"/>
          </p:cNvSpPr>
          <p:nvPr/>
        </p:nvSpPr>
        <p:spPr bwMode="auto">
          <a:xfrm>
            <a:off x="1301353" y="3200400"/>
            <a:ext cx="5728097" cy="131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dirty="0">
                <a:latin typeface="Times New Roman" panose="02020603050405020304" pitchFamily="18" charset="0"/>
              </a:rPr>
              <a:t>4.James hopes to become a____________ (</a:t>
            </a:r>
            <a:r>
              <a:rPr lang="zh-CN" altLang="en-US" dirty="0">
                <a:latin typeface="Times New Roman" panose="02020603050405020304" pitchFamily="18" charset="0"/>
              </a:rPr>
              <a:t>全职的</a:t>
            </a:r>
            <a:r>
              <a:rPr lang="en-US" altLang="zh-CN" dirty="0">
                <a:latin typeface="Times New Roman" panose="02020603050405020304" pitchFamily="18" charset="0"/>
              </a:rPr>
              <a:t>)    </a:t>
            </a:r>
          </a:p>
          <a:p>
            <a:pPr>
              <a:lnSpc>
                <a:spcPct val="150000"/>
              </a:lnSpc>
            </a:pPr>
            <a:r>
              <a:rPr lang="en-US" altLang="zh-CN" dirty="0">
                <a:latin typeface="Times New Roman" panose="02020603050405020304" pitchFamily="18" charset="0"/>
              </a:rPr>
              <a:t>   musician soon.</a:t>
            </a:r>
          </a:p>
          <a:p>
            <a:pPr>
              <a:lnSpc>
                <a:spcPct val="150000"/>
              </a:lnSpc>
            </a:pPr>
            <a:r>
              <a:rPr lang="en-US" altLang="zh-CN" dirty="0">
                <a:latin typeface="Times New Roman" panose="02020603050405020304" pitchFamily="18" charset="0"/>
              </a:rPr>
              <a:t>5.Don’t stand outside in the _______(</a:t>
            </a:r>
            <a:r>
              <a:rPr lang="zh-CN" altLang="en-US" dirty="0">
                <a:latin typeface="Times New Roman" panose="02020603050405020304" pitchFamily="18" charset="0"/>
              </a:rPr>
              <a:t>冷空气</a:t>
            </a:r>
            <a:r>
              <a:rPr lang="en-US" altLang="zh-CN" dirty="0">
                <a:latin typeface="Times New Roman" panose="02020603050405020304" pitchFamily="18" charset="0"/>
              </a:rPr>
              <a:t>).</a:t>
            </a:r>
            <a:endParaRPr lang="en-US" altLang="zh-CN" dirty="0">
              <a:latin typeface="Times New Roman" panose="02020603050405020304" pitchFamily="18" charset="0"/>
              <a:cs typeface="Times New Roman" panose="02020603050405020304" pitchFamily="18" charset="0"/>
            </a:endParaRPr>
          </a:p>
        </p:txBody>
      </p:sp>
      <p:sp>
        <p:nvSpPr>
          <p:cNvPr id="10" name="TextBox 29"/>
          <p:cNvSpPr txBox="1">
            <a:spLocks noChangeArrowheads="1"/>
          </p:cNvSpPr>
          <p:nvPr/>
        </p:nvSpPr>
        <p:spPr bwMode="auto">
          <a:xfrm>
            <a:off x="4057651" y="3311128"/>
            <a:ext cx="107989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full-time</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11" name="TextBox 29"/>
          <p:cNvSpPr txBox="1">
            <a:spLocks noChangeArrowheads="1"/>
          </p:cNvSpPr>
          <p:nvPr/>
        </p:nvSpPr>
        <p:spPr bwMode="auto">
          <a:xfrm>
            <a:off x="4057651" y="4111228"/>
            <a:ext cx="73699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cold</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9" name="流程图: 过程 8"/>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12"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30"/>
          <p:cNvSpPr>
            <a:spLocks noChangeArrowheads="1"/>
          </p:cNvSpPr>
          <p:nvPr/>
        </p:nvSpPr>
        <p:spPr bwMode="auto">
          <a:xfrm>
            <a:off x="1143000" y="857251"/>
            <a:ext cx="6502004"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zh-CN" altLang="en-US" dirty="0">
                <a:latin typeface="Times New Roman" panose="02020603050405020304" pitchFamily="18" charset="0"/>
              </a:rPr>
              <a:t>二、根据中文提示完成句子，词数不限。</a:t>
            </a:r>
          </a:p>
          <a:p>
            <a:pPr>
              <a:lnSpc>
                <a:spcPct val="150000"/>
              </a:lnSpc>
            </a:pPr>
            <a:r>
              <a:rPr lang="en-US" altLang="zh-CN" dirty="0">
                <a:latin typeface="Times New Roman" panose="02020603050405020304" pitchFamily="18" charset="0"/>
              </a:rPr>
              <a:t>1. </a:t>
            </a:r>
            <a:r>
              <a:rPr lang="zh-CN" altLang="en-US" dirty="0">
                <a:latin typeface="Times New Roman" panose="02020603050405020304" pitchFamily="18" charset="0"/>
              </a:rPr>
              <a:t>总的来说，我们这次旅行很愉快。</a:t>
            </a:r>
          </a:p>
          <a:p>
            <a:pPr>
              <a:lnSpc>
                <a:spcPct val="150000"/>
              </a:lnSpc>
            </a:pPr>
            <a:r>
              <a:rPr lang="en-US" altLang="zh-CN" dirty="0">
                <a:latin typeface="Times New Roman" panose="02020603050405020304" pitchFamily="18" charset="0"/>
              </a:rPr>
              <a:t>____________________</a:t>
            </a:r>
            <a:r>
              <a:rPr lang="zh-CN" altLang="en-US" dirty="0">
                <a:latin typeface="Times New Roman" panose="02020603050405020304" pitchFamily="18" charset="0"/>
              </a:rPr>
              <a:t>， </a:t>
            </a:r>
            <a:r>
              <a:rPr lang="en-US" altLang="zh-CN" dirty="0">
                <a:latin typeface="Times New Roman" panose="02020603050405020304" pitchFamily="18" charset="0"/>
              </a:rPr>
              <a:t>we enjoyed the trip.</a:t>
            </a:r>
          </a:p>
          <a:p>
            <a:pPr>
              <a:lnSpc>
                <a:spcPct val="150000"/>
              </a:lnSpc>
            </a:pPr>
            <a:r>
              <a:rPr lang="en-US" altLang="zh-CN" dirty="0">
                <a:latin typeface="Times New Roman" panose="02020603050405020304" pitchFamily="18" charset="0"/>
              </a:rPr>
              <a:t>2. </a:t>
            </a:r>
            <a:r>
              <a:rPr lang="zh-CN" altLang="en-US" dirty="0">
                <a:latin typeface="Times New Roman" panose="02020603050405020304" pitchFamily="18" charset="0"/>
              </a:rPr>
              <a:t>海南的冬天既不冷也不热。</a:t>
            </a:r>
          </a:p>
          <a:p>
            <a:pPr>
              <a:lnSpc>
                <a:spcPct val="150000"/>
              </a:lnSpc>
            </a:pPr>
            <a:r>
              <a:rPr lang="en-US" altLang="zh-CN" dirty="0">
                <a:latin typeface="Times New Roman" panose="02020603050405020304" pitchFamily="18" charset="0"/>
              </a:rPr>
              <a:t>It is ____________________ in winter in Hainan.</a:t>
            </a:r>
          </a:p>
          <a:p>
            <a:pPr>
              <a:lnSpc>
                <a:spcPct val="150000"/>
              </a:lnSpc>
            </a:pPr>
            <a:r>
              <a:rPr lang="en-US" altLang="zh-CN" dirty="0">
                <a:latin typeface="Times New Roman" panose="02020603050405020304" pitchFamily="18" charset="0"/>
              </a:rPr>
              <a:t>3. </a:t>
            </a:r>
            <a:r>
              <a:rPr lang="zh-CN" altLang="en-US" dirty="0">
                <a:latin typeface="Times New Roman" panose="02020603050405020304" pitchFamily="18" charset="0"/>
              </a:rPr>
              <a:t>很多年前， 我们的祖父母住在很小的房子里。</a:t>
            </a:r>
          </a:p>
          <a:p>
            <a:pPr>
              <a:lnSpc>
                <a:spcPct val="150000"/>
              </a:lnSpc>
            </a:pPr>
            <a:r>
              <a:rPr lang="en-US" altLang="zh-CN" dirty="0">
                <a:latin typeface="Times New Roman" panose="02020603050405020304" pitchFamily="18" charset="0"/>
              </a:rPr>
              <a:t>Many years ago</a:t>
            </a:r>
            <a:r>
              <a:rPr lang="zh-CN" altLang="en-US" dirty="0">
                <a:latin typeface="Times New Roman" panose="02020603050405020304" pitchFamily="18" charset="0"/>
              </a:rPr>
              <a:t>， </a:t>
            </a:r>
            <a:r>
              <a:rPr lang="en-US" altLang="zh-CN" dirty="0">
                <a:latin typeface="Times New Roman" panose="02020603050405020304" pitchFamily="18" charset="0"/>
              </a:rPr>
              <a:t>our grandparents _____________________.</a:t>
            </a:r>
          </a:p>
          <a:p>
            <a:pPr>
              <a:lnSpc>
                <a:spcPct val="150000"/>
              </a:lnSpc>
            </a:pPr>
            <a:endParaRPr lang="en-US" altLang="zh-CN" dirty="0">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339453" y="1753791"/>
            <a:ext cx="214669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Generally speaking </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837135" y="2571751"/>
            <a:ext cx="2106215"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neither hot nor cold</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23" name="TextBox 29"/>
          <p:cNvSpPr txBox="1">
            <a:spLocks noChangeArrowheads="1"/>
          </p:cNvSpPr>
          <p:nvPr/>
        </p:nvSpPr>
        <p:spPr bwMode="auto">
          <a:xfrm>
            <a:off x="4686300" y="3371851"/>
            <a:ext cx="206335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lived in a tiny house</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6" name="流程图: 过程 5"/>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7"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30"/>
          <p:cNvSpPr>
            <a:spLocks noChangeArrowheads="1"/>
          </p:cNvSpPr>
          <p:nvPr/>
        </p:nvSpPr>
        <p:spPr bwMode="auto">
          <a:xfrm>
            <a:off x="1371600" y="1085851"/>
            <a:ext cx="5530454" cy="214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a:latin typeface="Times New Roman" panose="02020603050405020304" pitchFamily="18" charset="0"/>
              </a:rPr>
              <a:t>4. </a:t>
            </a:r>
            <a:r>
              <a:rPr lang="zh-CN" altLang="en-US">
                <a:latin typeface="Times New Roman" panose="02020603050405020304" pitchFamily="18" charset="0"/>
              </a:rPr>
              <a:t>作为九年级的学生，我们每天都忙着做作业。</a:t>
            </a:r>
          </a:p>
          <a:p>
            <a:pPr>
              <a:lnSpc>
                <a:spcPct val="150000"/>
              </a:lnSpc>
            </a:pPr>
            <a:r>
              <a:rPr lang="en-US" altLang="zh-CN">
                <a:latin typeface="Times New Roman" panose="02020603050405020304" pitchFamily="18" charset="0"/>
              </a:rPr>
              <a:t>   As Grade 9 students</a:t>
            </a:r>
            <a:r>
              <a:rPr lang="zh-CN" altLang="en-US">
                <a:latin typeface="Times New Roman" panose="02020603050405020304" pitchFamily="18" charset="0"/>
              </a:rPr>
              <a:t>， </a:t>
            </a:r>
            <a:r>
              <a:rPr lang="en-US" altLang="zh-CN">
                <a:latin typeface="Times New Roman" panose="02020603050405020304" pitchFamily="18" charset="0"/>
              </a:rPr>
              <a:t>we     </a:t>
            </a:r>
          </a:p>
          <a:p>
            <a:pPr>
              <a:lnSpc>
                <a:spcPct val="150000"/>
              </a:lnSpc>
            </a:pPr>
            <a:r>
              <a:rPr lang="en-US" altLang="zh-CN">
                <a:latin typeface="Times New Roman" panose="02020603050405020304" pitchFamily="18" charset="0"/>
              </a:rPr>
              <a:t>    _________________________every day.</a:t>
            </a:r>
          </a:p>
          <a:p>
            <a:pPr>
              <a:lnSpc>
                <a:spcPct val="150000"/>
              </a:lnSpc>
            </a:pPr>
            <a:r>
              <a:rPr lang="en-US" altLang="zh-CN">
                <a:latin typeface="Times New Roman" panose="02020603050405020304" pitchFamily="18" charset="0"/>
              </a:rPr>
              <a:t>5. </a:t>
            </a:r>
            <a:r>
              <a:rPr lang="zh-CN" altLang="en-US">
                <a:latin typeface="Times New Roman" panose="02020603050405020304" pitchFamily="18" charset="0"/>
              </a:rPr>
              <a:t>孔夫子执教一生。</a:t>
            </a:r>
          </a:p>
          <a:p>
            <a:pPr>
              <a:lnSpc>
                <a:spcPct val="150000"/>
              </a:lnSpc>
            </a:pPr>
            <a:r>
              <a:rPr lang="en-US" altLang="zh-CN">
                <a:latin typeface="Times New Roman" panose="02020603050405020304" pitchFamily="18" charset="0"/>
              </a:rPr>
              <a:t>    Confucious worked on teaching_________.</a:t>
            </a:r>
            <a:endParaRPr lang="en-US" altLang="zh-CN">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657351" y="1943101"/>
            <a:ext cx="28884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are busy doing homework </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4530328" y="2800351"/>
            <a:ext cx="1184672"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all his life</a:t>
            </a:r>
            <a:endParaRPr lang="en-US" altLang="zh-CN">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矩形 30"/>
          <p:cNvSpPr>
            <a:spLocks noChangeArrowheads="1"/>
          </p:cNvSpPr>
          <p:nvPr/>
        </p:nvSpPr>
        <p:spPr bwMode="auto">
          <a:xfrm>
            <a:off x="1657350" y="1200150"/>
            <a:ext cx="5992416" cy="1731169"/>
          </a:xfrm>
          <a:prstGeom prst="rect">
            <a:avLst/>
          </a:prstGeom>
          <a:noFill/>
          <a:ln w="9525">
            <a:noFill/>
            <a:miter lim="800000"/>
          </a:ln>
        </p:spPr>
        <p:txBody>
          <a:bodyPr lIns="68580" tIns="34290" rIns="68580" bIns="34290">
            <a:spAutoFit/>
          </a:bodyPr>
          <a:lstStyle/>
          <a:p>
            <a:pPr>
              <a:lnSpc>
                <a:spcPct val="150000"/>
              </a:lnSpc>
              <a:defRPr/>
            </a:pPr>
            <a:r>
              <a:rPr lang="zh-CN" altLang="en-US" dirty="0">
                <a:latin typeface="Times New Roman" panose="02020603050405020304" pitchFamily="18" charset="0"/>
                <a:cs typeface="Times New Roman" panose="02020603050405020304" pitchFamily="18" charset="0"/>
              </a:rPr>
              <a:t>三、单项填空。</a:t>
            </a:r>
          </a:p>
          <a:p>
            <a:pPr>
              <a:lnSpc>
                <a:spcPct val="150000"/>
              </a:lnSpc>
              <a:defRPr/>
            </a:pPr>
            <a:r>
              <a:rPr lang="en-US" altLang="zh-CN" dirty="0">
                <a:latin typeface="Times New Roman" panose="02020603050405020304" pitchFamily="18" charset="0"/>
                <a:cs typeface="Times New Roman" panose="02020603050405020304" pitchFamily="18" charset="0"/>
              </a:rPr>
              <a:t>(   )1. —What senior school do you want to go to</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Li </a:t>
            </a:r>
            <a:r>
              <a:rPr lang="en-US" altLang="zh-CN" dirty="0" err="1">
                <a:latin typeface="Times New Roman" panose="02020603050405020304" pitchFamily="18" charset="0"/>
                <a:cs typeface="Times New Roman" panose="02020603050405020304" pitchFamily="18" charset="0"/>
              </a:rPr>
              <a:t>Hua</a:t>
            </a:r>
            <a:r>
              <a:rPr lang="en-US" altLang="zh-CN" dirty="0">
                <a:latin typeface="Times New Roman" panose="02020603050405020304" pitchFamily="18" charset="0"/>
                <a:cs typeface="Times New Roman" panose="02020603050405020304" pitchFamily="18" charset="0"/>
              </a:rPr>
              <a:t>?</a:t>
            </a:r>
          </a:p>
          <a:p>
            <a:pPr>
              <a:lnSpc>
                <a:spcPct val="150000"/>
              </a:lnSpc>
              <a:defRPr/>
            </a:pPr>
            <a:r>
              <a:rPr lang="en-US" altLang="zh-CN" dirty="0">
                <a:latin typeface="Times New Roman" panose="02020603050405020304" pitchFamily="18" charset="0"/>
                <a:cs typeface="Times New Roman" panose="02020603050405020304" pitchFamily="18" charset="0"/>
              </a:rPr>
              <a:t>         —It’s hard for me _______ a decision.</a:t>
            </a:r>
          </a:p>
          <a:p>
            <a:pPr indent="540385">
              <a:lnSpc>
                <a:spcPct val="150000"/>
              </a:lnSpc>
              <a:defRPr/>
            </a:pP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A.do</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B.to</a:t>
            </a:r>
            <a:r>
              <a:rPr lang="en-US" altLang="zh-CN" dirty="0">
                <a:latin typeface="Times New Roman" panose="02020603050405020304" pitchFamily="18" charset="0"/>
                <a:cs typeface="Times New Roman" panose="02020603050405020304" pitchFamily="18" charset="0"/>
              </a:rPr>
              <a:t> do        </a:t>
            </a:r>
            <a:r>
              <a:rPr lang="en-US" altLang="zh-CN" dirty="0" err="1">
                <a:latin typeface="Times New Roman" panose="02020603050405020304" pitchFamily="18" charset="0"/>
                <a:cs typeface="Times New Roman" panose="02020603050405020304" pitchFamily="18" charset="0"/>
              </a:rPr>
              <a:t>C.make</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D.to</a:t>
            </a:r>
            <a:r>
              <a:rPr lang="en-US" altLang="zh-CN" dirty="0">
                <a:latin typeface="Times New Roman" panose="02020603050405020304" pitchFamily="18" charset="0"/>
                <a:cs typeface="Times New Roman" panose="02020603050405020304" pitchFamily="18" charset="0"/>
              </a:rPr>
              <a:t> make</a:t>
            </a:r>
          </a:p>
        </p:txBody>
      </p:sp>
      <p:sp>
        <p:nvSpPr>
          <p:cNvPr id="21" name="TextBox 29"/>
          <p:cNvSpPr txBox="1">
            <a:spLocks noChangeArrowheads="1"/>
          </p:cNvSpPr>
          <p:nvPr/>
        </p:nvSpPr>
        <p:spPr bwMode="auto">
          <a:xfrm>
            <a:off x="1770460" y="1714501"/>
            <a:ext cx="458390"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D</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4" name="流程图: 过程 3"/>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5"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矩形 30"/>
          <p:cNvSpPr>
            <a:spLocks noChangeArrowheads="1"/>
          </p:cNvSpPr>
          <p:nvPr/>
        </p:nvSpPr>
        <p:spPr bwMode="auto">
          <a:xfrm>
            <a:off x="1543050" y="971550"/>
            <a:ext cx="6035279" cy="2562225"/>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)2. Please remember _______ your notebook here tomorrow.</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A.brings</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B.brought</a:t>
            </a:r>
            <a:r>
              <a:rPr lang="en-US" altLang="zh-CN" dirty="0">
                <a:latin typeface="Times New Roman" panose="02020603050405020304" pitchFamily="18" charset="0"/>
                <a:cs typeface="Times New Roman" panose="02020603050405020304" pitchFamily="18" charset="0"/>
              </a:rPr>
              <a:t>     </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C.bringing</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D.to</a:t>
            </a:r>
            <a:r>
              <a:rPr lang="en-US" altLang="zh-CN" dirty="0">
                <a:latin typeface="Times New Roman" panose="02020603050405020304" pitchFamily="18" charset="0"/>
                <a:cs typeface="Times New Roman" panose="02020603050405020304" pitchFamily="18" charset="0"/>
              </a:rPr>
              <a:t> bring</a:t>
            </a:r>
          </a:p>
          <a:p>
            <a:pPr>
              <a:lnSpc>
                <a:spcPct val="150000"/>
              </a:lnSpc>
              <a:defRPr/>
            </a:pPr>
            <a:r>
              <a:rPr lang="en-US" altLang="zh-CN" dirty="0">
                <a:latin typeface="Times New Roman" panose="02020603050405020304" pitchFamily="18" charset="0"/>
                <a:cs typeface="Times New Roman" panose="02020603050405020304" pitchFamily="18" charset="0"/>
              </a:rPr>
              <a:t>(   )3. My daughter has two children and she _______ in 1990.</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A.was</a:t>
            </a:r>
            <a:r>
              <a:rPr lang="en-US" altLang="zh-CN" dirty="0">
                <a:latin typeface="Times New Roman" panose="02020603050405020304" pitchFamily="18" charset="0"/>
                <a:cs typeface="Times New Roman" panose="02020603050405020304" pitchFamily="18" charset="0"/>
              </a:rPr>
              <a:t> marry     		            </a:t>
            </a:r>
            <a:r>
              <a:rPr lang="en-US" altLang="zh-CN" dirty="0" err="1">
                <a:latin typeface="Times New Roman" panose="02020603050405020304" pitchFamily="18" charset="0"/>
                <a:cs typeface="Times New Roman" panose="02020603050405020304" pitchFamily="18" charset="0"/>
              </a:rPr>
              <a:t>B.is</a:t>
            </a:r>
            <a:r>
              <a:rPr lang="en-US" altLang="zh-CN" dirty="0">
                <a:latin typeface="Times New Roman" panose="02020603050405020304" pitchFamily="18" charset="0"/>
                <a:cs typeface="Times New Roman" panose="02020603050405020304" pitchFamily="18" charset="0"/>
              </a:rPr>
              <a:t> married     </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C.has</a:t>
            </a:r>
            <a:r>
              <a:rPr lang="en-US" altLang="zh-CN" dirty="0">
                <a:latin typeface="Times New Roman" panose="02020603050405020304" pitchFamily="18" charset="0"/>
                <a:cs typeface="Times New Roman" panose="02020603050405020304" pitchFamily="18" charset="0"/>
              </a:rPr>
              <a:t> married     		</a:t>
            </a:r>
            <a:r>
              <a:rPr lang="en-US" altLang="zh-CN" dirty="0" err="1">
                <a:latin typeface="Times New Roman" panose="02020603050405020304" pitchFamily="18" charset="0"/>
                <a:cs typeface="Times New Roman" panose="02020603050405020304" pitchFamily="18" charset="0"/>
              </a:rPr>
              <a:t>D.got</a:t>
            </a:r>
            <a:r>
              <a:rPr lang="en-US" altLang="zh-CN" dirty="0">
                <a:latin typeface="Times New Roman" panose="02020603050405020304" pitchFamily="18" charset="0"/>
                <a:cs typeface="Times New Roman" panose="02020603050405020304" pitchFamily="18" charset="0"/>
              </a:rPr>
              <a:t> married</a:t>
            </a:r>
          </a:p>
        </p:txBody>
      </p:sp>
      <p:sp>
        <p:nvSpPr>
          <p:cNvPr id="21" name="TextBox 29"/>
          <p:cNvSpPr txBox="1">
            <a:spLocks noChangeArrowheads="1"/>
          </p:cNvSpPr>
          <p:nvPr/>
        </p:nvSpPr>
        <p:spPr bwMode="auto">
          <a:xfrm>
            <a:off x="1641872" y="1103710"/>
            <a:ext cx="1679972"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D</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600200" y="2286001"/>
            <a:ext cx="39528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D</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矩形 30"/>
          <p:cNvSpPr>
            <a:spLocks noChangeArrowheads="1"/>
          </p:cNvSpPr>
          <p:nvPr/>
        </p:nvSpPr>
        <p:spPr bwMode="auto">
          <a:xfrm>
            <a:off x="1028700" y="1085850"/>
            <a:ext cx="6730604" cy="2562225"/>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)4. All students plan to have a very _______ holiday.</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A.relaxing</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B.relaxed</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C.boring</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D.bored</a:t>
            </a:r>
            <a:endParaRPr lang="en-US" altLang="zh-CN" dirty="0">
              <a:latin typeface="Times New Roman" panose="02020603050405020304" pitchFamily="18" charset="0"/>
              <a:cs typeface="Times New Roman" panose="02020603050405020304" pitchFamily="18" charset="0"/>
            </a:endParaRPr>
          </a:p>
          <a:p>
            <a:pPr>
              <a:lnSpc>
                <a:spcPct val="150000"/>
              </a:lnSpc>
              <a:defRPr/>
            </a:pPr>
            <a:r>
              <a:rPr lang="en-US" altLang="zh-CN" dirty="0">
                <a:latin typeface="Times New Roman" panose="02020603050405020304" pitchFamily="18" charset="0"/>
                <a:cs typeface="Times New Roman" panose="02020603050405020304" pitchFamily="18" charset="0"/>
              </a:rPr>
              <a:t>(   )5. His grandparents live _______ in a small house</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but they don’t </a:t>
            </a:r>
          </a:p>
          <a:p>
            <a:pPr>
              <a:lnSpc>
                <a:spcPct val="150000"/>
              </a:lnSpc>
              <a:defRPr/>
            </a:pPr>
            <a:r>
              <a:rPr lang="en-US" altLang="zh-CN" dirty="0">
                <a:latin typeface="Times New Roman" panose="02020603050405020304" pitchFamily="18" charset="0"/>
                <a:cs typeface="Times New Roman" panose="02020603050405020304" pitchFamily="18" charset="0"/>
              </a:rPr>
              <a:t>         feel _______.</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A.lonely</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alone     </a:t>
            </a:r>
            <a:r>
              <a:rPr lang="en-US" altLang="zh-CN" dirty="0" err="1">
                <a:latin typeface="Times New Roman" panose="02020603050405020304" pitchFamily="18" charset="0"/>
                <a:cs typeface="Times New Roman" panose="02020603050405020304" pitchFamily="18" charset="0"/>
              </a:rPr>
              <a:t>B.alone</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lonely     </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C.lonely</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lonely     </a:t>
            </a:r>
            <a:r>
              <a:rPr lang="en-US" altLang="zh-CN" dirty="0" err="1">
                <a:latin typeface="Times New Roman" panose="02020603050405020304" pitchFamily="18" charset="0"/>
                <a:cs typeface="Times New Roman" panose="02020603050405020304" pitchFamily="18" charset="0"/>
              </a:rPr>
              <a:t>D.alone</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alone</a:t>
            </a:r>
          </a:p>
        </p:txBody>
      </p:sp>
      <p:sp>
        <p:nvSpPr>
          <p:cNvPr id="21" name="TextBox 29"/>
          <p:cNvSpPr txBox="1">
            <a:spLocks noChangeArrowheads="1"/>
          </p:cNvSpPr>
          <p:nvPr/>
        </p:nvSpPr>
        <p:spPr bwMode="auto">
          <a:xfrm>
            <a:off x="1139429" y="1191816"/>
            <a:ext cx="187404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A</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110854" y="2000251"/>
            <a:ext cx="187404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B</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矩形 30"/>
          <p:cNvSpPr>
            <a:spLocks noChangeArrowheads="1"/>
          </p:cNvSpPr>
          <p:nvPr/>
        </p:nvSpPr>
        <p:spPr bwMode="auto">
          <a:xfrm>
            <a:off x="1600200" y="1143000"/>
            <a:ext cx="6138863" cy="2562225"/>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)6. —How often do you usually go to the theater?   </a:t>
            </a:r>
          </a:p>
          <a:p>
            <a:pPr>
              <a:lnSpc>
                <a:spcPct val="150000"/>
              </a:lnSpc>
              <a:defRPr/>
            </a:pPr>
            <a:r>
              <a:rPr lang="en-US" altLang="zh-CN" dirty="0">
                <a:latin typeface="Times New Roman" panose="02020603050405020304" pitchFamily="18" charset="0"/>
                <a:cs typeface="Times New Roman" panose="02020603050405020304" pitchFamily="18" charset="0"/>
              </a:rPr>
              <a:t>         —_______ a month.</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A.Two</a:t>
            </a:r>
            <a:r>
              <a:rPr lang="en-US" altLang="zh-CN" dirty="0">
                <a:latin typeface="Times New Roman" panose="02020603050405020304" pitchFamily="18" charset="0"/>
                <a:cs typeface="Times New Roman" panose="02020603050405020304" pitchFamily="18" charset="0"/>
              </a:rPr>
              <a:t> days     </a:t>
            </a:r>
            <a:r>
              <a:rPr lang="en-US" altLang="zh-CN" dirty="0" err="1">
                <a:latin typeface="Times New Roman" panose="02020603050405020304" pitchFamily="18" charset="0"/>
                <a:cs typeface="Times New Roman" panose="02020603050405020304" pitchFamily="18" charset="0"/>
              </a:rPr>
              <a:t>B.Once</a:t>
            </a:r>
            <a:r>
              <a:rPr lang="en-US" altLang="zh-CN" dirty="0">
                <a:latin typeface="Times New Roman" panose="02020603050405020304" pitchFamily="18" charset="0"/>
                <a:cs typeface="Times New Roman" panose="02020603050405020304" pitchFamily="18" charset="0"/>
              </a:rPr>
              <a:t> or twice     </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C.For</a:t>
            </a:r>
            <a:r>
              <a:rPr lang="en-US" altLang="zh-CN" dirty="0">
                <a:latin typeface="Times New Roman" panose="02020603050405020304" pitchFamily="18" charset="0"/>
                <a:cs typeface="Times New Roman" panose="02020603050405020304" pitchFamily="18" charset="0"/>
              </a:rPr>
              <a:t> two days     </a:t>
            </a:r>
            <a:r>
              <a:rPr lang="en-US" altLang="zh-CN" dirty="0" err="1">
                <a:latin typeface="Times New Roman" panose="02020603050405020304" pitchFamily="18" charset="0"/>
                <a:cs typeface="Times New Roman" panose="02020603050405020304" pitchFamily="18" charset="0"/>
              </a:rPr>
              <a:t>D.In</a:t>
            </a:r>
            <a:r>
              <a:rPr lang="en-US" altLang="zh-CN" dirty="0">
                <a:latin typeface="Times New Roman" panose="02020603050405020304" pitchFamily="18" charset="0"/>
                <a:cs typeface="Times New Roman" panose="02020603050405020304" pitchFamily="18" charset="0"/>
              </a:rPr>
              <a:t> two days</a:t>
            </a:r>
          </a:p>
          <a:p>
            <a:pPr>
              <a:lnSpc>
                <a:spcPct val="150000"/>
              </a:lnSpc>
              <a:defRPr/>
            </a:pPr>
            <a:r>
              <a:rPr lang="en-US" altLang="zh-CN" dirty="0">
                <a:latin typeface="Times New Roman" panose="02020603050405020304" pitchFamily="18" charset="0"/>
                <a:cs typeface="Times New Roman" panose="02020603050405020304" pitchFamily="18" charset="0"/>
              </a:rPr>
              <a:t>(   )7. Teachers play an important _______ in children’s growing.</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A.role</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B.dream</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C.way</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D.idea</a:t>
            </a:r>
            <a:endParaRPr lang="en-US" altLang="zh-CN" dirty="0">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685925" y="1244203"/>
            <a:ext cx="170973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B</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701403" y="2911078"/>
            <a:ext cx="41314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A</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矩形 30"/>
          <p:cNvSpPr>
            <a:spLocks noChangeArrowheads="1"/>
          </p:cNvSpPr>
          <p:nvPr/>
        </p:nvSpPr>
        <p:spPr bwMode="auto">
          <a:xfrm>
            <a:off x="1428750" y="1143000"/>
            <a:ext cx="5587604" cy="2562225"/>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)8. More and more people in Shanghai choose to go to  </a:t>
            </a:r>
          </a:p>
          <a:p>
            <a:pPr>
              <a:lnSpc>
                <a:spcPct val="150000"/>
              </a:lnSpc>
              <a:defRPr/>
            </a:pPr>
            <a:r>
              <a:rPr lang="en-US" altLang="zh-CN" dirty="0">
                <a:latin typeface="Times New Roman" panose="02020603050405020304" pitchFamily="18" charset="0"/>
                <a:cs typeface="Times New Roman" panose="02020603050405020304" pitchFamily="18" charset="0"/>
              </a:rPr>
              <a:t>         work _______ underground.</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A.in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B.with</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C.by</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D.for</a:t>
            </a:r>
            <a:endParaRPr lang="en-US" altLang="zh-CN" dirty="0">
              <a:latin typeface="Times New Roman" panose="02020603050405020304" pitchFamily="18" charset="0"/>
              <a:cs typeface="Times New Roman" panose="02020603050405020304" pitchFamily="18" charset="0"/>
            </a:endParaRPr>
          </a:p>
          <a:p>
            <a:pPr>
              <a:lnSpc>
                <a:spcPct val="150000"/>
              </a:lnSpc>
              <a:defRPr/>
            </a:pPr>
            <a:r>
              <a:rPr lang="en-US" altLang="zh-CN" dirty="0">
                <a:latin typeface="Times New Roman" panose="02020603050405020304" pitchFamily="18" charset="0"/>
                <a:cs typeface="Times New Roman" panose="02020603050405020304" pitchFamily="18" charset="0"/>
              </a:rPr>
              <a:t>(   )9. They walked home last night because they couldn’t </a:t>
            </a:r>
          </a:p>
          <a:p>
            <a:pPr>
              <a:lnSpc>
                <a:spcPct val="150000"/>
              </a:lnSpc>
              <a:defRPr/>
            </a:pPr>
            <a:r>
              <a:rPr lang="en-US" altLang="zh-CN" dirty="0">
                <a:latin typeface="Times New Roman" panose="02020603050405020304" pitchFamily="18" charset="0"/>
                <a:cs typeface="Times New Roman" panose="02020603050405020304" pitchFamily="18" charset="0"/>
              </a:rPr>
              <a:t>          _______ to take a taxi.</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A.leave</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B.buy</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C.afford</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D.allow</a:t>
            </a:r>
            <a:endParaRPr lang="en-US" altLang="zh-CN" dirty="0">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495426" y="1254919"/>
            <a:ext cx="15549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C</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534716" y="2457450"/>
            <a:ext cx="40838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C</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矩形 30"/>
          <p:cNvSpPr>
            <a:spLocks noChangeArrowheads="1"/>
          </p:cNvSpPr>
          <p:nvPr/>
        </p:nvSpPr>
        <p:spPr bwMode="auto">
          <a:xfrm>
            <a:off x="1771650" y="1257300"/>
            <a:ext cx="5772150" cy="1731169"/>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)10. He is busy _______ at school</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but he never </a:t>
            </a:r>
          </a:p>
          <a:p>
            <a:pPr>
              <a:lnSpc>
                <a:spcPct val="150000"/>
              </a:lnSpc>
              <a:defRPr/>
            </a:pPr>
            <a:r>
              <a:rPr lang="en-US" altLang="zh-CN" dirty="0">
                <a:latin typeface="Times New Roman" panose="02020603050405020304" pitchFamily="18" charset="0"/>
                <a:cs typeface="Times New Roman" panose="02020603050405020304" pitchFamily="18" charset="0"/>
              </a:rPr>
              <a:t>           forgets _______ his mum a phone call every day.</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A.working</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giving     </a:t>
            </a:r>
            <a:r>
              <a:rPr lang="en-US" altLang="zh-CN" dirty="0" err="1">
                <a:latin typeface="Times New Roman" panose="02020603050405020304" pitchFamily="18" charset="0"/>
                <a:cs typeface="Times New Roman" panose="02020603050405020304" pitchFamily="18" charset="0"/>
              </a:rPr>
              <a:t>B.work</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give          </a:t>
            </a:r>
          </a:p>
          <a:p>
            <a:pPr indent="540385">
              <a:lnSpc>
                <a:spcPct val="150000"/>
              </a:lnSpc>
              <a:defRPr/>
            </a:pPr>
            <a:r>
              <a:rPr lang="en-US" altLang="zh-CN" dirty="0" err="1">
                <a:latin typeface="Times New Roman" panose="02020603050405020304" pitchFamily="18" charset="0"/>
                <a:cs typeface="Times New Roman" panose="02020603050405020304" pitchFamily="18" charset="0"/>
              </a:rPr>
              <a:t>C.working</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to give     </a:t>
            </a:r>
            <a:r>
              <a:rPr lang="en-US" altLang="zh-CN" dirty="0" err="1">
                <a:latin typeface="Times New Roman" panose="02020603050405020304" pitchFamily="18" charset="0"/>
                <a:cs typeface="Times New Roman" panose="02020603050405020304" pitchFamily="18" charset="0"/>
              </a:rPr>
              <a:t>D.work</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to give</a:t>
            </a:r>
          </a:p>
        </p:txBody>
      </p:sp>
      <p:sp>
        <p:nvSpPr>
          <p:cNvPr id="21" name="TextBox 29"/>
          <p:cNvSpPr txBox="1">
            <a:spLocks noChangeArrowheads="1"/>
          </p:cNvSpPr>
          <p:nvPr/>
        </p:nvSpPr>
        <p:spPr bwMode="auto">
          <a:xfrm>
            <a:off x="1863328" y="1356122"/>
            <a:ext cx="1556147"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C</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4" name="流程图: 过程 3"/>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5"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30"/>
          <p:cNvSpPr>
            <a:spLocks noChangeArrowheads="1"/>
          </p:cNvSpPr>
          <p:nvPr/>
        </p:nvSpPr>
        <p:spPr bwMode="auto">
          <a:xfrm>
            <a:off x="1085850" y="800101"/>
            <a:ext cx="6159104"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zh-CN" altLang="en-US">
                <a:latin typeface="Times New Roman" panose="02020603050405020304" pitchFamily="18" charset="0"/>
              </a:rPr>
              <a:t>四、阅读理解。</a:t>
            </a:r>
          </a:p>
          <a:p>
            <a:pPr algn="just">
              <a:lnSpc>
                <a:spcPct val="150000"/>
              </a:lnSpc>
            </a:pPr>
            <a:r>
              <a:rPr lang="zh-CN" altLang="en-US">
                <a:latin typeface="Times New Roman" panose="02020603050405020304" pitchFamily="18" charset="0"/>
              </a:rPr>
              <a:t>      </a:t>
            </a:r>
            <a:r>
              <a:rPr lang="en-US" altLang="zh-CN">
                <a:latin typeface="Times New Roman" panose="02020603050405020304" pitchFamily="18" charset="0"/>
              </a:rPr>
              <a:t>Two years ago I graduated from university and went back to work as a bank clerk in my hometown.I lived with my parents in a flat in which I had lived for 24 years so far.But the flat had only two rooms and it was not big enough for us to live together any more.So last month we spent all our money buying a new apartment.It is very beautiful.Now let me tell you something about it. </a:t>
            </a:r>
            <a:endParaRPr lang="en-US" altLang="zh-CN">
              <a:latin typeface="Times New Roman" panose="02020603050405020304" pitchFamily="18" charset="0"/>
              <a:cs typeface="Times New Roman" panose="02020603050405020304" pitchFamily="18" charset="0"/>
            </a:endParaRPr>
          </a:p>
        </p:txBody>
      </p:sp>
      <p:sp>
        <p:nvSpPr>
          <p:cNvPr id="3" name="流程图: 过程 2"/>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4"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2" name="图片 158721" descr="File0001"/>
          <p:cNvPicPr>
            <a:picLocks noChangeAspect="1" noChangeArrowheads="1"/>
          </p:cNvPicPr>
          <p:nvPr/>
        </p:nvPicPr>
        <p:blipFill>
          <a:blip r:embed="rId2" cstate="email"/>
          <a:srcRect/>
          <a:stretch>
            <a:fillRect/>
          </a:stretch>
        </p:blipFill>
        <p:spPr bwMode="auto">
          <a:xfrm>
            <a:off x="4514850" y="2228850"/>
            <a:ext cx="3982641" cy="1922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3" name="矩形 158722"/>
          <p:cNvSpPr>
            <a:spLocks noChangeArrowheads="1"/>
          </p:cNvSpPr>
          <p:nvPr/>
        </p:nvSpPr>
        <p:spPr bwMode="auto">
          <a:xfrm>
            <a:off x="514350" y="1085850"/>
            <a:ext cx="8315325" cy="71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7" rIns="68573" bIns="34287">
            <a:spAutoFit/>
          </a:bodyPr>
          <a:lstStyle/>
          <a:p>
            <a:r>
              <a:rPr lang="zh-CN" altLang="en-US" sz="2100" b="1" dirty="0">
                <a:solidFill>
                  <a:srgbClr val="FF3300"/>
                </a:solidFill>
                <a:latin typeface="Times New Roman" panose="02020603050405020304" pitchFamily="18" charset="0"/>
              </a:rPr>
              <a:t>1 Look at the woman in the photo. How do you think she feels? Think  </a:t>
            </a:r>
            <a:endParaRPr lang="en-US" altLang="zh-CN" sz="2100" b="1" dirty="0">
              <a:solidFill>
                <a:srgbClr val="FF3300"/>
              </a:solidFill>
              <a:latin typeface="Times New Roman" panose="02020603050405020304" pitchFamily="18" charset="0"/>
            </a:endParaRPr>
          </a:p>
          <a:p>
            <a:r>
              <a:rPr lang="en-US" altLang="zh-CN" sz="2100" b="1" dirty="0">
                <a:solidFill>
                  <a:srgbClr val="FF3300"/>
                </a:solidFill>
                <a:latin typeface="Times New Roman" panose="02020603050405020304" pitchFamily="18" charset="0"/>
              </a:rPr>
              <a:t>   </a:t>
            </a:r>
            <a:r>
              <a:rPr lang="zh-CN" altLang="en-US" sz="2100" b="1" dirty="0">
                <a:solidFill>
                  <a:srgbClr val="FF3300"/>
                </a:solidFill>
                <a:latin typeface="Times New Roman" panose="02020603050405020304" pitchFamily="18" charset="0"/>
              </a:rPr>
              <a:t>about</a:t>
            </a:r>
            <a:r>
              <a:rPr lang="en-US" altLang="zh-CN" sz="2100" b="1" dirty="0">
                <a:solidFill>
                  <a:srgbClr val="FF3300"/>
                </a:solidFill>
                <a:latin typeface="Times New Roman" panose="02020603050405020304" pitchFamily="18" charset="0"/>
              </a:rPr>
              <a:t> what she will talk about:</a:t>
            </a:r>
          </a:p>
        </p:txBody>
      </p:sp>
      <p:sp>
        <p:nvSpPr>
          <p:cNvPr id="158724" name="矩形 158723"/>
          <p:cNvSpPr>
            <a:spLocks noChangeArrowheads="1"/>
          </p:cNvSpPr>
          <p:nvPr/>
        </p:nvSpPr>
        <p:spPr bwMode="auto">
          <a:xfrm>
            <a:off x="685800" y="2457450"/>
            <a:ext cx="3457575" cy="1171575"/>
          </a:xfrm>
          <a:prstGeom prst="rect">
            <a:avLst/>
          </a:prstGeom>
          <a:solidFill>
            <a:srgbClr val="FFFF99"/>
          </a:solidFill>
          <a:ln w="9525">
            <a:solidFill>
              <a:schemeClr val="tx1"/>
            </a:solidFill>
            <a:miter lim="800000"/>
          </a:ln>
        </p:spPr>
        <p:txBody>
          <a:bodyPr lIns="68573" tIns="34287" rIns="68573" bIns="34287">
            <a:spAutoFit/>
          </a:bodyPr>
          <a:lstStyle/>
          <a:p>
            <a:pPr>
              <a:buFont typeface="Arial" panose="020B0604020202020204" pitchFamily="34" charset="0"/>
              <a:buChar char="•"/>
            </a:pPr>
            <a:r>
              <a:rPr lang="zh-CN" altLang="en-US" b="1" dirty="0">
                <a:solidFill>
                  <a:srgbClr val="0000FF"/>
                </a:solidFill>
                <a:latin typeface="Times New Roman" panose="02020603050405020304" pitchFamily="18" charset="0"/>
              </a:rPr>
              <a:t> family       </a:t>
            </a:r>
          </a:p>
          <a:p>
            <a:pPr>
              <a:buFont typeface="Arial" panose="020B0604020202020204" pitchFamily="34" charset="0"/>
              <a:buChar char="•"/>
            </a:pPr>
            <a:r>
              <a:rPr lang="zh-CN" altLang="en-US" b="1" dirty="0">
                <a:solidFill>
                  <a:srgbClr val="0000FF"/>
                </a:solidFill>
                <a:latin typeface="Times New Roman" panose="02020603050405020304" pitchFamily="18" charset="0"/>
              </a:rPr>
              <a:t> health        </a:t>
            </a:r>
          </a:p>
          <a:p>
            <a:pPr>
              <a:buFont typeface="Arial" panose="020B0604020202020204" pitchFamily="34" charset="0"/>
              <a:buChar char="•"/>
            </a:pPr>
            <a:r>
              <a:rPr lang="zh-CN" altLang="en-US" b="1" dirty="0">
                <a:solidFill>
                  <a:srgbClr val="0000FF"/>
                </a:solidFill>
                <a:latin typeface="Times New Roman" panose="02020603050405020304" pitchFamily="18" charset="0"/>
              </a:rPr>
              <a:t> work   </a:t>
            </a:r>
          </a:p>
          <a:p>
            <a:pPr>
              <a:buFont typeface="Arial" panose="020B0604020202020204" pitchFamily="34" charset="0"/>
              <a:buChar char="•"/>
            </a:pPr>
            <a:r>
              <a:rPr lang="zh-CN" altLang="en-US" b="1" dirty="0">
                <a:solidFill>
                  <a:srgbClr val="0000FF"/>
                </a:solidFill>
                <a:latin typeface="Times New Roman" panose="02020603050405020304" pitchFamily="18" charset="0"/>
              </a:rPr>
              <a:t> education</a:t>
            </a:r>
          </a:p>
        </p:txBody>
      </p:sp>
      <p:sp>
        <p:nvSpPr>
          <p:cNvPr id="5" name="流程图: 过程 4"/>
          <p:cNvSpPr/>
          <p:nvPr/>
        </p:nvSpPr>
        <p:spPr>
          <a:xfrm>
            <a:off x="161925" y="300037"/>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358378" y="252412"/>
            <a:ext cx="1369606" cy="438582"/>
          </a:xfrm>
          <a:prstGeom prst="rect">
            <a:avLst/>
          </a:prstGeom>
          <a:noFill/>
        </p:spPr>
        <p:txBody>
          <a:bodyPr wrap="none" lIns="68580" tIns="34290" rIns="68580" bIns="34290">
            <a:spAutoFit/>
          </a:bodyPr>
          <a:lstStyle/>
          <a:p>
            <a:pPr>
              <a:defRPr/>
            </a:pPr>
            <a:r>
              <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rPr>
              <a:t>新课导入</a:t>
            </a: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8723"/>
                                        </p:tgtEl>
                                        <p:attrNameLst>
                                          <p:attrName>style.visibility</p:attrName>
                                        </p:attrNameLst>
                                      </p:cBhvr>
                                      <p:to>
                                        <p:strVal val="visible"/>
                                      </p:to>
                                    </p:set>
                                    <p:animEffect transition="in" filter="wipe(up)">
                                      <p:cBhvr>
                                        <p:cTn id="7" dur="1000"/>
                                        <p:tgtEl>
                                          <p:spTgt spid="15872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58722"/>
                                        </p:tgtEl>
                                        <p:attrNameLst>
                                          <p:attrName>style.visibility</p:attrName>
                                        </p:attrNameLst>
                                      </p:cBhvr>
                                      <p:to>
                                        <p:strVal val="visible"/>
                                      </p:to>
                                    </p:set>
                                    <p:animEffect transition="in" filter="strips(downRight)">
                                      <p:cBhvr>
                                        <p:cTn id="12" dur="500"/>
                                        <p:tgtEl>
                                          <p:spTgt spid="15872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58724"/>
                                        </p:tgtEl>
                                        <p:attrNameLst>
                                          <p:attrName>style.visibility</p:attrName>
                                        </p:attrNameLst>
                                      </p:cBhvr>
                                      <p:to>
                                        <p:strVal val="visible"/>
                                      </p:to>
                                    </p:set>
                                    <p:animEffect transition="in" filter="randombar(horizontal)">
                                      <p:cBhvr>
                                        <p:cTn id="17" dur="5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p:bldP spid="158724"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30"/>
          <p:cNvSpPr>
            <a:spLocks noChangeArrowheads="1"/>
          </p:cNvSpPr>
          <p:nvPr/>
        </p:nvSpPr>
        <p:spPr bwMode="auto">
          <a:xfrm>
            <a:off x="1543050" y="1085851"/>
            <a:ext cx="5767388"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Times New Roman" panose="02020603050405020304" pitchFamily="18" charset="0"/>
              </a:rPr>
              <a:t>      Our apartment is not in the center of the city.It is 2 miles from the center.But different buses can take us to different places at any time.And we don’t have any traffic jam.Our apartment is on the fifth floor of a tall building.</a:t>
            </a:r>
          </a:p>
          <a:p>
            <a:pPr algn="just">
              <a:lnSpc>
                <a:spcPct val="150000"/>
              </a:lnSpc>
            </a:pPr>
            <a:r>
              <a:rPr lang="en-US" altLang="zh-CN">
                <a:latin typeface="Times New Roman" panose="02020603050405020304" pitchFamily="18" charset="0"/>
              </a:rPr>
              <a:t>There are 32 floors and a car park in the basement.My father parks his car there.</a:t>
            </a:r>
          </a:p>
          <a:p>
            <a:pPr algn="just">
              <a:lnSpc>
                <a:spcPct val="150000"/>
              </a:lnSpc>
            </a:pPr>
            <a:r>
              <a:rPr lang="en-US" altLang="zh-CN">
                <a:latin typeface="Times New Roman" panose="02020603050405020304" pitchFamily="18" charset="0"/>
              </a:rPr>
              <a:t>     There are three bedrooms in our apartment</a:t>
            </a:r>
            <a:r>
              <a:rPr lang="zh-CN" altLang="en-US">
                <a:latin typeface="Times New Roman" panose="02020603050405020304" pitchFamily="18" charset="0"/>
              </a:rPr>
              <a:t>， </a:t>
            </a:r>
            <a:r>
              <a:rPr lang="en-US" altLang="zh-CN">
                <a:latin typeface="Times New Roman" panose="02020603050405020304" pitchFamily="18" charset="0"/>
              </a:rPr>
              <a:t>one for mother and father</a:t>
            </a:r>
            <a:r>
              <a:rPr lang="zh-CN" altLang="en-US">
                <a:latin typeface="Times New Roman" panose="02020603050405020304" pitchFamily="18" charset="0"/>
              </a:rPr>
              <a:t>， </a:t>
            </a:r>
            <a:endParaRPr lang="en-US" altLang="zh-CN">
              <a:latin typeface="Times New Roman" panose="02020603050405020304" pitchFamily="18" charset="0"/>
              <a:cs typeface="Times New Roman" panose="02020603050405020304" pitchFamily="18" charset="0"/>
            </a:endParaRPr>
          </a:p>
        </p:txBody>
      </p:sp>
      <p:sp>
        <p:nvSpPr>
          <p:cNvPr id="3" name="流程图: 过程 2"/>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4"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30"/>
          <p:cNvSpPr>
            <a:spLocks noChangeArrowheads="1"/>
          </p:cNvSpPr>
          <p:nvPr/>
        </p:nvSpPr>
        <p:spPr bwMode="auto">
          <a:xfrm>
            <a:off x="1371600" y="1143000"/>
            <a:ext cx="5706666"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Times New Roman" panose="02020603050405020304" pitchFamily="18" charset="0"/>
              </a:rPr>
              <a:t>one for me and the other for the guests who come to visit us.There is a living room</a:t>
            </a:r>
            <a:r>
              <a:rPr lang="zh-CN" altLang="en-US">
                <a:latin typeface="Times New Roman" panose="02020603050405020304" pitchFamily="18" charset="0"/>
              </a:rPr>
              <a:t>， </a:t>
            </a:r>
            <a:r>
              <a:rPr lang="en-US" altLang="zh-CN">
                <a:latin typeface="Times New Roman" panose="02020603050405020304" pitchFamily="18" charset="0"/>
              </a:rPr>
              <a:t>a kitchen and a bathroom in our apartment.</a:t>
            </a:r>
          </a:p>
          <a:p>
            <a:pPr algn="just">
              <a:lnSpc>
                <a:spcPct val="150000"/>
              </a:lnSpc>
            </a:pPr>
            <a:r>
              <a:rPr lang="en-US" altLang="zh-CN">
                <a:latin typeface="Times New Roman" panose="02020603050405020304" pitchFamily="18" charset="0"/>
              </a:rPr>
              <a:t>When you step into our apartment</a:t>
            </a:r>
            <a:r>
              <a:rPr lang="zh-CN" altLang="en-US">
                <a:latin typeface="Times New Roman" panose="02020603050405020304" pitchFamily="18" charset="0"/>
              </a:rPr>
              <a:t>， </a:t>
            </a:r>
            <a:r>
              <a:rPr lang="en-US" altLang="zh-CN">
                <a:latin typeface="Times New Roman" panose="02020603050405020304" pitchFamily="18" charset="0"/>
              </a:rPr>
              <a:t>you can see a wooden sofa</a:t>
            </a:r>
            <a:r>
              <a:rPr lang="zh-CN" altLang="en-US">
                <a:latin typeface="Times New Roman" panose="02020603050405020304" pitchFamily="18" charset="0"/>
              </a:rPr>
              <a:t>， </a:t>
            </a:r>
            <a:r>
              <a:rPr lang="en-US" altLang="zh-CN">
                <a:latin typeface="Times New Roman" panose="02020603050405020304" pitchFamily="18" charset="0"/>
              </a:rPr>
              <a:t>a tea table and a big Sony TV in the living room.We do not have a garden</a:t>
            </a:r>
            <a:r>
              <a:rPr lang="zh-CN" altLang="en-US">
                <a:latin typeface="Times New Roman" panose="02020603050405020304" pitchFamily="18" charset="0"/>
              </a:rPr>
              <a:t>，</a:t>
            </a:r>
            <a:r>
              <a:rPr lang="en-US" altLang="zh-CN">
                <a:latin typeface="Times New Roman" panose="02020603050405020304" pitchFamily="18" charset="0"/>
              </a:rPr>
              <a:t> but there is a small  balcony  outside </a:t>
            </a:r>
            <a:endParaRPr lang="en-US" altLang="zh-CN">
              <a:latin typeface="Times New Roman" panose="02020603050405020304" pitchFamily="18" charset="0"/>
              <a:cs typeface="Times New Roman" panose="02020603050405020304" pitchFamily="18" charset="0"/>
            </a:endParaRPr>
          </a:p>
        </p:txBody>
      </p:sp>
      <p:sp>
        <p:nvSpPr>
          <p:cNvPr id="3" name="流程图: 过程 2"/>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4"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30"/>
          <p:cNvSpPr>
            <a:spLocks noChangeArrowheads="1"/>
          </p:cNvSpPr>
          <p:nvPr/>
        </p:nvSpPr>
        <p:spPr bwMode="auto">
          <a:xfrm>
            <a:off x="1428750" y="1200150"/>
            <a:ext cx="5701904"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Times New Roman" panose="02020603050405020304" pitchFamily="18" charset="0"/>
              </a:rPr>
              <a:t>the living room</a:t>
            </a:r>
            <a:r>
              <a:rPr lang="zh-CN" altLang="en-US">
                <a:latin typeface="Times New Roman" panose="02020603050405020304" pitchFamily="18" charset="0"/>
              </a:rPr>
              <a:t>， </a:t>
            </a:r>
            <a:r>
              <a:rPr lang="en-US" altLang="zh-CN">
                <a:latin typeface="Times New Roman" panose="02020603050405020304" pitchFamily="18" charset="0"/>
              </a:rPr>
              <a:t>a place for us to plant flowers and hang our wet clothes.There are some plants on the balcony.In summer</a:t>
            </a:r>
            <a:r>
              <a:rPr lang="zh-CN" altLang="en-US">
                <a:latin typeface="Times New Roman" panose="02020603050405020304" pitchFamily="18" charset="0"/>
              </a:rPr>
              <a:t>， </a:t>
            </a:r>
            <a:r>
              <a:rPr lang="en-US" altLang="zh-CN">
                <a:latin typeface="Times New Roman" panose="02020603050405020304" pitchFamily="18" charset="0"/>
              </a:rPr>
              <a:t>we can sit on the balcony to feel the cool wind because it gets hot inside the apartment.</a:t>
            </a:r>
          </a:p>
          <a:p>
            <a:pPr algn="just">
              <a:lnSpc>
                <a:spcPct val="150000"/>
              </a:lnSpc>
            </a:pPr>
            <a:r>
              <a:rPr lang="en-US" altLang="zh-CN">
                <a:latin typeface="Times New Roman" panose="02020603050405020304" pitchFamily="18" charset="0"/>
              </a:rPr>
              <a:t>     I love our apartment.We’ll try our best to make it a comfortable place to live in.</a:t>
            </a:r>
            <a:endParaRPr lang="en-US" altLang="zh-CN">
              <a:latin typeface="Times New Roman" panose="02020603050405020304" pitchFamily="18" charset="0"/>
              <a:cs typeface="Times New Roman" panose="02020603050405020304" pitchFamily="18" charset="0"/>
            </a:endParaRPr>
          </a:p>
        </p:txBody>
      </p:sp>
      <p:sp>
        <p:nvSpPr>
          <p:cNvPr id="3" name="流程图: 过程 2"/>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4"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矩形 30"/>
          <p:cNvSpPr>
            <a:spLocks noChangeArrowheads="1"/>
          </p:cNvSpPr>
          <p:nvPr/>
        </p:nvSpPr>
        <p:spPr bwMode="auto">
          <a:xfrm>
            <a:off x="1657350" y="1028700"/>
            <a:ext cx="5715000" cy="2562225"/>
          </a:xfrm>
          <a:prstGeom prst="rect">
            <a:avLst/>
          </a:prstGeom>
          <a:noFill/>
          <a:ln w="9525">
            <a:noFill/>
            <a:miter lim="800000"/>
          </a:ln>
        </p:spPr>
        <p:txBody>
          <a:bodyPr lIns="68580" tIns="34290" rIns="68580" bIns="34290">
            <a:spAutoFit/>
          </a:bodyPr>
          <a:lstStyle/>
          <a:p>
            <a:pPr>
              <a:lnSpc>
                <a:spcPct val="150000"/>
              </a:lnSpc>
              <a:defRPr/>
            </a:pPr>
            <a:r>
              <a:rPr lang="en-US" altLang="zh-CN" dirty="0">
                <a:latin typeface="Times New Roman" panose="02020603050405020304" pitchFamily="18" charset="0"/>
                <a:cs typeface="Times New Roman" panose="02020603050405020304" pitchFamily="18" charset="0"/>
              </a:rPr>
              <a:t>(   )1. When I graduated from university</a:t>
            </a: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I was            </a:t>
            </a:r>
          </a:p>
          <a:p>
            <a:pPr>
              <a:lnSpc>
                <a:spcPct val="150000"/>
              </a:lnSpc>
              <a:defRPr/>
            </a:pPr>
            <a:r>
              <a:rPr lang="en-US" altLang="zh-CN" dirty="0">
                <a:latin typeface="Times New Roman" panose="02020603050405020304" pitchFamily="18" charset="0"/>
                <a:cs typeface="Times New Roman" panose="02020603050405020304" pitchFamily="18" charset="0"/>
              </a:rPr>
              <a:t>         _______ years old.</a:t>
            </a:r>
          </a:p>
          <a:p>
            <a:pPr indent="540385" algn="just">
              <a:lnSpc>
                <a:spcPct val="150000"/>
              </a:lnSpc>
              <a:defRPr/>
            </a:pPr>
            <a:r>
              <a:rPr lang="en-US" altLang="zh-CN" dirty="0">
                <a:latin typeface="Times New Roman" panose="02020603050405020304" pitchFamily="18" charset="0"/>
                <a:cs typeface="Times New Roman" panose="02020603050405020304" pitchFamily="18" charset="0"/>
              </a:rPr>
              <a:t>A.2     B.22     C.24     D.26</a:t>
            </a:r>
          </a:p>
          <a:p>
            <a:pPr>
              <a:lnSpc>
                <a:spcPct val="150000"/>
              </a:lnSpc>
              <a:defRPr/>
            </a:pPr>
            <a:r>
              <a:rPr lang="en-US" altLang="zh-CN" dirty="0">
                <a:latin typeface="Times New Roman" panose="02020603050405020304" pitchFamily="18" charset="0"/>
                <a:cs typeface="Times New Roman" panose="02020603050405020304" pitchFamily="18" charset="0"/>
              </a:rPr>
              <a:t>(    )2. From the passage we know that the </a:t>
            </a:r>
          </a:p>
          <a:p>
            <a:pPr>
              <a:lnSpc>
                <a:spcPct val="150000"/>
              </a:lnSpc>
              <a:defRPr/>
            </a:pPr>
            <a:r>
              <a:rPr lang="en-US" altLang="zh-CN" dirty="0">
                <a:latin typeface="Times New Roman" panose="02020603050405020304" pitchFamily="18" charset="0"/>
                <a:cs typeface="Times New Roman" panose="02020603050405020304" pitchFamily="18" charset="0"/>
              </a:rPr>
              <a:t>         transportation around our new apartment is _______.</a:t>
            </a:r>
          </a:p>
          <a:p>
            <a:pPr indent="540385" algn="just">
              <a:lnSpc>
                <a:spcPct val="150000"/>
              </a:lnSpc>
              <a:defRPr/>
            </a:pPr>
            <a:r>
              <a:rPr lang="en-US" altLang="zh-CN" dirty="0" err="1">
                <a:latin typeface="Times New Roman" panose="02020603050405020304" pitchFamily="18" charset="0"/>
                <a:cs typeface="Times New Roman" panose="02020603050405020304" pitchFamily="18" charset="0"/>
              </a:rPr>
              <a:t>A.bad</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B.so</a:t>
            </a:r>
            <a:r>
              <a:rPr lang="en-US" altLang="zh-CN" dirty="0">
                <a:latin typeface="Times New Roman" panose="02020603050405020304" pitchFamily="18" charset="0"/>
                <a:cs typeface="Times New Roman" panose="02020603050405020304" pitchFamily="18" charset="0"/>
              </a:rPr>
              <a:t>-so     </a:t>
            </a:r>
            <a:r>
              <a:rPr lang="en-US" altLang="zh-CN" dirty="0" err="1">
                <a:latin typeface="Times New Roman" panose="02020603050405020304" pitchFamily="18" charset="0"/>
                <a:cs typeface="Times New Roman" panose="02020603050405020304" pitchFamily="18" charset="0"/>
              </a:rPr>
              <a:t>C.busy</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D.convenient</a:t>
            </a:r>
            <a:endParaRPr lang="en-US" altLang="zh-CN" dirty="0">
              <a:latin typeface="Times New Roman" panose="02020603050405020304" pitchFamily="18" charset="0"/>
              <a:cs typeface="Times New Roman" panose="02020603050405020304" pitchFamily="18" charset="0"/>
            </a:endParaRPr>
          </a:p>
        </p:txBody>
      </p:sp>
      <p:sp>
        <p:nvSpPr>
          <p:cNvPr id="21" name="TextBox 29"/>
          <p:cNvSpPr txBox="1">
            <a:spLocks noChangeArrowheads="1"/>
          </p:cNvSpPr>
          <p:nvPr/>
        </p:nvSpPr>
        <p:spPr bwMode="auto">
          <a:xfrm>
            <a:off x="1771650" y="1139428"/>
            <a:ext cx="139660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B </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771650" y="2343151"/>
            <a:ext cx="382191"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D</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矩形 30"/>
          <p:cNvSpPr>
            <a:spLocks noChangeArrowheads="1"/>
          </p:cNvSpPr>
          <p:nvPr/>
        </p:nvSpPr>
        <p:spPr bwMode="auto">
          <a:xfrm>
            <a:off x="971550" y="857250"/>
            <a:ext cx="6559154" cy="2977754"/>
          </a:xfrm>
          <a:prstGeom prst="rect">
            <a:avLst/>
          </a:prstGeom>
          <a:noFill/>
          <a:ln w="9525">
            <a:noFill/>
            <a:miter lim="800000"/>
          </a:ln>
        </p:spPr>
        <p:txBody>
          <a:bodyPr lIns="68580" tIns="34290" rIns="68580" bIns="34290">
            <a:spAutoFit/>
          </a:bodyPr>
          <a:lstStyle/>
          <a:p>
            <a:pPr algn="just">
              <a:lnSpc>
                <a:spcPct val="150000"/>
              </a:lnSpc>
              <a:defRPr/>
            </a:pPr>
            <a:r>
              <a:rPr lang="en-US" altLang="zh-CN" dirty="0">
                <a:latin typeface="Times New Roman" panose="02020603050405020304" pitchFamily="18" charset="0"/>
                <a:cs typeface="Times New Roman" panose="02020603050405020304" pitchFamily="18" charset="0"/>
              </a:rPr>
              <a:t>(       )3. You can see the following things in the living room EXCEPT </a:t>
            </a:r>
          </a:p>
          <a:p>
            <a:pPr algn="just">
              <a:lnSpc>
                <a:spcPct val="150000"/>
              </a:lnSpc>
              <a:defRPr/>
            </a:pPr>
            <a:r>
              <a:rPr lang="en-US" altLang="zh-CN" dirty="0">
                <a:latin typeface="Times New Roman" panose="02020603050405020304" pitchFamily="18" charset="0"/>
                <a:cs typeface="Times New Roman" panose="02020603050405020304" pitchFamily="18" charset="0"/>
              </a:rPr>
              <a:t>             _______.</a:t>
            </a:r>
          </a:p>
          <a:p>
            <a:pPr indent="540385" algn="just">
              <a:lnSpc>
                <a:spcPct val="150000"/>
              </a:lnSpc>
              <a:defRPr/>
            </a:pPr>
            <a:r>
              <a:rPr lang="en-US" altLang="zh-CN" dirty="0" err="1">
                <a:latin typeface="Times New Roman" panose="02020603050405020304" pitchFamily="18" charset="0"/>
                <a:cs typeface="Times New Roman" panose="02020603050405020304" pitchFamily="18" charset="0"/>
              </a:rPr>
              <a:t>A.a</a:t>
            </a:r>
            <a:r>
              <a:rPr lang="en-US" altLang="zh-CN" dirty="0">
                <a:latin typeface="Times New Roman" panose="02020603050405020304" pitchFamily="18" charset="0"/>
                <a:cs typeface="Times New Roman" panose="02020603050405020304" pitchFamily="18" charset="0"/>
              </a:rPr>
              <a:t> sofa                   </a:t>
            </a:r>
            <a:r>
              <a:rPr lang="en-US" altLang="zh-CN" dirty="0" err="1">
                <a:latin typeface="Times New Roman" panose="02020603050405020304" pitchFamily="18" charset="0"/>
                <a:cs typeface="Times New Roman" panose="02020603050405020304" pitchFamily="18" charset="0"/>
              </a:rPr>
              <a:t>B.a</a:t>
            </a:r>
            <a:r>
              <a:rPr lang="en-US" altLang="zh-CN" dirty="0">
                <a:latin typeface="Times New Roman" panose="02020603050405020304" pitchFamily="18" charset="0"/>
                <a:cs typeface="Times New Roman" panose="02020603050405020304" pitchFamily="18" charset="0"/>
              </a:rPr>
              <a:t> tea table     </a:t>
            </a:r>
          </a:p>
          <a:p>
            <a:pPr indent="540385" algn="just">
              <a:lnSpc>
                <a:spcPct val="150000"/>
              </a:lnSpc>
              <a:defRPr/>
            </a:pPr>
            <a:r>
              <a:rPr lang="en-US" altLang="zh-CN" dirty="0" err="1">
                <a:latin typeface="Times New Roman" panose="02020603050405020304" pitchFamily="18" charset="0"/>
                <a:cs typeface="Times New Roman" panose="02020603050405020304" pitchFamily="18" charset="0"/>
              </a:rPr>
              <a:t>C.a</a:t>
            </a:r>
            <a:r>
              <a:rPr lang="en-US" altLang="zh-CN" dirty="0">
                <a:latin typeface="Times New Roman" panose="02020603050405020304" pitchFamily="18" charset="0"/>
                <a:cs typeface="Times New Roman" panose="02020603050405020304" pitchFamily="18" charset="0"/>
              </a:rPr>
              <a:t> big Sony TV     </a:t>
            </a:r>
            <a:r>
              <a:rPr lang="en-US" altLang="zh-CN" dirty="0" err="1">
                <a:latin typeface="Times New Roman" panose="02020603050405020304" pitchFamily="18" charset="0"/>
                <a:cs typeface="Times New Roman" panose="02020603050405020304" pitchFamily="18" charset="0"/>
              </a:rPr>
              <a:t>D.a</a:t>
            </a:r>
            <a:r>
              <a:rPr lang="en-US" altLang="zh-CN" dirty="0">
                <a:latin typeface="Times New Roman" panose="02020603050405020304" pitchFamily="18" charset="0"/>
                <a:cs typeface="Times New Roman" panose="02020603050405020304" pitchFamily="18" charset="0"/>
              </a:rPr>
              <a:t> telephone</a:t>
            </a:r>
          </a:p>
          <a:p>
            <a:pPr algn="just">
              <a:lnSpc>
                <a:spcPct val="150000"/>
              </a:lnSpc>
              <a:defRPr/>
            </a:pPr>
            <a:r>
              <a:rPr lang="en-US" altLang="zh-CN" dirty="0">
                <a:latin typeface="Times New Roman" panose="02020603050405020304" pitchFamily="18" charset="0"/>
                <a:cs typeface="Times New Roman" panose="02020603050405020304" pitchFamily="18" charset="0"/>
              </a:rPr>
              <a:t>(      ) 4. The underlined word “balcony” in the passage means  </a:t>
            </a:r>
          </a:p>
          <a:p>
            <a:pPr algn="just">
              <a:lnSpc>
                <a:spcPct val="150000"/>
              </a:lnSpc>
              <a:defRPr/>
            </a:pPr>
            <a:r>
              <a:rPr lang="en-US" altLang="zh-CN" dirty="0">
                <a:latin typeface="Times New Roman" panose="02020603050405020304" pitchFamily="18" charset="0"/>
                <a:cs typeface="Times New Roman" panose="02020603050405020304" pitchFamily="18" charset="0"/>
              </a:rPr>
              <a:t>           “_______”in Chinese.</a:t>
            </a:r>
          </a:p>
          <a:p>
            <a:pPr indent="540385" algn="just">
              <a:lnSpc>
                <a:spcPct val="150000"/>
              </a:lnSpc>
              <a:defRPr/>
            </a:pPr>
            <a:r>
              <a:rPr lang="en-US" altLang="zh-CN" dirty="0">
                <a:latin typeface="Times New Roman" panose="02020603050405020304" pitchFamily="18" charset="0"/>
                <a:cs typeface="Times New Roman" panose="02020603050405020304" pitchFamily="18" charset="0"/>
              </a:rPr>
              <a:t>A.</a:t>
            </a:r>
            <a:r>
              <a:rPr lang="zh-CN" altLang="en-US" dirty="0">
                <a:latin typeface="Times New Roman" panose="02020603050405020304" pitchFamily="18" charset="0"/>
                <a:cs typeface="Times New Roman" panose="02020603050405020304" pitchFamily="18" charset="0"/>
              </a:rPr>
              <a:t>阳台     </a:t>
            </a:r>
            <a:r>
              <a:rPr lang="en-US" altLang="zh-CN" dirty="0">
                <a:latin typeface="Times New Roman" panose="02020603050405020304" pitchFamily="18" charset="0"/>
                <a:cs typeface="Times New Roman" panose="02020603050405020304" pitchFamily="18" charset="0"/>
              </a:rPr>
              <a:t>B.</a:t>
            </a:r>
            <a:r>
              <a:rPr lang="zh-CN" altLang="en-US" dirty="0">
                <a:latin typeface="Times New Roman" panose="02020603050405020304" pitchFamily="18" charset="0"/>
                <a:cs typeface="Times New Roman" panose="02020603050405020304" pitchFamily="18" charset="0"/>
              </a:rPr>
              <a:t>杂物房     </a:t>
            </a:r>
            <a:r>
              <a:rPr lang="en-US" altLang="zh-CN" dirty="0">
                <a:latin typeface="Times New Roman" panose="02020603050405020304" pitchFamily="18" charset="0"/>
                <a:cs typeface="Times New Roman" panose="02020603050405020304" pitchFamily="18" charset="0"/>
              </a:rPr>
              <a:t>C.</a:t>
            </a:r>
            <a:r>
              <a:rPr lang="zh-CN" altLang="en-US" dirty="0">
                <a:latin typeface="Times New Roman" panose="02020603050405020304" pitchFamily="18" charset="0"/>
                <a:cs typeface="Times New Roman" panose="02020603050405020304" pitchFamily="18" charset="0"/>
              </a:rPr>
              <a:t>书房     </a:t>
            </a:r>
            <a:r>
              <a:rPr lang="en-US" altLang="zh-CN" dirty="0">
                <a:latin typeface="Times New Roman" panose="02020603050405020304" pitchFamily="18" charset="0"/>
                <a:cs typeface="Times New Roman" panose="02020603050405020304" pitchFamily="18" charset="0"/>
              </a:rPr>
              <a:t>D.</a:t>
            </a:r>
            <a:r>
              <a:rPr lang="zh-CN" altLang="en-US" dirty="0">
                <a:latin typeface="Times New Roman" panose="02020603050405020304" pitchFamily="18" charset="0"/>
                <a:cs typeface="Times New Roman" panose="02020603050405020304" pitchFamily="18" charset="0"/>
              </a:rPr>
              <a:t>餐厅</a:t>
            </a:r>
          </a:p>
        </p:txBody>
      </p:sp>
      <p:sp>
        <p:nvSpPr>
          <p:cNvPr id="21" name="TextBox 29"/>
          <p:cNvSpPr txBox="1">
            <a:spLocks noChangeArrowheads="1"/>
          </p:cNvSpPr>
          <p:nvPr/>
        </p:nvSpPr>
        <p:spPr bwMode="auto">
          <a:xfrm>
            <a:off x="1200150" y="971550"/>
            <a:ext cx="2476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D </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22" name="TextBox 29"/>
          <p:cNvSpPr txBox="1">
            <a:spLocks noChangeArrowheads="1"/>
          </p:cNvSpPr>
          <p:nvPr/>
        </p:nvSpPr>
        <p:spPr bwMode="auto">
          <a:xfrm>
            <a:off x="1096566" y="2625328"/>
            <a:ext cx="389334"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A</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5" name="流程图: 过程 4"/>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6"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矩形 30"/>
          <p:cNvSpPr>
            <a:spLocks noChangeArrowheads="1"/>
          </p:cNvSpPr>
          <p:nvPr/>
        </p:nvSpPr>
        <p:spPr bwMode="auto">
          <a:xfrm>
            <a:off x="1485900" y="1085851"/>
            <a:ext cx="4914900" cy="2146697"/>
          </a:xfrm>
          <a:prstGeom prst="rect">
            <a:avLst/>
          </a:prstGeom>
          <a:noFill/>
          <a:ln w="9525">
            <a:noFill/>
            <a:miter lim="800000"/>
          </a:ln>
        </p:spPr>
        <p:txBody>
          <a:bodyPr lIns="68580" tIns="34290" rIns="68580" bIns="34290">
            <a:spAutoFit/>
          </a:bodyPr>
          <a:lstStyle/>
          <a:p>
            <a:pPr algn="just">
              <a:lnSpc>
                <a:spcPct val="150000"/>
              </a:lnSpc>
              <a:defRPr/>
            </a:pPr>
            <a:r>
              <a:rPr lang="en-US" altLang="zh-CN" dirty="0">
                <a:latin typeface="Times New Roman" panose="02020603050405020304" pitchFamily="18" charset="0"/>
                <a:cs typeface="Times New Roman" panose="02020603050405020304" pitchFamily="18" charset="0"/>
              </a:rPr>
              <a:t>(   )5. Which is the best title for the passage?</a:t>
            </a:r>
          </a:p>
          <a:p>
            <a:pPr indent="540385" algn="just">
              <a:lnSpc>
                <a:spcPct val="150000"/>
              </a:lnSpc>
              <a:defRPr/>
            </a:pPr>
            <a:r>
              <a:rPr lang="en-US" altLang="zh-CN" dirty="0">
                <a:latin typeface="Times New Roman" panose="02020603050405020304" pitchFamily="18" charset="0"/>
                <a:cs typeface="Times New Roman" panose="02020603050405020304" pitchFamily="18" charset="0"/>
              </a:rPr>
              <a:t>A.I like living in the center of the city.  </a:t>
            </a:r>
          </a:p>
          <a:p>
            <a:pPr indent="540385" algn="just">
              <a:lnSpc>
                <a:spcPct val="150000"/>
              </a:lnSpc>
              <a:defRPr/>
            </a:pPr>
            <a:r>
              <a:rPr lang="en-US" altLang="zh-CN" dirty="0">
                <a:latin typeface="Times New Roman" panose="02020603050405020304" pitchFamily="18" charset="0"/>
                <a:cs typeface="Times New Roman" panose="02020603050405020304" pitchFamily="18" charset="0"/>
              </a:rPr>
              <a:t>B.I live with my family in an apartment.</a:t>
            </a:r>
          </a:p>
          <a:p>
            <a:pPr indent="540385" algn="just">
              <a:lnSpc>
                <a:spcPct val="150000"/>
              </a:lnSpc>
              <a:defRPr/>
            </a:pPr>
            <a:r>
              <a:rPr lang="en-US" altLang="zh-CN" dirty="0">
                <a:latin typeface="Times New Roman" panose="02020603050405020304" pitchFamily="18" charset="0"/>
                <a:cs typeface="Times New Roman" panose="02020603050405020304" pitchFamily="18" charset="0"/>
              </a:rPr>
              <a:t>C.I love my new apartment.  </a:t>
            </a:r>
          </a:p>
          <a:p>
            <a:pPr indent="540385" algn="just">
              <a:lnSpc>
                <a:spcPct val="150000"/>
              </a:lnSpc>
              <a:defRPr/>
            </a:pPr>
            <a:r>
              <a:rPr lang="en-US" altLang="zh-CN" dirty="0" err="1">
                <a:latin typeface="Times New Roman" panose="02020603050405020304" pitchFamily="18" charset="0"/>
                <a:cs typeface="Times New Roman" panose="02020603050405020304" pitchFamily="18" charset="0"/>
              </a:rPr>
              <a:t>D.There</a:t>
            </a:r>
            <a:r>
              <a:rPr lang="en-US" altLang="zh-CN" dirty="0">
                <a:latin typeface="Times New Roman" panose="02020603050405020304" pitchFamily="18" charset="0"/>
                <a:cs typeface="Times New Roman" panose="02020603050405020304" pitchFamily="18" charset="0"/>
              </a:rPr>
              <a:t> are many things in my apartment.</a:t>
            </a:r>
          </a:p>
        </p:txBody>
      </p:sp>
      <p:sp>
        <p:nvSpPr>
          <p:cNvPr id="21" name="TextBox 29"/>
          <p:cNvSpPr txBox="1">
            <a:spLocks noChangeArrowheads="1"/>
          </p:cNvSpPr>
          <p:nvPr/>
        </p:nvSpPr>
        <p:spPr bwMode="auto">
          <a:xfrm>
            <a:off x="1587104" y="1190626"/>
            <a:ext cx="1368028"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a:solidFill>
                  <a:srgbClr val="FF0000"/>
                </a:solidFill>
                <a:latin typeface="Times New Roman" panose="02020603050405020304" pitchFamily="18" charset="0"/>
              </a:rPr>
              <a:t>C</a:t>
            </a:r>
            <a:endParaRPr lang="zh-CN" altLang="en-US">
              <a:solidFill>
                <a:srgbClr val="FF0000"/>
              </a:solidFill>
              <a:latin typeface="Times New Roman" panose="02020603050405020304" pitchFamily="18" charset="0"/>
              <a:cs typeface="Times New Roman" panose="02020603050405020304" pitchFamily="18" charset="0"/>
            </a:endParaRPr>
          </a:p>
        </p:txBody>
      </p:sp>
      <p:sp>
        <p:nvSpPr>
          <p:cNvPr id="4" name="流程图: 过程 3"/>
          <p:cNvSpPr/>
          <p:nvPr/>
        </p:nvSpPr>
        <p:spPr>
          <a:xfrm>
            <a:off x="0" y="4476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
        <p:nvSpPr>
          <p:cNvPr id="5" name="文本框 6"/>
          <p:cNvSpPr txBox="1"/>
          <p:nvPr/>
        </p:nvSpPr>
        <p:spPr>
          <a:xfrm>
            <a:off x="196453" y="4000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cs typeface="+mn-ea"/>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76811"/>
          <p:cNvSpPr txBox="1">
            <a:spLocks noChangeArrowheads="1"/>
          </p:cNvSpPr>
          <p:nvPr/>
        </p:nvSpPr>
        <p:spPr bwMode="auto">
          <a:xfrm>
            <a:off x="1625204" y="1176338"/>
            <a:ext cx="2486025" cy="372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a:latin typeface="Times New Roman" panose="02020603050405020304" pitchFamily="18" charset="0"/>
              </a:rPr>
              <a:t>tiny</a:t>
            </a:r>
          </a:p>
          <a:p>
            <a:pPr>
              <a:lnSpc>
                <a:spcPct val="120000"/>
              </a:lnSpc>
            </a:pPr>
            <a:r>
              <a:rPr lang="en-US" altLang="zh-CN" b="1">
                <a:latin typeface="Times New Roman" panose="02020603050405020304" pitchFamily="18" charset="0"/>
              </a:rPr>
              <a:t>electric</a:t>
            </a:r>
          </a:p>
          <a:p>
            <a:pPr>
              <a:lnSpc>
                <a:spcPct val="120000"/>
              </a:lnSpc>
            </a:pPr>
            <a:r>
              <a:rPr lang="en-US" altLang="zh-CN" b="1">
                <a:latin typeface="Times New Roman" panose="02020603050405020304" pitchFamily="18" charset="0"/>
              </a:rPr>
              <a:t>light</a:t>
            </a:r>
          </a:p>
          <a:p>
            <a:pPr>
              <a:lnSpc>
                <a:spcPct val="120000"/>
              </a:lnSpc>
            </a:pPr>
            <a:r>
              <a:rPr lang="en-US" altLang="zh-CN" b="1">
                <a:latin typeface="Times New Roman" panose="02020603050405020304" pitchFamily="18" charset="0"/>
              </a:rPr>
              <a:t>candle</a:t>
            </a:r>
          </a:p>
          <a:p>
            <a:pPr>
              <a:lnSpc>
                <a:spcPct val="120000"/>
              </a:lnSpc>
            </a:pPr>
            <a:r>
              <a:rPr lang="en-US" altLang="zh-CN" b="1">
                <a:latin typeface="Times New Roman" panose="02020603050405020304" pitchFamily="18" charset="0"/>
              </a:rPr>
              <a:t>postman</a:t>
            </a:r>
          </a:p>
          <a:p>
            <a:pPr>
              <a:lnSpc>
                <a:spcPct val="120000"/>
              </a:lnSpc>
            </a:pPr>
            <a:r>
              <a:rPr lang="en-US" altLang="zh-CN" b="1">
                <a:latin typeface="Times New Roman" panose="02020603050405020304" pitchFamily="18" charset="0"/>
              </a:rPr>
              <a:t>cold</a:t>
            </a:r>
          </a:p>
          <a:p>
            <a:pPr>
              <a:lnSpc>
                <a:spcPct val="120000"/>
              </a:lnSpc>
            </a:pPr>
            <a:r>
              <a:rPr lang="en-US" altLang="zh-CN" b="1">
                <a:latin typeface="Times New Roman" panose="02020603050405020304" pitchFamily="18" charset="0"/>
              </a:rPr>
              <a:t>heat</a:t>
            </a:r>
          </a:p>
          <a:p>
            <a:pPr>
              <a:lnSpc>
                <a:spcPct val="120000"/>
              </a:lnSpc>
            </a:pPr>
            <a:r>
              <a:rPr lang="en-US" altLang="zh-CN" b="1">
                <a:latin typeface="Times New Roman" panose="02020603050405020304" pitchFamily="18" charset="0"/>
              </a:rPr>
              <a:t>full-time</a:t>
            </a:r>
          </a:p>
          <a:p>
            <a:pPr>
              <a:lnSpc>
                <a:spcPct val="120000"/>
              </a:lnSpc>
            </a:pPr>
            <a:r>
              <a:rPr lang="en-US" altLang="zh-CN" b="1">
                <a:latin typeface="Times New Roman" panose="02020603050405020304" pitchFamily="18" charset="0"/>
              </a:rPr>
              <a:t>role</a:t>
            </a:r>
          </a:p>
          <a:p>
            <a:pPr>
              <a:lnSpc>
                <a:spcPct val="120000"/>
              </a:lnSpc>
            </a:pPr>
            <a:r>
              <a:rPr lang="en-US" altLang="zh-CN" b="1">
                <a:latin typeface="Times New Roman" panose="02020603050405020304" pitchFamily="18" charset="0"/>
              </a:rPr>
              <a:t>education</a:t>
            </a:r>
          </a:p>
          <a:p>
            <a:pPr>
              <a:lnSpc>
                <a:spcPct val="120000"/>
              </a:lnSpc>
            </a:pPr>
            <a:r>
              <a:rPr lang="en-US" altLang="zh-CN" b="1">
                <a:latin typeface="Times New Roman" panose="02020603050405020304" pitchFamily="18" charset="0"/>
              </a:rPr>
              <a:t>transport</a:t>
            </a:r>
          </a:p>
        </p:txBody>
      </p:sp>
      <p:sp>
        <p:nvSpPr>
          <p:cNvPr id="6146" name="文本框 76812"/>
          <p:cNvSpPr txBox="1">
            <a:spLocks noChangeArrowheads="1"/>
          </p:cNvSpPr>
          <p:nvPr/>
        </p:nvSpPr>
        <p:spPr bwMode="auto">
          <a:xfrm>
            <a:off x="3823098" y="1168004"/>
            <a:ext cx="4207669" cy="372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20000"/>
              </a:lnSpc>
            </a:pPr>
            <a:r>
              <a:rPr lang="en-US" altLang="zh-CN" b="1" i="1">
                <a:solidFill>
                  <a:srgbClr val="0000CC"/>
                </a:solidFill>
                <a:latin typeface="Times New Roman" panose="02020603050405020304" pitchFamily="18" charset="0"/>
              </a:rPr>
              <a:t>adj. </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微小的；极小的</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adj.</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用电的；电动的</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电灯</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 </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蜡烛</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邮递员</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寒冷；冷空气</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 </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高温；热度</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adj.</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专职的；全日制的</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作用；职责；角色</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 </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（个人的）教育；学业</a:t>
            </a:r>
          </a:p>
          <a:p>
            <a:pPr>
              <a:lnSpc>
                <a:spcPct val="120000"/>
              </a:lnSpc>
            </a:pPr>
            <a:r>
              <a:rPr lang="en-US" altLang="zh-CN" b="1" i="1">
                <a:solidFill>
                  <a:srgbClr val="0000CC"/>
                </a:solidFill>
                <a:latin typeface="Times New Roman" panose="02020603050405020304" pitchFamily="18" charset="0"/>
                <a:sym typeface="Arial" panose="020B0604020202020204" pitchFamily="34" charset="0"/>
              </a:rPr>
              <a:t>n. </a:t>
            </a:r>
            <a:r>
              <a:rPr lang="en-US" altLang="zh-CN" b="1">
                <a:solidFill>
                  <a:srgbClr val="0000CC"/>
                </a:solidFill>
                <a:latin typeface="Times New Roman" panose="02020603050405020304" pitchFamily="18" charset="0"/>
              </a:rPr>
              <a:t>    </a:t>
            </a:r>
            <a:r>
              <a:rPr lang="zh-CN" altLang="en-US" b="1">
                <a:solidFill>
                  <a:srgbClr val="0000CC"/>
                </a:solidFill>
                <a:latin typeface="Times New Roman" panose="02020603050405020304" pitchFamily="18" charset="0"/>
              </a:rPr>
              <a:t>运输业；搬运业；交通</a:t>
            </a:r>
          </a:p>
        </p:txBody>
      </p:sp>
      <p:sp>
        <p:nvSpPr>
          <p:cNvPr id="76814" name="文本框 76813"/>
          <p:cNvSpPr txBox="1">
            <a:spLocks noChangeArrowheads="1"/>
          </p:cNvSpPr>
          <p:nvPr/>
        </p:nvSpPr>
        <p:spPr bwMode="auto">
          <a:xfrm>
            <a:off x="1771650" y="628650"/>
            <a:ext cx="439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20000"/>
              </a:lnSpc>
              <a:spcBef>
                <a:spcPct val="10000"/>
              </a:spcBef>
            </a:pPr>
            <a:r>
              <a:rPr lang="en-US" altLang="zh-CN" sz="2100" b="1">
                <a:solidFill>
                  <a:srgbClr val="FF3300"/>
                </a:solidFill>
                <a:latin typeface="Times New Roman" panose="02020603050405020304" pitchFamily="18" charset="0"/>
              </a:rPr>
              <a:t>Words and expressions</a:t>
            </a:r>
          </a:p>
        </p:txBody>
      </p:sp>
      <p:sp>
        <p:nvSpPr>
          <p:cNvPr id="5" name="文本框 1"/>
          <p:cNvSpPr txBox="1"/>
          <p:nvPr/>
        </p:nvSpPr>
        <p:spPr>
          <a:xfrm>
            <a:off x="402432" y="1905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6" name="流程图: 过程 5"/>
          <p:cNvSpPr/>
          <p:nvPr/>
        </p:nvSpPr>
        <p:spPr>
          <a:xfrm>
            <a:off x="205979" y="23812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6814">
                                            <p:txEl>
                                              <p:pRg st="0" end="0"/>
                                            </p:txEl>
                                          </p:spTgt>
                                        </p:tgtEl>
                                        <p:attrNameLst>
                                          <p:attrName>style.visibility</p:attrName>
                                        </p:attrNameLst>
                                      </p:cBhvr>
                                      <p:to>
                                        <p:strVal val="visible"/>
                                      </p:to>
                                    </p:set>
                                    <p:animEffect transition="in" filter="wipe(down)">
                                      <p:cBhvr>
                                        <p:cTn id="7" dur="500"/>
                                        <p:tgtEl>
                                          <p:spTgt spid="768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文本框 159745"/>
          <p:cNvSpPr txBox="1">
            <a:spLocks noChangeArrowheads="1"/>
          </p:cNvSpPr>
          <p:nvPr/>
        </p:nvSpPr>
        <p:spPr bwMode="auto">
          <a:xfrm>
            <a:off x="857250" y="857251"/>
            <a:ext cx="7643813"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100" b="1" dirty="0">
                <a:solidFill>
                  <a:srgbClr val="CC3300"/>
                </a:solidFill>
                <a:latin typeface="Times New Roman" panose="02020603050405020304" pitchFamily="18" charset="0"/>
              </a:rPr>
              <a:t>Complete the notes and add more points of your own.</a:t>
            </a:r>
          </a:p>
        </p:txBody>
      </p:sp>
      <p:pic>
        <p:nvPicPr>
          <p:cNvPr id="7170" name="图片 159746"/>
          <p:cNvPicPr>
            <a:picLocks noChangeAspect="1" noChangeArrowheads="1"/>
          </p:cNvPicPr>
          <p:nvPr/>
        </p:nvPicPr>
        <p:blipFill>
          <a:blip r:embed="rId2"/>
          <a:srcRect/>
          <a:stretch>
            <a:fillRect/>
          </a:stretch>
        </p:blipFill>
        <p:spPr bwMode="auto">
          <a:xfrm>
            <a:off x="914400" y="1465660"/>
            <a:ext cx="7486650" cy="3277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文本框 159747"/>
          <p:cNvSpPr txBox="1">
            <a:spLocks noChangeArrowheads="1"/>
          </p:cNvSpPr>
          <p:nvPr/>
        </p:nvSpPr>
        <p:spPr bwMode="auto">
          <a:xfrm>
            <a:off x="1800225" y="1797844"/>
            <a:ext cx="68151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latin typeface="Times New Roman" panose="02020603050405020304" pitchFamily="18" charset="0"/>
              </a:rPr>
              <a:t>Life in the past                                     Life now</a:t>
            </a:r>
          </a:p>
        </p:txBody>
      </p:sp>
      <p:sp>
        <p:nvSpPr>
          <p:cNvPr id="7172" name="文本框 159748"/>
          <p:cNvSpPr txBox="1">
            <a:spLocks noChangeArrowheads="1"/>
          </p:cNvSpPr>
          <p:nvPr/>
        </p:nvSpPr>
        <p:spPr bwMode="auto">
          <a:xfrm>
            <a:off x="915591" y="2131219"/>
            <a:ext cx="4576763" cy="200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latin typeface="Times New Roman" panose="02020603050405020304" pitchFamily="18" charset="0"/>
              </a:rPr>
              <a:t>1.Family: </a:t>
            </a:r>
            <a:r>
              <a:rPr lang="en-US" altLang="zh-CN" b="1" i="1">
                <a:latin typeface="Times New Roman" panose="02020603050405020304" pitchFamily="18" charset="0"/>
              </a:rPr>
              <a:t>bigger; five children</a:t>
            </a:r>
          </a:p>
          <a:p>
            <a:endParaRPr lang="en-US" altLang="zh-CN" b="1">
              <a:latin typeface="Times New Roman" panose="02020603050405020304" pitchFamily="18" charset="0"/>
            </a:endParaRPr>
          </a:p>
          <a:p>
            <a:r>
              <a:rPr lang="en-US" altLang="zh-CN" b="1">
                <a:latin typeface="Times New Roman" panose="02020603050405020304" pitchFamily="18" charset="0"/>
              </a:rPr>
              <a:t>2.Food:</a:t>
            </a:r>
          </a:p>
          <a:p>
            <a:endParaRPr lang="en-US" altLang="zh-CN" b="1">
              <a:latin typeface="Times New Roman" panose="02020603050405020304" pitchFamily="18" charset="0"/>
            </a:endParaRPr>
          </a:p>
          <a:p>
            <a:r>
              <a:rPr lang="en-US" altLang="zh-CN" b="1">
                <a:latin typeface="Times New Roman" panose="02020603050405020304" pitchFamily="18" charset="0"/>
              </a:rPr>
              <a:t>3.Work:</a:t>
            </a:r>
          </a:p>
          <a:p>
            <a:endParaRPr lang="en-US" altLang="zh-CN" b="1">
              <a:latin typeface="Times New Roman" panose="02020603050405020304" pitchFamily="18" charset="0"/>
            </a:endParaRPr>
          </a:p>
          <a:p>
            <a:r>
              <a:rPr lang="zh-CN" altLang="en-US" b="1">
                <a:latin typeface="Times New Roman" panose="02020603050405020304" pitchFamily="18" charset="0"/>
              </a:rPr>
              <a:t>4.</a:t>
            </a:r>
            <a:r>
              <a:rPr lang="en-US" altLang="zh-CN" b="1">
                <a:latin typeface="Times New Roman" panose="02020603050405020304" pitchFamily="18" charset="0"/>
              </a:rPr>
              <a:t>E</a:t>
            </a:r>
            <a:r>
              <a:rPr lang="zh-CN" altLang="en-US" b="1">
                <a:latin typeface="Times New Roman" panose="02020603050405020304" pitchFamily="18" charset="0"/>
              </a:rPr>
              <a:t>ducation:</a:t>
            </a:r>
          </a:p>
        </p:txBody>
      </p:sp>
      <p:sp>
        <p:nvSpPr>
          <p:cNvPr id="7173" name="文本框 159749"/>
          <p:cNvSpPr txBox="1">
            <a:spLocks noChangeArrowheads="1"/>
          </p:cNvSpPr>
          <p:nvPr/>
        </p:nvSpPr>
        <p:spPr bwMode="auto">
          <a:xfrm>
            <a:off x="5692379" y="2172891"/>
            <a:ext cx="2818209" cy="228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latin typeface="Times New Roman" panose="02020603050405020304" pitchFamily="18" charset="0"/>
              </a:rPr>
              <a:t>1. </a:t>
            </a:r>
            <a:r>
              <a:rPr lang="en-US" altLang="zh-CN" b="1" i="1">
                <a:latin typeface="Times New Roman" panose="02020603050405020304" pitchFamily="18" charset="0"/>
              </a:rPr>
              <a:t>smaller; one child</a:t>
            </a:r>
          </a:p>
          <a:p>
            <a:endParaRPr lang="zh-CN" altLang="en-US" b="1">
              <a:latin typeface="Times New Roman" panose="02020603050405020304" pitchFamily="18" charset="0"/>
            </a:endParaRPr>
          </a:p>
          <a:p>
            <a:r>
              <a:rPr lang="en-US" altLang="zh-CN" b="1">
                <a:latin typeface="Times New Roman" panose="02020603050405020304" pitchFamily="18" charset="0"/>
              </a:rPr>
              <a:t>2.</a:t>
            </a:r>
          </a:p>
          <a:p>
            <a:endParaRPr lang="zh-CN" altLang="en-US" b="1">
              <a:latin typeface="Times New Roman" panose="02020603050405020304" pitchFamily="18" charset="0"/>
            </a:endParaRPr>
          </a:p>
          <a:p>
            <a:r>
              <a:rPr lang="en-US" altLang="zh-CN" b="1">
                <a:latin typeface="Times New Roman" panose="02020603050405020304" pitchFamily="18" charset="0"/>
              </a:rPr>
              <a:t>3.</a:t>
            </a:r>
          </a:p>
          <a:p>
            <a:endParaRPr lang="en-US" altLang="zh-CN" b="1">
              <a:latin typeface="Times New Roman" panose="02020603050405020304" pitchFamily="18" charset="0"/>
            </a:endParaRPr>
          </a:p>
          <a:p>
            <a:endParaRPr lang="zh-CN" altLang="en-US" b="1">
              <a:latin typeface="Times New Roman" panose="02020603050405020304" pitchFamily="18" charset="0"/>
            </a:endParaRPr>
          </a:p>
          <a:p>
            <a:r>
              <a:rPr lang="zh-CN" altLang="en-US" b="1">
                <a:latin typeface="Times New Roman" panose="02020603050405020304" pitchFamily="18" charset="0"/>
              </a:rPr>
              <a:t>4.</a:t>
            </a:r>
          </a:p>
        </p:txBody>
      </p:sp>
      <p:sp>
        <p:nvSpPr>
          <p:cNvPr id="159751" name="文本框 159750"/>
          <p:cNvSpPr txBox="1">
            <a:spLocks noChangeArrowheads="1"/>
          </p:cNvSpPr>
          <p:nvPr/>
        </p:nvSpPr>
        <p:spPr bwMode="auto">
          <a:xfrm>
            <a:off x="2087166" y="2646760"/>
            <a:ext cx="3709988"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p>
            <a:pPr>
              <a:spcBef>
                <a:spcPct val="50000"/>
              </a:spcBef>
            </a:pPr>
            <a:r>
              <a:rPr lang="zh-CN" altLang="en-US" b="1" i="1">
                <a:solidFill>
                  <a:srgbClr val="0033CC"/>
                </a:solidFill>
                <a:latin typeface="Times New Roman" panose="02020603050405020304" pitchFamily="18" charset="0"/>
              </a:rPr>
              <a:t>simple foods; eat meat once or  twice a year</a:t>
            </a:r>
          </a:p>
        </p:txBody>
      </p:sp>
      <p:sp>
        <p:nvSpPr>
          <p:cNvPr id="159752" name="文本框 159751"/>
          <p:cNvSpPr txBox="1">
            <a:spLocks noChangeArrowheads="1"/>
          </p:cNvSpPr>
          <p:nvPr/>
        </p:nvSpPr>
        <p:spPr bwMode="auto">
          <a:xfrm>
            <a:off x="5991225" y="3224213"/>
            <a:ext cx="2977754" cy="53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p>
            <a:pPr>
              <a:spcBef>
                <a:spcPct val="50000"/>
              </a:spcBef>
            </a:pPr>
            <a:r>
              <a:rPr lang="zh-CN" altLang="en-US" sz="1500" b="1" i="1">
                <a:solidFill>
                  <a:srgbClr val="FF0000"/>
                </a:solidFill>
                <a:latin typeface="Times New Roman" panose="02020603050405020304" pitchFamily="18" charset="0"/>
              </a:rPr>
              <a:t>married women can go out to work;be busy working every day </a:t>
            </a:r>
          </a:p>
        </p:txBody>
      </p:sp>
      <p:sp>
        <p:nvSpPr>
          <p:cNvPr id="159753" name="文本框 159752"/>
          <p:cNvSpPr txBox="1">
            <a:spLocks noChangeArrowheads="1"/>
          </p:cNvSpPr>
          <p:nvPr/>
        </p:nvSpPr>
        <p:spPr bwMode="auto">
          <a:xfrm>
            <a:off x="2019300" y="3217069"/>
            <a:ext cx="3709988"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p>
            <a:pPr>
              <a:spcBef>
                <a:spcPct val="50000"/>
              </a:spcBef>
            </a:pPr>
            <a:r>
              <a:rPr lang="en-US" altLang="zh-CN" b="1" i="1">
                <a:solidFill>
                  <a:srgbClr val="0033CC"/>
                </a:solidFill>
                <a:latin typeface="Times New Roman" panose="02020603050405020304" pitchFamily="18" charset="0"/>
              </a:rPr>
              <a:t>worked long hours; women often didn’t work</a:t>
            </a:r>
          </a:p>
        </p:txBody>
      </p:sp>
      <p:sp>
        <p:nvSpPr>
          <p:cNvPr id="159754" name="文本框 159753"/>
          <p:cNvSpPr txBox="1">
            <a:spLocks noChangeArrowheads="1"/>
          </p:cNvSpPr>
          <p:nvPr/>
        </p:nvSpPr>
        <p:spPr bwMode="auto">
          <a:xfrm>
            <a:off x="6006704" y="2707481"/>
            <a:ext cx="3712369"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p>
            <a:pPr>
              <a:spcBef>
                <a:spcPct val="50000"/>
              </a:spcBef>
            </a:pPr>
            <a:r>
              <a:rPr lang="en-US" altLang="zh-CN" b="1" i="1">
                <a:solidFill>
                  <a:srgbClr val="FF3300"/>
                </a:solidFill>
                <a:latin typeface="Times New Roman" panose="02020603050405020304" pitchFamily="18" charset="0"/>
              </a:rPr>
              <a:t>eat better; live longer</a:t>
            </a:r>
          </a:p>
        </p:txBody>
      </p:sp>
      <p:sp>
        <p:nvSpPr>
          <p:cNvPr id="159755" name="文本框 159754"/>
          <p:cNvSpPr txBox="1">
            <a:spLocks noChangeArrowheads="1"/>
          </p:cNvSpPr>
          <p:nvPr/>
        </p:nvSpPr>
        <p:spPr bwMode="auto">
          <a:xfrm>
            <a:off x="2627710" y="3798094"/>
            <a:ext cx="2933700"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i="1">
                <a:solidFill>
                  <a:srgbClr val="0033CC"/>
                </a:solidFill>
                <a:latin typeface="Times New Roman" panose="02020603050405020304" pitchFamily="18" charset="0"/>
                <a:sym typeface="Arial" panose="020B0604020202020204" pitchFamily="34" charset="0"/>
              </a:rPr>
              <a:t>family couldn</a:t>
            </a:r>
            <a:r>
              <a:rPr lang="en-US" altLang="zh-CN" b="1" i="1">
                <a:solidFill>
                  <a:srgbClr val="0033CC"/>
                </a:solidFill>
                <a:latin typeface="宋体" panose="02010600030101010101" pitchFamily="2" charset="-122"/>
                <a:sym typeface="Arial" panose="020B0604020202020204" pitchFamily="34" charset="0"/>
              </a:rPr>
              <a:t>'</a:t>
            </a:r>
            <a:r>
              <a:rPr lang="en-US" altLang="zh-CN" b="1" i="1">
                <a:solidFill>
                  <a:srgbClr val="0033CC"/>
                </a:solidFill>
                <a:latin typeface="Times New Roman" panose="02020603050405020304" pitchFamily="18" charset="0"/>
                <a:sym typeface="Arial" panose="020B0604020202020204" pitchFamily="34" charset="0"/>
              </a:rPr>
              <a:t>t afford school; a girl wasn</a:t>
            </a:r>
            <a:r>
              <a:rPr lang="en-US" altLang="zh-CN" b="1" i="1">
                <a:solidFill>
                  <a:srgbClr val="0033CC"/>
                </a:solidFill>
                <a:latin typeface="宋体" panose="02010600030101010101" pitchFamily="2" charset="-122"/>
                <a:sym typeface="Arial" panose="020B0604020202020204" pitchFamily="34" charset="0"/>
              </a:rPr>
              <a:t>'</a:t>
            </a:r>
            <a:r>
              <a:rPr lang="zh-CN" altLang="en-US" b="1" i="1">
                <a:solidFill>
                  <a:srgbClr val="0033CC"/>
                </a:solidFill>
                <a:latin typeface="Times New Roman" panose="02020603050405020304" pitchFamily="18" charset="0"/>
                <a:sym typeface="Arial" panose="020B0604020202020204" pitchFamily="34" charset="0"/>
              </a:rPr>
              <a:t>t sent to school</a:t>
            </a:r>
          </a:p>
        </p:txBody>
      </p:sp>
      <p:sp>
        <p:nvSpPr>
          <p:cNvPr id="159756" name="文本框 159755"/>
          <p:cNvSpPr txBox="1">
            <a:spLocks noChangeArrowheads="1"/>
          </p:cNvSpPr>
          <p:nvPr/>
        </p:nvSpPr>
        <p:spPr bwMode="auto">
          <a:xfrm>
            <a:off x="5991225" y="4114800"/>
            <a:ext cx="3711179"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7" tIns="34283" rIns="68567" bIns="34283">
            <a:spAutoFit/>
          </a:bodyPr>
          <a:lstStyle/>
          <a:p>
            <a:pPr>
              <a:spcBef>
                <a:spcPct val="50000"/>
              </a:spcBef>
            </a:pPr>
            <a:r>
              <a:rPr lang="en-US" altLang="zh-CN" b="1" i="1">
                <a:solidFill>
                  <a:srgbClr val="FF3300"/>
                </a:solidFill>
                <a:latin typeface="Times New Roman" panose="02020603050405020304" pitchFamily="18" charset="0"/>
              </a:rPr>
              <a:t>have a good education</a:t>
            </a:r>
            <a:endParaRPr lang="en-US" altLang="zh-CN" b="1">
              <a:latin typeface="Times New Roman" panose="02020603050405020304" pitchFamily="18" charset="0"/>
            </a:endParaRPr>
          </a:p>
        </p:txBody>
      </p:sp>
      <p:sp>
        <p:nvSpPr>
          <p:cNvPr id="13" name="文本框 1"/>
          <p:cNvSpPr txBox="1"/>
          <p:nvPr/>
        </p:nvSpPr>
        <p:spPr>
          <a:xfrm>
            <a:off x="482203" y="2286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14" name="流程图: 过程 13"/>
          <p:cNvSpPr/>
          <p:nvPr/>
        </p:nvSpPr>
        <p:spPr>
          <a:xfrm>
            <a:off x="285750" y="27622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9751"/>
                                        </p:tgtEl>
                                        <p:attrNameLst>
                                          <p:attrName>style.visibility</p:attrName>
                                        </p:attrNameLst>
                                      </p:cBhvr>
                                      <p:to>
                                        <p:strVal val="visible"/>
                                      </p:to>
                                    </p:set>
                                    <p:animEffect transition="in" filter="blinds(horizontal)">
                                      <p:cBhvr>
                                        <p:cTn id="7" dur="500"/>
                                        <p:tgtEl>
                                          <p:spTgt spid="15975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9754"/>
                                        </p:tgtEl>
                                        <p:attrNameLst>
                                          <p:attrName>style.visibility</p:attrName>
                                        </p:attrNameLst>
                                      </p:cBhvr>
                                      <p:to>
                                        <p:strVal val="visible"/>
                                      </p:to>
                                    </p:set>
                                    <p:animEffect transition="in" filter="blinds(horizontal)">
                                      <p:cBhvr>
                                        <p:cTn id="12" dur="500"/>
                                        <p:tgtEl>
                                          <p:spTgt spid="1597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9753"/>
                                        </p:tgtEl>
                                        <p:attrNameLst>
                                          <p:attrName>style.visibility</p:attrName>
                                        </p:attrNameLst>
                                      </p:cBhvr>
                                      <p:to>
                                        <p:strVal val="visible"/>
                                      </p:to>
                                    </p:set>
                                    <p:animEffect transition="in" filter="blinds(horizontal)">
                                      <p:cBhvr>
                                        <p:cTn id="17" dur="500"/>
                                        <p:tgtEl>
                                          <p:spTgt spid="15975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9752"/>
                                        </p:tgtEl>
                                        <p:attrNameLst>
                                          <p:attrName>style.visibility</p:attrName>
                                        </p:attrNameLst>
                                      </p:cBhvr>
                                      <p:to>
                                        <p:strVal val="visible"/>
                                      </p:to>
                                    </p:set>
                                    <p:animEffect transition="in" filter="blinds(horizontal)">
                                      <p:cBhvr>
                                        <p:cTn id="22" dur="500"/>
                                        <p:tgtEl>
                                          <p:spTgt spid="15975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9755"/>
                                        </p:tgtEl>
                                        <p:attrNameLst>
                                          <p:attrName>style.visibility</p:attrName>
                                        </p:attrNameLst>
                                      </p:cBhvr>
                                      <p:to>
                                        <p:strVal val="visible"/>
                                      </p:to>
                                    </p:set>
                                    <p:anim calcmode="lin" valueType="num">
                                      <p:cBhvr additive="base">
                                        <p:cTn id="27" dur="500" fill="hold"/>
                                        <p:tgtEl>
                                          <p:spTgt spid="159755"/>
                                        </p:tgtEl>
                                        <p:attrNameLst>
                                          <p:attrName>ppt_x</p:attrName>
                                        </p:attrNameLst>
                                      </p:cBhvr>
                                      <p:tavLst>
                                        <p:tav tm="0">
                                          <p:val>
                                            <p:strVal val="#ppt_x"/>
                                          </p:val>
                                        </p:tav>
                                        <p:tav tm="100000">
                                          <p:val>
                                            <p:strVal val="#ppt_x"/>
                                          </p:val>
                                        </p:tav>
                                      </p:tavLst>
                                    </p:anim>
                                    <p:anim calcmode="lin" valueType="num">
                                      <p:cBhvr additive="base">
                                        <p:cTn id="28" dur="500" fill="hold"/>
                                        <p:tgtEl>
                                          <p:spTgt spid="1597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9756"/>
                                        </p:tgtEl>
                                        <p:attrNameLst>
                                          <p:attrName>style.visibility</p:attrName>
                                        </p:attrNameLst>
                                      </p:cBhvr>
                                      <p:to>
                                        <p:strVal val="visible"/>
                                      </p:to>
                                    </p:set>
                                    <p:animEffect transition="in" filter="blinds(horizontal)">
                                      <p:cBhvr>
                                        <p:cTn id="33" dur="500"/>
                                        <p:tgtEl>
                                          <p:spTgt spid="159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1" grpId="0"/>
      <p:bldP spid="159752" grpId="0"/>
      <p:bldP spid="159753" grpId="0"/>
      <p:bldP spid="159754" grpId="0"/>
      <p:bldP spid="159755" grpId="0" bldLvl="0"/>
      <p:bldP spid="1597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文本框 160769"/>
          <p:cNvSpPr txBox="1">
            <a:spLocks noChangeArrowheads="1"/>
          </p:cNvSpPr>
          <p:nvPr/>
        </p:nvSpPr>
        <p:spPr bwMode="auto">
          <a:xfrm>
            <a:off x="514350" y="857251"/>
            <a:ext cx="8106966"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sz="2100" b="1" dirty="0">
                <a:solidFill>
                  <a:srgbClr val="CC3300"/>
                </a:solidFill>
                <a:latin typeface="Times New Roman" panose="02020603050405020304" pitchFamily="18" charset="0"/>
              </a:rPr>
              <a:t>Complete the passage with the words and expression in the box.</a:t>
            </a:r>
          </a:p>
        </p:txBody>
      </p:sp>
      <p:sp>
        <p:nvSpPr>
          <p:cNvPr id="8194" name="流程图: 可选过程 160770"/>
          <p:cNvSpPr>
            <a:spLocks noChangeArrowheads="1"/>
          </p:cNvSpPr>
          <p:nvPr/>
        </p:nvSpPr>
        <p:spPr bwMode="auto">
          <a:xfrm>
            <a:off x="1028700" y="1428750"/>
            <a:ext cx="6400800" cy="410766"/>
          </a:xfrm>
          <a:prstGeom prst="flowChartAlternateProcess">
            <a:avLst/>
          </a:prstGeom>
          <a:solidFill>
            <a:srgbClr val="CCFFCC">
              <a:alpha val="41176"/>
            </a:srgbClr>
          </a:solidFill>
          <a:ln w="9525">
            <a:solidFill>
              <a:schemeClr val="tx1"/>
            </a:solidFill>
            <a:miter lim="800000"/>
          </a:ln>
        </p:spPr>
        <p:txBody>
          <a:bodyPr wrap="none" lIns="68580" tIns="34290" rIns="68580" bIns="34290" anchor="ctr"/>
          <a:lstStyle/>
          <a:p>
            <a:pPr algn="ctr"/>
            <a:r>
              <a:rPr lang="en-US" altLang="zh-CN" b="1">
                <a:latin typeface="Times New Roman" panose="02020603050405020304" pitchFamily="18" charset="0"/>
              </a:rPr>
              <a:t>candles     cold    generally speaking   postman   tiny   traffic</a:t>
            </a:r>
          </a:p>
        </p:txBody>
      </p:sp>
      <p:sp>
        <p:nvSpPr>
          <p:cNvPr id="8195" name="文本框 160771"/>
          <p:cNvSpPr txBox="1">
            <a:spLocks noChangeArrowheads="1"/>
          </p:cNvSpPr>
          <p:nvPr/>
        </p:nvSpPr>
        <p:spPr bwMode="auto">
          <a:xfrm>
            <a:off x="685800" y="2114550"/>
            <a:ext cx="7829550" cy="2231231"/>
          </a:xfrm>
          <a:prstGeom prst="rect">
            <a:avLst/>
          </a:prstGeom>
          <a:gradFill rotWithShape="0">
            <a:gsLst>
              <a:gs pos="0">
                <a:srgbClr val="FFFFCC">
                  <a:alpha val="45998"/>
                </a:srgbClr>
              </a:gs>
              <a:gs pos="50000">
                <a:schemeClr val="bg1">
                  <a:alpha val="18999"/>
                </a:schemeClr>
              </a:gs>
              <a:gs pos="100000">
                <a:srgbClr val="FFFFCC">
                  <a:alpha val="45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67628" tIns="35243" rIns="67628" bIns="35243">
            <a:spAutoFit/>
          </a:bodyPr>
          <a:lstStyle/>
          <a:p>
            <a:pPr>
              <a:lnSpc>
                <a:spcPct val="130000"/>
              </a:lnSpc>
            </a:pPr>
            <a:r>
              <a:rPr lang="en-US" altLang="zh-CN" b="1">
                <a:latin typeface="Times New Roman" panose="02020603050405020304" pitchFamily="18" charset="0"/>
              </a:rPr>
              <a:t>Mrs Li's father was a (1)___________. In the summer heat or in the winter (2)_____________, he worked outside for twelve hours a day. They live in a (3)__________ house and used (4)_______________ for light. Mrs</a:t>
            </a:r>
            <a:r>
              <a:rPr lang="zh-CN" altLang="en-US" b="1">
                <a:latin typeface="Times New Roman" panose="02020603050405020304" pitchFamily="18" charset="0"/>
              </a:rPr>
              <a:t> Li says that (5)___________________, life is better today. But not everything is satisfying. There are some things that she is not happy with, for example, the (6)_______________.</a:t>
            </a:r>
          </a:p>
        </p:txBody>
      </p:sp>
      <p:sp>
        <p:nvSpPr>
          <p:cNvPr id="160773" name="文本框 160772"/>
          <p:cNvSpPr txBox="1">
            <a:spLocks noChangeArrowheads="1"/>
          </p:cNvSpPr>
          <p:nvPr/>
        </p:nvSpPr>
        <p:spPr bwMode="auto">
          <a:xfrm>
            <a:off x="3343275" y="2114550"/>
            <a:ext cx="140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postman</a:t>
            </a:r>
          </a:p>
        </p:txBody>
      </p:sp>
      <p:sp>
        <p:nvSpPr>
          <p:cNvPr id="160774" name="文本框 160773"/>
          <p:cNvSpPr txBox="1">
            <a:spLocks noChangeArrowheads="1"/>
          </p:cNvSpPr>
          <p:nvPr/>
        </p:nvSpPr>
        <p:spPr bwMode="auto">
          <a:xfrm>
            <a:off x="1485900" y="2514600"/>
            <a:ext cx="139898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cold</a:t>
            </a:r>
          </a:p>
        </p:txBody>
      </p:sp>
      <p:sp>
        <p:nvSpPr>
          <p:cNvPr id="160775" name="文本框 160774"/>
          <p:cNvSpPr txBox="1">
            <a:spLocks noChangeArrowheads="1"/>
          </p:cNvSpPr>
          <p:nvPr/>
        </p:nvSpPr>
        <p:spPr bwMode="auto">
          <a:xfrm>
            <a:off x="1314450" y="2857500"/>
            <a:ext cx="140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tiny</a:t>
            </a:r>
          </a:p>
        </p:txBody>
      </p:sp>
      <p:sp>
        <p:nvSpPr>
          <p:cNvPr id="160776" name="文本框 160775"/>
          <p:cNvSpPr txBox="1">
            <a:spLocks noChangeArrowheads="1"/>
          </p:cNvSpPr>
          <p:nvPr/>
        </p:nvSpPr>
        <p:spPr bwMode="auto">
          <a:xfrm>
            <a:off x="4430316" y="2857500"/>
            <a:ext cx="1398984"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candles</a:t>
            </a:r>
          </a:p>
        </p:txBody>
      </p:sp>
      <p:sp>
        <p:nvSpPr>
          <p:cNvPr id="160777" name="文本框 160776"/>
          <p:cNvSpPr txBox="1">
            <a:spLocks noChangeArrowheads="1"/>
          </p:cNvSpPr>
          <p:nvPr/>
        </p:nvSpPr>
        <p:spPr bwMode="auto">
          <a:xfrm>
            <a:off x="1060848" y="3200400"/>
            <a:ext cx="300632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gernerally speaking</a:t>
            </a:r>
          </a:p>
        </p:txBody>
      </p:sp>
      <p:sp>
        <p:nvSpPr>
          <p:cNvPr id="160778" name="文本框 160777"/>
          <p:cNvSpPr txBox="1">
            <a:spLocks noChangeArrowheads="1"/>
          </p:cNvSpPr>
          <p:nvPr/>
        </p:nvSpPr>
        <p:spPr bwMode="auto">
          <a:xfrm>
            <a:off x="1543050" y="3943350"/>
            <a:ext cx="140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r>
              <a:rPr lang="en-US" altLang="zh-CN" b="1">
                <a:solidFill>
                  <a:srgbClr val="CC3300"/>
                </a:solidFill>
                <a:latin typeface="Times New Roman" panose="02020603050405020304" pitchFamily="18" charset="0"/>
              </a:rPr>
              <a:t>traffic</a:t>
            </a:r>
          </a:p>
        </p:txBody>
      </p:sp>
      <p:sp>
        <p:nvSpPr>
          <p:cNvPr id="11" name="文本框 1"/>
          <p:cNvSpPr txBox="1"/>
          <p:nvPr/>
        </p:nvSpPr>
        <p:spPr>
          <a:xfrm>
            <a:off x="539353" y="19050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12" name="流程图: 过程 11"/>
          <p:cNvSpPr/>
          <p:nvPr/>
        </p:nvSpPr>
        <p:spPr>
          <a:xfrm>
            <a:off x="342900" y="23812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3"/>
                                        </p:tgtEl>
                                        <p:attrNameLst>
                                          <p:attrName>style.visibility</p:attrName>
                                        </p:attrNameLst>
                                      </p:cBhvr>
                                      <p:to>
                                        <p:strVal val="visible"/>
                                      </p:to>
                                    </p:set>
                                    <p:anim calcmode="lin" valueType="num">
                                      <p:cBhvr additive="base">
                                        <p:cTn id="7" dur="500" fill="hold"/>
                                        <p:tgtEl>
                                          <p:spTgt spid="160773"/>
                                        </p:tgtEl>
                                        <p:attrNameLst>
                                          <p:attrName>ppt_x</p:attrName>
                                        </p:attrNameLst>
                                      </p:cBhvr>
                                      <p:tavLst>
                                        <p:tav tm="0">
                                          <p:val>
                                            <p:strVal val="#ppt_x"/>
                                          </p:val>
                                        </p:tav>
                                        <p:tav tm="100000">
                                          <p:val>
                                            <p:strVal val="#ppt_x"/>
                                          </p:val>
                                        </p:tav>
                                      </p:tavLst>
                                    </p:anim>
                                    <p:anim calcmode="lin" valueType="num">
                                      <p:cBhvr additive="base">
                                        <p:cTn id="8" dur="500" fill="hold"/>
                                        <p:tgtEl>
                                          <p:spTgt spid="1607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0774"/>
                                        </p:tgtEl>
                                        <p:attrNameLst>
                                          <p:attrName>style.visibility</p:attrName>
                                        </p:attrNameLst>
                                      </p:cBhvr>
                                      <p:to>
                                        <p:strVal val="visible"/>
                                      </p:to>
                                    </p:set>
                                    <p:anim calcmode="lin" valueType="num">
                                      <p:cBhvr additive="base">
                                        <p:cTn id="13" dur="500" fill="hold"/>
                                        <p:tgtEl>
                                          <p:spTgt spid="160774"/>
                                        </p:tgtEl>
                                        <p:attrNameLst>
                                          <p:attrName>ppt_x</p:attrName>
                                        </p:attrNameLst>
                                      </p:cBhvr>
                                      <p:tavLst>
                                        <p:tav tm="0">
                                          <p:val>
                                            <p:strVal val="#ppt_x"/>
                                          </p:val>
                                        </p:tav>
                                        <p:tav tm="100000">
                                          <p:val>
                                            <p:strVal val="#ppt_x"/>
                                          </p:val>
                                        </p:tav>
                                      </p:tavLst>
                                    </p:anim>
                                    <p:anim calcmode="lin" valueType="num">
                                      <p:cBhvr additive="base">
                                        <p:cTn id="14" dur="500" fill="hold"/>
                                        <p:tgtEl>
                                          <p:spTgt spid="1607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0775"/>
                                        </p:tgtEl>
                                        <p:attrNameLst>
                                          <p:attrName>style.visibility</p:attrName>
                                        </p:attrNameLst>
                                      </p:cBhvr>
                                      <p:to>
                                        <p:strVal val="visible"/>
                                      </p:to>
                                    </p:set>
                                    <p:anim calcmode="lin" valueType="num">
                                      <p:cBhvr additive="base">
                                        <p:cTn id="19" dur="500" fill="hold"/>
                                        <p:tgtEl>
                                          <p:spTgt spid="160775"/>
                                        </p:tgtEl>
                                        <p:attrNameLst>
                                          <p:attrName>ppt_x</p:attrName>
                                        </p:attrNameLst>
                                      </p:cBhvr>
                                      <p:tavLst>
                                        <p:tav tm="0">
                                          <p:val>
                                            <p:strVal val="#ppt_x"/>
                                          </p:val>
                                        </p:tav>
                                        <p:tav tm="100000">
                                          <p:val>
                                            <p:strVal val="#ppt_x"/>
                                          </p:val>
                                        </p:tav>
                                      </p:tavLst>
                                    </p:anim>
                                    <p:anim calcmode="lin" valueType="num">
                                      <p:cBhvr additive="base">
                                        <p:cTn id="20" dur="500" fill="hold"/>
                                        <p:tgtEl>
                                          <p:spTgt spid="1607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0776"/>
                                        </p:tgtEl>
                                        <p:attrNameLst>
                                          <p:attrName>style.visibility</p:attrName>
                                        </p:attrNameLst>
                                      </p:cBhvr>
                                      <p:to>
                                        <p:strVal val="visible"/>
                                      </p:to>
                                    </p:set>
                                    <p:anim calcmode="lin" valueType="num">
                                      <p:cBhvr additive="base">
                                        <p:cTn id="25" dur="500" fill="hold"/>
                                        <p:tgtEl>
                                          <p:spTgt spid="160776"/>
                                        </p:tgtEl>
                                        <p:attrNameLst>
                                          <p:attrName>ppt_x</p:attrName>
                                        </p:attrNameLst>
                                      </p:cBhvr>
                                      <p:tavLst>
                                        <p:tav tm="0">
                                          <p:val>
                                            <p:strVal val="#ppt_x"/>
                                          </p:val>
                                        </p:tav>
                                        <p:tav tm="100000">
                                          <p:val>
                                            <p:strVal val="#ppt_x"/>
                                          </p:val>
                                        </p:tav>
                                      </p:tavLst>
                                    </p:anim>
                                    <p:anim calcmode="lin" valueType="num">
                                      <p:cBhvr additive="base">
                                        <p:cTn id="26" dur="500" fill="hold"/>
                                        <p:tgtEl>
                                          <p:spTgt spid="16077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0777"/>
                                        </p:tgtEl>
                                        <p:attrNameLst>
                                          <p:attrName>style.visibility</p:attrName>
                                        </p:attrNameLst>
                                      </p:cBhvr>
                                      <p:to>
                                        <p:strVal val="visible"/>
                                      </p:to>
                                    </p:set>
                                    <p:anim calcmode="lin" valueType="num">
                                      <p:cBhvr additive="base">
                                        <p:cTn id="31" dur="500" fill="hold"/>
                                        <p:tgtEl>
                                          <p:spTgt spid="160777"/>
                                        </p:tgtEl>
                                        <p:attrNameLst>
                                          <p:attrName>ppt_x</p:attrName>
                                        </p:attrNameLst>
                                      </p:cBhvr>
                                      <p:tavLst>
                                        <p:tav tm="0">
                                          <p:val>
                                            <p:strVal val="#ppt_x"/>
                                          </p:val>
                                        </p:tav>
                                        <p:tav tm="100000">
                                          <p:val>
                                            <p:strVal val="#ppt_x"/>
                                          </p:val>
                                        </p:tav>
                                      </p:tavLst>
                                    </p:anim>
                                    <p:anim calcmode="lin" valueType="num">
                                      <p:cBhvr additive="base">
                                        <p:cTn id="32" dur="500" fill="hold"/>
                                        <p:tgtEl>
                                          <p:spTgt spid="16077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0778"/>
                                        </p:tgtEl>
                                        <p:attrNameLst>
                                          <p:attrName>style.visibility</p:attrName>
                                        </p:attrNameLst>
                                      </p:cBhvr>
                                      <p:to>
                                        <p:strVal val="visible"/>
                                      </p:to>
                                    </p:set>
                                    <p:anim calcmode="lin" valueType="num">
                                      <p:cBhvr additive="base">
                                        <p:cTn id="37" dur="500" fill="hold"/>
                                        <p:tgtEl>
                                          <p:spTgt spid="160778"/>
                                        </p:tgtEl>
                                        <p:attrNameLst>
                                          <p:attrName>ppt_x</p:attrName>
                                        </p:attrNameLst>
                                      </p:cBhvr>
                                      <p:tavLst>
                                        <p:tav tm="0">
                                          <p:val>
                                            <p:strVal val="#ppt_x"/>
                                          </p:val>
                                        </p:tav>
                                        <p:tav tm="100000">
                                          <p:val>
                                            <p:strVal val="#ppt_x"/>
                                          </p:val>
                                        </p:tav>
                                      </p:tavLst>
                                    </p:anim>
                                    <p:anim calcmode="lin" valueType="num">
                                      <p:cBhvr additive="base">
                                        <p:cTn id="38" dur="500" fill="hold"/>
                                        <p:tgtEl>
                                          <p:spTgt spid="1607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bldLvl="0"/>
      <p:bldP spid="160774" grpId="0" bldLvl="0"/>
      <p:bldP spid="160775" grpId="0" bldLvl="0"/>
      <p:bldP spid="160776" grpId="0" bldLvl="0"/>
      <p:bldP spid="160777" grpId="0" bldLvl="0"/>
      <p:bldP spid="160778"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文本框 161793"/>
          <p:cNvSpPr txBox="1">
            <a:spLocks noChangeArrowheads="1"/>
          </p:cNvSpPr>
          <p:nvPr/>
        </p:nvSpPr>
        <p:spPr bwMode="auto">
          <a:xfrm>
            <a:off x="1428750" y="742950"/>
            <a:ext cx="5992416" cy="3973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45000"/>
              </a:lnSpc>
              <a:spcBef>
                <a:spcPct val="10000"/>
              </a:spcBef>
            </a:pPr>
            <a:r>
              <a:rPr lang="zh-CN" altLang="en-US" sz="2100" b="1" dirty="0">
                <a:solidFill>
                  <a:srgbClr val="CC00FF"/>
                </a:solidFill>
                <a:latin typeface="Times New Roman" panose="02020603050405020304" pitchFamily="18" charset="0"/>
              </a:rPr>
              <a:t>Important phrases</a:t>
            </a:r>
          </a:p>
          <a:p>
            <a:pPr>
              <a:lnSpc>
                <a:spcPct val="145000"/>
              </a:lnSpc>
              <a:spcBef>
                <a:spcPct val="10000"/>
              </a:spcBef>
            </a:pPr>
            <a:r>
              <a:rPr lang="zh-CN" altLang="en-US" b="1" dirty="0">
                <a:solidFill>
                  <a:srgbClr val="0000FF"/>
                </a:solidFill>
                <a:latin typeface="Times New Roman" panose="02020603050405020304" pitchFamily="18" charset="0"/>
              </a:rPr>
              <a:t>1. all one’s life                     某人一生</a:t>
            </a:r>
          </a:p>
          <a:p>
            <a:pPr>
              <a:lnSpc>
                <a:spcPct val="145000"/>
              </a:lnSpc>
              <a:spcBef>
                <a:spcPct val="10000"/>
              </a:spcBef>
            </a:pPr>
            <a:r>
              <a:rPr lang="zh-CN" altLang="en-US" b="1" dirty="0">
                <a:solidFill>
                  <a:srgbClr val="0000FF"/>
                </a:solidFill>
                <a:latin typeface="Times New Roman" panose="02020603050405020304" pitchFamily="18" charset="0"/>
              </a:rPr>
              <a:t>2. ask sb. about sth.             向某人询问某事</a:t>
            </a:r>
          </a:p>
          <a:p>
            <a:pPr>
              <a:lnSpc>
                <a:spcPct val="145000"/>
              </a:lnSpc>
              <a:spcBef>
                <a:spcPct val="10000"/>
              </a:spcBef>
            </a:pPr>
            <a:r>
              <a:rPr lang="zh-CN" altLang="en-US" b="1" dirty="0">
                <a:solidFill>
                  <a:srgbClr val="0000FF"/>
                </a:solidFill>
                <a:latin typeface="Times New Roman" panose="02020603050405020304" pitchFamily="18" charset="0"/>
              </a:rPr>
              <a:t>3. </a:t>
            </a:r>
            <a:r>
              <a:rPr lang="en-US" altLang="zh-CN" b="1" dirty="0">
                <a:solidFill>
                  <a:srgbClr val="0000FF"/>
                </a:solidFill>
                <a:latin typeface="Times New Roman" panose="02020603050405020304" pitchFamily="18" charset="0"/>
              </a:rPr>
              <a:t>in the winter cold            </a:t>
            </a:r>
            <a:r>
              <a:rPr lang="zh-CN" altLang="en-US" b="1" dirty="0">
                <a:solidFill>
                  <a:srgbClr val="0000FF"/>
                </a:solidFill>
                <a:latin typeface="Times New Roman" panose="02020603050405020304" pitchFamily="18" charset="0"/>
              </a:rPr>
              <a:t>在寒冷的冬季</a:t>
            </a:r>
          </a:p>
          <a:p>
            <a:pPr>
              <a:lnSpc>
                <a:spcPct val="145000"/>
              </a:lnSpc>
              <a:spcBef>
                <a:spcPct val="10000"/>
              </a:spcBef>
            </a:pPr>
            <a:r>
              <a:rPr lang="zh-CN" altLang="en-US" b="1" dirty="0">
                <a:solidFill>
                  <a:srgbClr val="0000FF"/>
                </a:solidFill>
                <a:latin typeface="Times New Roman" panose="02020603050405020304" pitchFamily="18" charset="0"/>
              </a:rPr>
              <a:t>4. in the summer heat         在炎热的夏季</a:t>
            </a:r>
          </a:p>
          <a:p>
            <a:pPr>
              <a:lnSpc>
                <a:spcPct val="145000"/>
              </a:lnSpc>
              <a:spcBef>
                <a:spcPct val="10000"/>
              </a:spcBef>
            </a:pPr>
            <a:r>
              <a:rPr lang="en-US" altLang="zh-CN" b="1" dirty="0">
                <a:solidFill>
                  <a:srgbClr val="0000FF"/>
                </a:solidFill>
                <a:latin typeface="Times New Roman" panose="02020603050405020304" pitchFamily="18" charset="0"/>
              </a:rPr>
              <a:t>5. a farm girl                        </a:t>
            </a:r>
            <a:r>
              <a:rPr lang="zh-CN" altLang="en-US" b="1" dirty="0">
                <a:solidFill>
                  <a:srgbClr val="0000FF"/>
                </a:solidFill>
                <a:latin typeface="Times New Roman" panose="02020603050405020304" pitchFamily="18" charset="0"/>
              </a:rPr>
              <a:t>一个农村女孩</a:t>
            </a:r>
          </a:p>
          <a:p>
            <a:pPr>
              <a:lnSpc>
                <a:spcPct val="145000"/>
              </a:lnSpc>
              <a:spcBef>
                <a:spcPct val="10000"/>
              </a:spcBef>
            </a:pPr>
            <a:r>
              <a:rPr lang="zh-CN" altLang="en-US" b="1" dirty="0">
                <a:solidFill>
                  <a:srgbClr val="0000FF"/>
                </a:solidFill>
                <a:latin typeface="Times New Roman" panose="02020603050405020304" pitchFamily="18" charset="0"/>
              </a:rPr>
              <a:t>6. go out to work                 外出工作 </a:t>
            </a:r>
          </a:p>
          <a:p>
            <a:pPr>
              <a:lnSpc>
                <a:spcPct val="145000"/>
              </a:lnSpc>
              <a:spcBef>
                <a:spcPct val="10000"/>
              </a:spcBef>
            </a:pPr>
            <a:r>
              <a:rPr lang="zh-CN" altLang="en-US" b="1" dirty="0">
                <a:solidFill>
                  <a:srgbClr val="0000FF"/>
                </a:solidFill>
                <a:latin typeface="Times New Roman" panose="02020603050405020304" pitchFamily="18" charset="0"/>
              </a:rPr>
              <a:t>7. </a:t>
            </a:r>
            <a:r>
              <a:rPr lang="en-US" altLang="zh-CN" b="1" dirty="0">
                <a:solidFill>
                  <a:srgbClr val="0000FF"/>
                </a:solidFill>
                <a:latin typeface="Times New Roman" panose="02020603050405020304" pitchFamily="18" charset="0"/>
              </a:rPr>
              <a:t>what's more                    </a:t>
            </a:r>
            <a:r>
              <a:rPr lang="zh-CN" altLang="en-US" b="1" dirty="0">
                <a:solidFill>
                  <a:srgbClr val="0000FF"/>
                </a:solidFill>
                <a:latin typeface="Times New Roman" panose="02020603050405020304" pitchFamily="18" charset="0"/>
              </a:rPr>
              <a:t>另外</a:t>
            </a:r>
          </a:p>
          <a:p>
            <a:pPr>
              <a:lnSpc>
                <a:spcPct val="145000"/>
              </a:lnSpc>
              <a:spcBef>
                <a:spcPct val="10000"/>
              </a:spcBef>
            </a:pPr>
            <a:r>
              <a:rPr lang="zh-CN" altLang="en-US" b="1" dirty="0">
                <a:solidFill>
                  <a:srgbClr val="0000FF"/>
                </a:solidFill>
                <a:latin typeface="Times New Roman" panose="02020603050405020304" pitchFamily="18" charset="0"/>
              </a:rPr>
              <a:t>8. have a good education   接受良好的教育  </a:t>
            </a:r>
          </a:p>
        </p:txBody>
      </p:sp>
      <p:pic>
        <p:nvPicPr>
          <p:cNvPr id="9218" name="图片 161794"/>
          <p:cNvPicPr>
            <a:picLocks noChangeAspect="1" noChangeArrowheads="1"/>
          </p:cNvPicPr>
          <p:nvPr/>
        </p:nvPicPr>
        <p:blipFill>
          <a:blip r:embed="rId2"/>
          <a:srcRect/>
          <a:stretch>
            <a:fillRect/>
          </a:stretch>
        </p:blipFill>
        <p:spPr bwMode="auto">
          <a:xfrm>
            <a:off x="7119937" y="2047875"/>
            <a:ext cx="1166813"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文本框 1"/>
          <p:cNvSpPr txBox="1"/>
          <p:nvPr/>
        </p:nvSpPr>
        <p:spPr>
          <a:xfrm>
            <a:off x="516732"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5" name="流程图: 过程 4"/>
          <p:cNvSpPr/>
          <p:nvPr/>
        </p:nvSpPr>
        <p:spPr>
          <a:xfrm>
            <a:off x="320279" y="2952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61794">
                                            <p:txEl>
                                              <p:pRg st="1" end="1"/>
                                            </p:txEl>
                                          </p:spTgt>
                                        </p:tgtEl>
                                        <p:attrNameLst>
                                          <p:attrName>style.visibility</p:attrName>
                                        </p:attrNameLst>
                                      </p:cBhvr>
                                      <p:to>
                                        <p:strVal val="visible"/>
                                      </p:to>
                                    </p:set>
                                    <p:animEffect transition="in" filter="wipe(down)">
                                      <p:cBhvr>
                                        <p:cTn id="7" dur="500"/>
                                        <p:tgtEl>
                                          <p:spTgt spid="161794">
                                            <p:txEl>
                                              <p:pRg st="1" end="1"/>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61794">
                                            <p:txEl>
                                              <p:pRg st="0" end="0"/>
                                            </p:txEl>
                                          </p:spTgt>
                                        </p:tgtEl>
                                        <p:attrNameLst>
                                          <p:attrName>style.visibility</p:attrName>
                                        </p:attrNameLst>
                                      </p:cBhvr>
                                      <p:to>
                                        <p:strVal val="visible"/>
                                      </p:to>
                                    </p:set>
                                    <p:animEffect transition="in" filter="wipe(down)">
                                      <p:cBhvr>
                                        <p:cTn id="11" dur="500"/>
                                        <p:tgtEl>
                                          <p:spTgt spid="16179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61794">
                                            <p:txEl>
                                              <p:pRg st="2" end="2"/>
                                            </p:txEl>
                                          </p:spTgt>
                                        </p:tgtEl>
                                        <p:attrNameLst>
                                          <p:attrName>style.visibility</p:attrName>
                                        </p:attrNameLst>
                                      </p:cBhvr>
                                      <p:to>
                                        <p:strVal val="visible"/>
                                      </p:to>
                                    </p:set>
                                    <p:animEffect transition="in" filter="wipe(down)">
                                      <p:cBhvr>
                                        <p:cTn id="16" dur="500"/>
                                        <p:tgtEl>
                                          <p:spTgt spid="16179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61794">
                                            <p:txEl>
                                              <p:pRg st="3" end="3"/>
                                            </p:txEl>
                                          </p:spTgt>
                                        </p:tgtEl>
                                        <p:attrNameLst>
                                          <p:attrName>style.visibility</p:attrName>
                                        </p:attrNameLst>
                                      </p:cBhvr>
                                      <p:to>
                                        <p:strVal val="visible"/>
                                      </p:to>
                                    </p:set>
                                    <p:animEffect transition="in" filter="wipe(down)">
                                      <p:cBhvr>
                                        <p:cTn id="21" dur="500"/>
                                        <p:tgtEl>
                                          <p:spTgt spid="16179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61794">
                                            <p:txEl>
                                              <p:pRg st="4" end="4"/>
                                            </p:txEl>
                                          </p:spTgt>
                                        </p:tgtEl>
                                        <p:attrNameLst>
                                          <p:attrName>style.visibility</p:attrName>
                                        </p:attrNameLst>
                                      </p:cBhvr>
                                      <p:to>
                                        <p:strVal val="visible"/>
                                      </p:to>
                                    </p:set>
                                    <p:animEffect transition="in" filter="wipe(down)">
                                      <p:cBhvr>
                                        <p:cTn id="26" dur="500"/>
                                        <p:tgtEl>
                                          <p:spTgt spid="16179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61794">
                                            <p:txEl>
                                              <p:pRg st="5" end="5"/>
                                            </p:txEl>
                                          </p:spTgt>
                                        </p:tgtEl>
                                        <p:attrNameLst>
                                          <p:attrName>style.visibility</p:attrName>
                                        </p:attrNameLst>
                                      </p:cBhvr>
                                      <p:to>
                                        <p:strVal val="visible"/>
                                      </p:to>
                                    </p:set>
                                    <p:animEffect transition="in" filter="wipe(down)">
                                      <p:cBhvr>
                                        <p:cTn id="31" dur="500"/>
                                        <p:tgtEl>
                                          <p:spTgt spid="16179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61794">
                                            <p:txEl>
                                              <p:pRg st="6" end="6"/>
                                            </p:txEl>
                                          </p:spTgt>
                                        </p:tgtEl>
                                        <p:attrNameLst>
                                          <p:attrName>style.visibility</p:attrName>
                                        </p:attrNameLst>
                                      </p:cBhvr>
                                      <p:to>
                                        <p:strVal val="visible"/>
                                      </p:to>
                                    </p:set>
                                    <p:animEffect transition="in" filter="wipe(down)">
                                      <p:cBhvr>
                                        <p:cTn id="36" dur="500"/>
                                        <p:tgtEl>
                                          <p:spTgt spid="16179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61794">
                                            <p:txEl>
                                              <p:pRg st="7" end="7"/>
                                            </p:txEl>
                                          </p:spTgt>
                                        </p:tgtEl>
                                        <p:attrNameLst>
                                          <p:attrName>style.visibility</p:attrName>
                                        </p:attrNameLst>
                                      </p:cBhvr>
                                      <p:to>
                                        <p:strVal val="visible"/>
                                      </p:to>
                                    </p:set>
                                    <p:animEffect transition="in" filter="wipe(down)">
                                      <p:cBhvr>
                                        <p:cTn id="41" dur="500"/>
                                        <p:tgtEl>
                                          <p:spTgt spid="161794">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61794">
                                            <p:txEl>
                                              <p:pRg st="8" end="8"/>
                                            </p:txEl>
                                          </p:spTgt>
                                        </p:tgtEl>
                                        <p:attrNameLst>
                                          <p:attrName>style.visibility</p:attrName>
                                        </p:attrNameLst>
                                      </p:cBhvr>
                                      <p:to>
                                        <p:strVal val="visible"/>
                                      </p:to>
                                    </p:set>
                                    <p:animEffect transition="in" filter="wipe(down)">
                                      <p:cBhvr>
                                        <p:cTn id="46" dur="500"/>
                                        <p:tgtEl>
                                          <p:spTgt spid="16179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文本框 162818"/>
          <p:cNvSpPr txBox="1">
            <a:spLocks noChangeArrowheads="1"/>
          </p:cNvSpPr>
          <p:nvPr/>
        </p:nvSpPr>
        <p:spPr bwMode="auto">
          <a:xfrm>
            <a:off x="914400" y="685800"/>
            <a:ext cx="7391400" cy="3808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60000"/>
              </a:lnSpc>
              <a:spcBef>
                <a:spcPct val="10000"/>
              </a:spcBef>
            </a:pPr>
            <a:r>
              <a:rPr lang="zh-CN" altLang="en-US" b="1">
                <a:solidFill>
                  <a:srgbClr val="0000FF"/>
                </a:solidFill>
                <a:latin typeface="Times New Roman" panose="02020603050405020304" pitchFamily="18" charset="0"/>
              </a:rPr>
              <a:t>9. get married   </a:t>
            </a:r>
            <a:r>
              <a:rPr lang="en-US" altLang="zh-CN" b="1">
                <a:solidFill>
                  <a:srgbClr val="0000FF"/>
                </a:solidFill>
                <a:latin typeface="Times New Roman" panose="02020603050405020304" pitchFamily="18" charset="0"/>
              </a:rPr>
              <a:t>                                   </a:t>
            </a:r>
            <a:r>
              <a:rPr lang="zh-CN" altLang="en-US" b="1">
                <a:solidFill>
                  <a:srgbClr val="0000FF"/>
                </a:solidFill>
                <a:latin typeface="Times New Roman" panose="02020603050405020304" pitchFamily="18" charset="0"/>
              </a:rPr>
              <a:t>结婚   </a:t>
            </a:r>
          </a:p>
          <a:p>
            <a:pPr>
              <a:lnSpc>
                <a:spcPct val="160000"/>
              </a:lnSpc>
              <a:spcBef>
                <a:spcPct val="10000"/>
              </a:spcBef>
            </a:pPr>
            <a:r>
              <a:rPr lang="en-US" altLang="zh-CN" b="1">
                <a:solidFill>
                  <a:srgbClr val="0000FF"/>
                </a:solidFill>
                <a:latin typeface="Times New Roman" panose="02020603050405020304" pitchFamily="18" charset="0"/>
              </a:rPr>
              <a:t>10. be busy doing                                 </a:t>
            </a:r>
            <a:r>
              <a:rPr lang="zh-CN" altLang="en-US" b="1">
                <a:solidFill>
                  <a:srgbClr val="0000FF"/>
                </a:solidFill>
                <a:latin typeface="Times New Roman" panose="02020603050405020304" pitchFamily="18" charset="0"/>
              </a:rPr>
              <a:t>忙于做</a:t>
            </a:r>
            <a:r>
              <a:rPr lang="en-US" altLang="zh-CN" b="1">
                <a:solidFill>
                  <a:srgbClr val="0000FF"/>
                </a:solidFill>
                <a:latin typeface="宋体" panose="02010600030101010101" pitchFamily="2" charset="-122"/>
              </a:rPr>
              <a:t>……</a:t>
            </a:r>
            <a:endParaRPr lang="en-US" altLang="zh-CN" b="1">
              <a:solidFill>
                <a:srgbClr val="0000FF"/>
              </a:solidFill>
              <a:latin typeface="Times New Roman" panose="02020603050405020304" pitchFamily="18" charset="0"/>
            </a:endParaRPr>
          </a:p>
          <a:p>
            <a:pPr>
              <a:lnSpc>
                <a:spcPct val="160000"/>
              </a:lnSpc>
              <a:spcBef>
                <a:spcPct val="10000"/>
              </a:spcBef>
            </a:pPr>
            <a:r>
              <a:rPr lang="zh-CN" altLang="en-US" b="1">
                <a:solidFill>
                  <a:srgbClr val="0000FF"/>
                </a:solidFill>
                <a:latin typeface="Times New Roman" panose="02020603050405020304" pitchFamily="18" charset="0"/>
              </a:rPr>
              <a:t>11. go everywhere on foot             	  步行去各地</a:t>
            </a:r>
          </a:p>
          <a:p>
            <a:pPr>
              <a:lnSpc>
                <a:spcPct val="160000"/>
              </a:lnSpc>
              <a:spcBef>
                <a:spcPct val="10000"/>
              </a:spcBef>
            </a:pPr>
            <a:r>
              <a:rPr lang="zh-CN" altLang="en-US" b="1">
                <a:solidFill>
                  <a:srgbClr val="0000FF"/>
                </a:solidFill>
                <a:latin typeface="Times New Roman" panose="02020603050405020304" pitchFamily="18" charset="0"/>
              </a:rPr>
              <a:t>12. by bike   	                                      骑自行车</a:t>
            </a:r>
          </a:p>
          <a:p>
            <a:pPr>
              <a:lnSpc>
                <a:spcPct val="160000"/>
              </a:lnSpc>
              <a:spcBef>
                <a:spcPct val="10000"/>
              </a:spcBef>
            </a:pPr>
            <a:r>
              <a:rPr lang="zh-CN" altLang="en-US" b="1">
                <a:solidFill>
                  <a:srgbClr val="0000FF"/>
                </a:solidFill>
                <a:latin typeface="Times New Roman" panose="02020603050405020304" pitchFamily="18" charset="0"/>
              </a:rPr>
              <a:t>13. take the bus / a plane  	              乘公共汽车</a:t>
            </a:r>
            <a:r>
              <a:rPr lang="en-US" altLang="zh-CN" b="1">
                <a:solidFill>
                  <a:srgbClr val="0000FF"/>
                </a:solidFill>
                <a:latin typeface="Times New Roman" panose="02020603050405020304" pitchFamily="18" charset="0"/>
              </a:rPr>
              <a:t>/</a:t>
            </a:r>
            <a:r>
              <a:rPr lang="zh-CN" altLang="en-US" b="1">
                <a:solidFill>
                  <a:srgbClr val="0000FF"/>
                </a:solidFill>
                <a:latin typeface="Times New Roman" panose="02020603050405020304" pitchFamily="18" charset="0"/>
              </a:rPr>
              <a:t>飞机</a:t>
            </a:r>
          </a:p>
          <a:p>
            <a:pPr>
              <a:lnSpc>
                <a:spcPct val="160000"/>
              </a:lnSpc>
              <a:spcBef>
                <a:spcPct val="10000"/>
              </a:spcBef>
            </a:pPr>
            <a:r>
              <a:rPr lang="zh-CN" altLang="en-US" b="1">
                <a:solidFill>
                  <a:srgbClr val="0000FF"/>
                </a:solidFill>
                <a:latin typeface="Times New Roman" panose="02020603050405020304" pitchFamily="18" charset="0"/>
              </a:rPr>
              <a:t>14. of course      	                          当然</a:t>
            </a:r>
          </a:p>
          <a:p>
            <a:pPr>
              <a:lnSpc>
                <a:spcPct val="160000"/>
              </a:lnSpc>
              <a:spcBef>
                <a:spcPct val="10000"/>
              </a:spcBef>
            </a:pPr>
            <a:r>
              <a:rPr lang="zh-CN" altLang="en-US" b="1">
                <a:solidFill>
                  <a:srgbClr val="0000FF"/>
                </a:solidFill>
                <a:latin typeface="Times New Roman" panose="02020603050405020304" pitchFamily="18" charset="0"/>
              </a:rPr>
              <a:t>15. enjoy watching television 	  喜欢看电视</a:t>
            </a:r>
          </a:p>
          <a:p>
            <a:pPr>
              <a:lnSpc>
                <a:spcPct val="160000"/>
              </a:lnSpc>
              <a:spcBef>
                <a:spcPct val="10000"/>
              </a:spcBef>
            </a:pPr>
            <a:r>
              <a:rPr lang="zh-CN" altLang="en-US" b="1">
                <a:solidFill>
                  <a:srgbClr val="0000FF"/>
                </a:solidFill>
                <a:latin typeface="Times New Roman" panose="02020603050405020304" pitchFamily="18" charset="0"/>
              </a:rPr>
              <a:t>16. Beijing Opera      		  京剧</a:t>
            </a:r>
          </a:p>
        </p:txBody>
      </p:sp>
      <p:sp>
        <p:nvSpPr>
          <p:cNvPr id="3" name="文本框 1"/>
          <p:cNvSpPr txBox="1"/>
          <p:nvPr/>
        </p:nvSpPr>
        <p:spPr>
          <a:xfrm>
            <a:off x="573882"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4" name="流程图: 过程 3"/>
          <p:cNvSpPr/>
          <p:nvPr/>
        </p:nvSpPr>
        <p:spPr>
          <a:xfrm>
            <a:off x="377429" y="2952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2819">
                                            <p:txEl>
                                              <p:pRg st="3" end="3"/>
                                            </p:txEl>
                                          </p:spTgt>
                                        </p:tgtEl>
                                        <p:attrNameLst>
                                          <p:attrName>style.visibility</p:attrName>
                                        </p:attrNameLst>
                                      </p:cBhvr>
                                      <p:to>
                                        <p:strVal val="visible"/>
                                      </p:to>
                                    </p:set>
                                    <p:animEffect transition="in" filter="wipe(down)">
                                      <p:cBhvr>
                                        <p:cTn id="7" dur="500"/>
                                        <p:tgtEl>
                                          <p:spTgt spid="16281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2819">
                                            <p:txEl>
                                              <p:pRg st="4" end="4"/>
                                            </p:txEl>
                                          </p:spTgt>
                                        </p:tgtEl>
                                        <p:attrNameLst>
                                          <p:attrName>style.visibility</p:attrName>
                                        </p:attrNameLst>
                                      </p:cBhvr>
                                      <p:to>
                                        <p:strVal val="visible"/>
                                      </p:to>
                                    </p:set>
                                    <p:animEffect transition="in" filter="wipe(down)">
                                      <p:cBhvr>
                                        <p:cTn id="12" dur="500"/>
                                        <p:tgtEl>
                                          <p:spTgt spid="1628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2819">
                                            <p:txEl>
                                              <p:pRg st="5" end="5"/>
                                            </p:txEl>
                                          </p:spTgt>
                                        </p:tgtEl>
                                        <p:attrNameLst>
                                          <p:attrName>style.visibility</p:attrName>
                                        </p:attrNameLst>
                                      </p:cBhvr>
                                      <p:to>
                                        <p:strVal val="visible"/>
                                      </p:to>
                                    </p:set>
                                    <p:animEffect transition="in" filter="wipe(down)">
                                      <p:cBhvr>
                                        <p:cTn id="17" dur="500"/>
                                        <p:tgtEl>
                                          <p:spTgt spid="1628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2819">
                                            <p:txEl>
                                              <p:pRg st="6" end="6"/>
                                            </p:txEl>
                                          </p:spTgt>
                                        </p:tgtEl>
                                        <p:attrNameLst>
                                          <p:attrName>style.visibility</p:attrName>
                                        </p:attrNameLst>
                                      </p:cBhvr>
                                      <p:to>
                                        <p:strVal val="visible"/>
                                      </p:to>
                                    </p:set>
                                    <p:animEffect transition="in" filter="wipe(down)">
                                      <p:cBhvr>
                                        <p:cTn id="22" dur="500"/>
                                        <p:tgtEl>
                                          <p:spTgt spid="16281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62819">
                                            <p:txEl>
                                              <p:pRg st="7" end="7"/>
                                            </p:txEl>
                                          </p:spTgt>
                                        </p:tgtEl>
                                        <p:attrNameLst>
                                          <p:attrName>style.visibility</p:attrName>
                                        </p:attrNameLst>
                                      </p:cBhvr>
                                      <p:to>
                                        <p:strVal val="visible"/>
                                      </p:to>
                                    </p:set>
                                    <p:animEffect transition="in" filter="wipe(down)">
                                      <p:cBhvr>
                                        <p:cTn id="27" dur="500"/>
                                        <p:tgtEl>
                                          <p:spTgt spid="162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文本框 162818"/>
          <p:cNvSpPr txBox="1">
            <a:spLocks noChangeArrowheads="1"/>
          </p:cNvSpPr>
          <p:nvPr/>
        </p:nvSpPr>
        <p:spPr bwMode="auto">
          <a:xfrm>
            <a:off x="914400" y="685800"/>
            <a:ext cx="7391400" cy="3808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60000"/>
              </a:lnSpc>
              <a:spcBef>
                <a:spcPct val="10000"/>
              </a:spcBef>
            </a:pPr>
            <a:r>
              <a:rPr lang="zh-CN" altLang="en-US" b="1">
                <a:solidFill>
                  <a:srgbClr val="0000FF"/>
                </a:solidFill>
                <a:latin typeface="Times New Roman" panose="02020603050405020304" pitchFamily="18" charset="0"/>
              </a:rPr>
              <a:t>9. get married   </a:t>
            </a:r>
            <a:r>
              <a:rPr lang="en-US" altLang="zh-CN" b="1">
                <a:solidFill>
                  <a:srgbClr val="0000FF"/>
                </a:solidFill>
                <a:latin typeface="Times New Roman" panose="02020603050405020304" pitchFamily="18" charset="0"/>
              </a:rPr>
              <a:t>                                   </a:t>
            </a:r>
            <a:r>
              <a:rPr lang="zh-CN" altLang="en-US" b="1">
                <a:solidFill>
                  <a:srgbClr val="0000FF"/>
                </a:solidFill>
                <a:latin typeface="Times New Roman" panose="02020603050405020304" pitchFamily="18" charset="0"/>
              </a:rPr>
              <a:t>结婚   </a:t>
            </a:r>
          </a:p>
          <a:p>
            <a:pPr>
              <a:lnSpc>
                <a:spcPct val="160000"/>
              </a:lnSpc>
              <a:spcBef>
                <a:spcPct val="10000"/>
              </a:spcBef>
            </a:pPr>
            <a:r>
              <a:rPr lang="en-US" altLang="zh-CN" b="1">
                <a:solidFill>
                  <a:srgbClr val="0000FF"/>
                </a:solidFill>
                <a:latin typeface="Times New Roman" panose="02020603050405020304" pitchFamily="18" charset="0"/>
              </a:rPr>
              <a:t>10. be busy doing                                 </a:t>
            </a:r>
            <a:r>
              <a:rPr lang="zh-CN" altLang="en-US" b="1">
                <a:solidFill>
                  <a:srgbClr val="0000FF"/>
                </a:solidFill>
                <a:latin typeface="Times New Roman" panose="02020603050405020304" pitchFamily="18" charset="0"/>
              </a:rPr>
              <a:t>忙于做</a:t>
            </a:r>
            <a:r>
              <a:rPr lang="en-US" altLang="zh-CN" b="1">
                <a:solidFill>
                  <a:srgbClr val="0000FF"/>
                </a:solidFill>
                <a:latin typeface="宋体" panose="02010600030101010101" pitchFamily="2" charset="-122"/>
              </a:rPr>
              <a:t>……</a:t>
            </a:r>
            <a:endParaRPr lang="en-US" altLang="zh-CN" b="1">
              <a:solidFill>
                <a:srgbClr val="0000FF"/>
              </a:solidFill>
              <a:latin typeface="Times New Roman" panose="02020603050405020304" pitchFamily="18" charset="0"/>
            </a:endParaRPr>
          </a:p>
          <a:p>
            <a:pPr>
              <a:lnSpc>
                <a:spcPct val="160000"/>
              </a:lnSpc>
              <a:spcBef>
                <a:spcPct val="10000"/>
              </a:spcBef>
            </a:pPr>
            <a:r>
              <a:rPr lang="zh-CN" altLang="en-US" b="1">
                <a:solidFill>
                  <a:srgbClr val="0000FF"/>
                </a:solidFill>
                <a:latin typeface="Times New Roman" panose="02020603050405020304" pitchFamily="18" charset="0"/>
              </a:rPr>
              <a:t>11. go everywhere on foot             	  步行去各地</a:t>
            </a:r>
          </a:p>
          <a:p>
            <a:pPr>
              <a:lnSpc>
                <a:spcPct val="160000"/>
              </a:lnSpc>
              <a:spcBef>
                <a:spcPct val="10000"/>
              </a:spcBef>
            </a:pPr>
            <a:r>
              <a:rPr lang="zh-CN" altLang="en-US" b="1">
                <a:solidFill>
                  <a:srgbClr val="0000FF"/>
                </a:solidFill>
                <a:latin typeface="Times New Roman" panose="02020603050405020304" pitchFamily="18" charset="0"/>
              </a:rPr>
              <a:t>12. by bike   	                                      骑自行车</a:t>
            </a:r>
          </a:p>
          <a:p>
            <a:pPr>
              <a:lnSpc>
                <a:spcPct val="160000"/>
              </a:lnSpc>
              <a:spcBef>
                <a:spcPct val="10000"/>
              </a:spcBef>
            </a:pPr>
            <a:r>
              <a:rPr lang="zh-CN" altLang="en-US" b="1">
                <a:solidFill>
                  <a:srgbClr val="0000FF"/>
                </a:solidFill>
                <a:latin typeface="Times New Roman" panose="02020603050405020304" pitchFamily="18" charset="0"/>
              </a:rPr>
              <a:t>13. take the bus / a plane  	              乘公共汽车</a:t>
            </a:r>
            <a:r>
              <a:rPr lang="en-US" altLang="zh-CN" b="1">
                <a:solidFill>
                  <a:srgbClr val="0000FF"/>
                </a:solidFill>
                <a:latin typeface="Times New Roman" panose="02020603050405020304" pitchFamily="18" charset="0"/>
              </a:rPr>
              <a:t>/</a:t>
            </a:r>
            <a:r>
              <a:rPr lang="zh-CN" altLang="en-US" b="1">
                <a:solidFill>
                  <a:srgbClr val="0000FF"/>
                </a:solidFill>
                <a:latin typeface="Times New Roman" panose="02020603050405020304" pitchFamily="18" charset="0"/>
              </a:rPr>
              <a:t>飞机</a:t>
            </a:r>
          </a:p>
          <a:p>
            <a:pPr>
              <a:lnSpc>
                <a:spcPct val="160000"/>
              </a:lnSpc>
              <a:spcBef>
                <a:spcPct val="10000"/>
              </a:spcBef>
            </a:pPr>
            <a:r>
              <a:rPr lang="zh-CN" altLang="en-US" b="1">
                <a:solidFill>
                  <a:srgbClr val="0000FF"/>
                </a:solidFill>
                <a:latin typeface="Times New Roman" panose="02020603050405020304" pitchFamily="18" charset="0"/>
              </a:rPr>
              <a:t>14. of course      	                          当然</a:t>
            </a:r>
          </a:p>
          <a:p>
            <a:pPr>
              <a:lnSpc>
                <a:spcPct val="160000"/>
              </a:lnSpc>
              <a:spcBef>
                <a:spcPct val="10000"/>
              </a:spcBef>
            </a:pPr>
            <a:r>
              <a:rPr lang="zh-CN" altLang="en-US" b="1">
                <a:solidFill>
                  <a:srgbClr val="0000FF"/>
                </a:solidFill>
                <a:latin typeface="Times New Roman" panose="02020603050405020304" pitchFamily="18" charset="0"/>
              </a:rPr>
              <a:t>15. enjoy watching television 	  喜欢看电视</a:t>
            </a:r>
          </a:p>
          <a:p>
            <a:pPr>
              <a:lnSpc>
                <a:spcPct val="160000"/>
              </a:lnSpc>
              <a:spcBef>
                <a:spcPct val="10000"/>
              </a:spcBef>
            </a:pPr>
            <a:r>
              <a:rPr lang="zh-CN" altLang="en-US" b="1">
                <a:solidFill>
                  <a:srgbClr val="0000FF"/>
                </a:solidFill>
                <a:latin typeface="Times New Roman" panose="02020603050405020304" pitchFamily="18" charset="0"/>
              </a:rPr>
              <a:t>16. Beijing Opera      		  京剧</a:t>
            </a:r>
          </a:p>
        </p:txBody>
      </p:sp>
      <p:sp>
        <p:nvSpPr>
          <p:cNvPr id="3" name="文本框 1"/>
          <p:cNvSpPr txBox="1"/>
          <p:nvPr/>
        </p:nvSpPr>
        <p:spPr>
          <a:xfrm>
            <a:off x="516732" y="2476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4" name="流程图: 过程 3"/>
          <p:cNvSpPr/>
          <p:nvPr/>
        </p:nvSpPr>
        <p:spPr>
          <a:xfrm>
            <a:off x="320279" y="2952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2819">
                                            <p:txEl>
                                              <p:pRg st="3" end="3"/>
                                            </p:txEl>
                                          </p:spTgt>
                                        </p:tgtEl>
                                        <p:attrNameLst>
                                          <p:attrName>style.visibility</p:attrName>
                                        </p:attrNameLst>
                                      </p:cBhvr>
                                      <p:to>
                                        <p:strVal val="visible"/>
                                      </p:to>
                                    </p:set>
                                    <p:animEffect transition="in" filter="wipe(down)">
                                      <p:cBhvr>
                                        <p:cTn id="7" dur="500"/>
                                        <p:tgtEl>
                                          <p:spTgt spid="16281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2819">
                                            <p:txEl>
                                              <p:pRg st="4" end="4"/>
                                            </p:txEl>
                                          </p:spTgt>
                                        </p:tgtEl>
                                        <p:attrNameLst>
                                          <p:attrName>style.visibility</p:attrName>
                                        </p:attrNameLst>
                                      </p:cBhvr>
                                      <p:to>
                                        <p:strVal val="visible"/>
                                      </p:to>
                                    </p:set>
                                    <p:animEffect transition="in" filter="wipe(down)">
                                      <p:cBhvr>
                                        <p:cTn id="12" dur="500"/>
                                        <p:tgtEl>
                                          <p:spTgt spid="1628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2819">
                                            <p:txEl>
                                              <p:pRg st="5" end="5"/>
                                            </p:txEl>
                                          </p:spTgt>
                                        </p:tgtEl>
                                        <p:attrNameLst>
                                          <p:attrName>style.visibility</p:attrName>
                                        </p:attrNameLst>
                                      </p:cBhvr>
                                      <p:to>
                                        <p:strVal val="visible"/>
                                      </p:to>
                                    </p:set>
                                    <p:animEffect transition="in" filter="wipe(down)">
                                      <p:cBhvr>
                                        <p:cTn id="17" dur="500"/>
                                        <p:tgtEl>
                                          <p:spTgt spid="1628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2819">
                                            <p:txEl>
                                              <p:pRg st="6" end="6"/>
                                            </p:txEl>
                                          </p:spTgt>
                                        </p:tgtEl>
                                        <p:attrNameLst>
                                          <p:attrName>style.visibility</p:attrName>
                                        </p:attrNameLst>
                                      </p:cBhvr>
                                      <p:to>
                                        <p:strVal val="visible"/>
                                      </p:to>
                                    </p:set>
                                    <p:animEffect transition="in" filter="wipe(down)">
                                      <p:cBhvr>
                                        <p:cTn id="22" dur="500"/>
                                        <p:tgtEl>
                                          <p:spTgt spid="16281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62819">
                                            <p:txEl>
                                              <p:pRg st="7" end="7"/>
                                            </p:txEl>
                                          </p:spTgt>
                                        </p:tgtEl>
                                        <p:attrNameLst>
                                          <p:attrName>style.visibility</p:attrName>
                                        </p:attrNameLst>
                                      </p:cBhvr>
                                      <p:to>
                                        <p:strVal val="visible"/>
                                      </p:to>
                                    </p:set>
                                    <p:animEffect transition="in" filter="wipe(down)">
                                      <p:cBhvr>
                                        <p:cTn id="27" dur="500"/>
                                        <p:tgtEl>
                                          <p:spTgt spid="162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63841"/>
          <p:cNvSpPr txBox="1">
            <a:spLocks noChangeArrowheads="1"/>
          </p:cNvSpPr>
          <p:nvPr/>
        </p:nvSpPr>
        <p:spPr bwMode="auto">
          <a:xfrm>
            <a:off x="814388" y="516732"/>
            <a:ext cx="7590235"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r>
              <a:rPr lang="en-US" altLang="zh-CN" sz="2100" b="1" dirty="0">
                <a:solidFill>
                  <a:srgbClr val="CC00FF"/>
                </a:solidFill>
                <a:latin typeface="Times New Roman" panose="02020603050405020304" pitchFamily="18" charset="0"/>
              </a:rPr>
              <a:t>Important sentences</a:t>
            </a:r>
          </a:p>
        </p:txBody>
      </p:sp>
      <p:sp>
        <p:nvSpPr>
          <p:cNvPr id="12290" name="文本框 163842"/>
          <p:cNvSpPr txBox="1">
            <a:spLocks noChangeArrowheads="1"/>
          </p:cNvSpPr>
          <p:nvPr/>
        </p:nvSpPr>
        <p:spPr bwMode="auto">
          <a:xfrm>
            <a:off x="1257300" y="1200150"/>
            <a:ext cx="5943600" cy="3255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nSpc>
                <a:spcPct val="150000"/>
              </a:lnSpc>
            </a:pPr>
            <a:r>
              <a:rPr lang="en-US" altLang="zh-CN" b="1" dirty="0">
                <a:solidFill>
                  <a:srgbClr val="0000FF"/>
                </a:solidFill>
                <a:latin typeface="Times New Roman" panose="02020603050405020304" pitchFamily="18" charset="0"/>
              </a:rPr>
              <a:t>1.What was your life like in the past?</a:t>
            </a:r>
          </a:p>
          <a:p>
            <a:pPr>
              <a:lnSpc>
                <a:spcPct val="150000"/>
              </a:lnSpc>
            </a:pPr>
            <a:r>
              <a:rPr lang="en-US" altLang="zh-CN" b="1" dirty="0">
                <a:solidFill>
                  <a:srgbClr val="0000FF"/>
                </a:solidFill>
                <a:latin typeface="Times New Roman" panose="02020603050405020304" pitchFamily="18" charset="0"/>
              </a:rPr>
              <a:t>   </a:t>
            </a:r>
            <a:r>
              <a:rPr lang="zh-CN" altLang="en-US" b="1" dirty="0">
                <a:solidFill>
                  <a:srgbClr val="0000FF"/>
                </a:solidFill>
                <a:latin typeface="Times New Roman" panose="02020603050405020304" pitchFamily="18" charset="0"/>
              </a:rPr>
              <a:t>过去，你的生活是什么样子的？</a:t>
            </a:r>
          </a:p>
          <a:p>
            <a:pPr>
              <a:lnSpc>
                <a:spcPct val="150000"/>
              </a:lnSpc>
            </a:pPr>
            <a:r>
              <a:rPr lang="en-US" altLang="zh-CN" b="1" dirty="0">
                <a:solidFill>
                  <a:srgbClr val="0000FF"/>
                </a:solidFill>
                <a:latin typeface="Times New Roman" panose="02020603050405020304" pitchFamily="18" charset="0"/>
              </a:rPr>
              <a:t>2.Looking after us is more than a full-time job.</a:t>
            </a:r>
          </a:p>
          <a:p>
            <a:pPr>
              <a:lnSpc>
                <a:spcPct val="150000"/>
              </a:lnSpc>
            </a:pPr>
            <a:r>
              <a:rPr lang="en-US" altLang="zh-CN" b="1" dirty="0">
                <a:solidFill>
                  <a:srgbClr val="0000FF"/>
                </a:solidFill>
                <a:latin typeface="Times New Roman" panose="02020603050405020304" pitchFamily="18" charset="0"/>
              </a:rPr>
              <a:t>   </a:t>
            </a:r>
            <a:r>
              <a:rPr lang="zh-CN" altLang="en-US" b="1" dirty="0">
                <a:solidFill>
                  <a:srgbClr val="0000FF"/>
                </a:solidFill>
                <a:latin typeface="Times New Roman" panose="02020603050405020304" pitchFamily="18" charset="0"/>
              </a:rPr>
              <a:t>照看我们不仅仅是一项全职的工作。</a:t>
            </a:r>
          </a:p>
          <a:p>
            <a:pPr>
              <a:lnSpc>
                <a:spcPct val="150000"/>
              </a:lnSpc>
            </a:pPr>
            <a:r>
              <a:rPr lang="en-US" altLang="zh-CN" b="1" dirty="0">
                <a:solidFill>
                  <a:srgbClr val="0000FF"/>
                </a:solidFill>
                <a:latin typeface="Times New Roman" panose="02020603050405020304" pitchFamily="18" charset="0"/>
              </a:rPr>
              <a:t>3.It</a:t>
            </a:r>
            <a:r>
              <a:rPr lang="en-US" altLang="zh-CN" b="1" dirty="0">
                <a:solidFill>
                  <a:srgbClr val="0000FF"/>
                </a:solidFill>
                <a:latin typeface="宋体" panose="02010600030101010101" pitchFamily="2" charset="-122"/>
              </a:rPr>
              <a:t>'</a:t>
            </a:r>
            <a:r>
              <a:rPr lang="en-US" altLang="zh-CN" b="1" dirty="0">
                <a:solidFill>
                  <a:srgbClr val="0000FF"/>
                </a:solidFill>
                <a:latin typeface="Times New Roman" panose="02020603050405020304" pitchFamily="18" charset="0"/>
              </a:rPr>
              <a:t>s so difficult to cross the road.</a:t>
            </a:r>
          </a:p>
          <a:p>
            <a:pPr>
              <a:lnSpc>
                <a:spcPct val="150000"/>
              </a:lnSpc>
            </a:pPr>
            <a:r>
              <a:rPr lang="en-US" altLang="zh-CN" b="1" dirty="0">
                <a:solidFill>
                  <a:srgbClr val="0000FF"/>
                </a:solidFill>
                <a:latin typeface="Times New Roman" panose="02020603050405020304" pitchFamily="18" charset="0"/>
              </a:rPr>
              <a:t>   </a:t>
            </a:r>
            <a:r>
              <a:rPr lang="zh-CN" altLang="en-US" b="1" dirty="0">
                <a:solidFill>
                  <a:srgbClr val="0000FF"/>
                </a:solidFill>
                <a:latin typeface="Times New Roman" panose="02020603050405020304" pitchFamily="18" charset="0"/>
              </a:rPr>
              <a:t>过马路是如此的困难。</a:t>
            </a:r>
          </a:p>
          <a:p>
            <a:pPr>
              <a:lnSpc>
                <a:spcPct val="150000"/>
              </a:lnSpc>
            </a:pPr>
            <a:r>
              <a:rPr lang="en-US" altLang="zh-CN" b="1" dirty="0">
                <a:solidFill>
                  <a:srgbClr val="0000FF"/>
                </a:solidFill>
                <a:latin typeface="Times New Roman" panose="02020603050405020304" pitchFamily="18" charset="0"/>
              </a:rPr>
              <a:t>4.Generally speaking, I think life is better today.</a:t>
            </a:r>
          </a:p>
          <a:p>
            <a:r>
              <a:rPr lang="en-US" altLang="zh-CN" b="1" dirty="0">
                <a:solidFill>
                  <a:srgbClr val="0000FF"/>
                </a:solidFill>
                <a:latin typeface="Times New Roman" panose="02020603050405020304" pitchFamily="18" charset="0"/>
              </a:rPr>
              <a:t>    </a:t>
            </a:r>
            <a:r>
              <a:rPr lang="zh-CN" altLang="en-US" b="1" dirty="0">
                <a:solidFill>
                  <a:srgbClr val="0000FF"/>
                </a:solidFill>
                <a:latin typeface="Times New Roman" panose="02020603050405020304" pitchFamily="18" charset="0"/>
              </a:rPr>
              <a:t>总而言之，我认为如今的生活更好了。</a:t>
            </a:r>
          </a:p>
        </p:txBody>
      </p:sp>
      <p:pic>
        <p:nvPicPr>
          <p:cNvPr id="12291" name="图片 163843"/>
          <p:cNvPicPr>
            <a:picLocks noChangeAspect="1" noChangeArrowheads="1"/>
          </p:cNvPicPr>
          <p:nvPr/>
        </p:nvPicPr>
        <p:blipFill>
          <a:blip r:embed="rId2"/>
          <a:srcRect/>
          <a:stretch>
            <a:fillRect/>
          </a:stretch>
        </p:blipFill>
        <p:spPr bwMode="auto">
          <a:xfrm>
            <a:off x="7325916" y="2209800"/>
            <a:ext cx="1166813"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1"/>
          <p:cNvSpPr txBox="1"/>
          <p:nvPr/>
        </p:nvSpPr>
        <p:spPr>
          <a:xfrm>
            <a:off x="402432" y="133350"/>
            <a:ext cx="138564" cy="438582"/>
          </a:xfrm>
          <a:prstGeom prst="rect">
            <a:avLst/>
          </a:prstGeom>
          <a:noFill/>
        </p:spPr>
        <p:txBody>
          <a:bodyPr wrap="none" lIns="68580" tIns="34290" rIns="68580" bIns="34290">
            <a:spAutoFit/>
          </a:bodyPr>
          <a:lstStyle/>
          <a:p>
            <a:pPr>
              <a:defRPr/>
            </a:pPr>
            <a:endParaRPr lang="zh-CN" altLang="en-US" sz="2400" b="1" noProof="1">
              <a:solidFill>
                <a:schemeClr val="accent4">
                  <a:lumMod val="75000"/>
                </a:schemeClr>
              </a:solidFill>
              <a:latin typeface="微软雅黑" panose="020B0503020204020204" pitchFamily="34" charset="-122"/>
              <a:ea typeface="微软雅黑" panose="020B0503020204020204" pitchFamily="34" charset="-122"/>
              <a:sym typeface="+mn-ea"/>
            </a:endParaRPr>
          </a:p>
        </p:txBody>
      </p:sp>
      <p:sp>
        <p:nvSpPr>
          <p:cNvPr id="6" name="流程图: 过程 5"/>
          <p:cNvSpPr/>
          <p:nvPr/>
        </p:nvSpPr>
        <p:spPr>
          <a:xfrm>
            <a:off x="205979" y="180975"/>
            <a:ext cx="114300" cy="342900"/>
          </a:xfrm>
          <a:prstGeom prst="flowChartProcess">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zh-CN" altLang="en-US" noProof="1"/>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1424</Words>
  <Application>Microsoft Office PowerPoint</Application>
  <PresentationFormat>全屏显示(16:9)</PresentationFormat>
  <Paragraphs>203</Paragraphs>
  <Slides>25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宋体</vt:lpstr>
      <vt:lpstr>微软雅黑</vt:lpstr>
      <vt:lpstr>Arial</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2018-11-26T09:24:00Z</dcterms:created>
  <dcterms:modified xsi:type="dcterms:W3CDTF">2023-01-16T23:02:30Z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E53C4974D5784866A67CEDFD57A83EDE</vt:lpwstr>
  </property>
  <property fmtid="{A09F084E-AD41-489F-8076-AA5BE3082BCA}" pid="100">
    <vt:ui4>5</vt:ui4>
  </property>
  <property fmtid="{64440492-4C8B-11D1-8B70-080036B11A03}" pid="11">
    <vt:lpwstr>www.2ppt.com-爱PPT提供资源下载</vt:lpwstr>
  </property>
</Properties>
</file>