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9B0"/>
    <a:srgbClr val="FF6699"/>
    <a:srgbClr val="0099FF"/>
    <a:srgbClr val="66CCFF"/>
    <a:srgbClr val="0000FF"/>
    <a:srgbClr val="FFE48F"/>
    <a:srgbClr val="FF006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8" autoAdjust="0"/>
    <p:restoredTop sz="94660" autoAdjust="0"/>
  </p:normalViewPr>
  <p:slideViewPr>
    <p:cSldViewPr snapToGrid="0"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fld id="{E25E9B23-D33E-43AC-AE22-D2B59249F151}" type="slidenum">
              <a:rPr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62CD7-E55E-4F56-A111-FAF3E90B5DB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E8E32-FEAB-413E-877D-89A64C6E9A8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F9D47-374E-48A7-8587-F9105C60C13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D3A91-9AB4-41EF-BDFB-167F1961DD4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644704-0EBC-4775-A310-C2982BEA029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86DA7-6023-4C73-93E7-F74E78369BB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8DC81-D052-499C-9217-D56693A188A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2112F-1F7B-4428-9298-45EC867A328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D5AF5C-892D-4A08-869C-BF2010CF543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EDC94-BEB2-4A75-BD85-61A00A7832E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A3E34-6DF4-400F-9523-CC2586AD212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B7BA9-CCD6-4565-9935-EEE9E8845CD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B592D3-7596-40BB-A4A3-FD2BBFF758C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D1EDD-A4BC-49C6-83B3-C4F20033717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585C3-6A7B-4B22-8926-67976AABC8C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D46BB-6811-458B-BBD7-1E7F4528C4F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6C60C-8933-472A-B97E-BF9198817C1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6721F-9925-4F73-93F5-08318B850AB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8DCDBC-7B21-409C-A56F-DEE8AFB8A20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DE365-8125-4963-AB4F-D7F5B0114DC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8EF8B089-8EE9-4FBE-8EEC-414D8DD6D6D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D0D7EA9-D4F4-422E-8811-9B547D3FBE1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1062037" y="2226628"/>
            <a:ext cx="70643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87" name="副标题 2"/>
          <p:cNvSpPr>
            <a:spLocks noGrp="1"/>
          </p:cNvSpPr>
          <p:nvPr>
            <p:ph type="subTitle" idx="4294967295"/>
          </p:nvPr>
        </p:nvSpPr>
        <p:spPr>
          <a:xfrm>
            <a:off x="1083468" y="2408419"/>
            <a:ext cx="7064375" cy="665162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七年级下册</a:t>
            </a:r>
          </a:p>
        </p:txBody>
      </p:sp>
      <p:sp>
        <p:nvSpPr>
          <p:cNvPr id="5" name="矩形 4"/>
          <p:cNvSpPr/>
          <p:nvPr/>
        </p:nvSpPr>
        <p:spPr>
          <a:xfrm>
            <a:off x="1001712" y="1381398"/>
            <a:ext cx="722788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40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Unit 1  Can you play the guitar?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23034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37821" y="3213463"/>
            <a:ext cx="1112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84288" y="379413"/>
            <a:ext cx="7204075" cy="1211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Listen again. Fill in the chart with the words and phrases in 1d. </a:t>
            </a:r>
          </a:p>
        </p:txBody>
      </p:sp>
      <p:grpSp>
        <p:nvGrpSpPr>
          <p:cNvPr id="76803" name="组合 4"/>
          <p:cNvGrpSpPr/>
          <p:nvPr/>
        </p:nvGrpSpPr>
        <p:grpSpPr bwMode="auto">
          <a:xfrm>
            <a:off x="581025" y="588963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76805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1e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 bwMode="auto">
          <a:xfrm>
            <a:off x="595313" y="1743075"/>
            <a:ext cx="8039100" cy="2627313"/>
            <a:chOff x="569351" y="1716658"/>
            <a:chExt cx="8039822" cy="2628179"/>
          </a:xfrm>
        </p:grpSpPr>
        <p:sp>
          <p:nvSpPr>
            <p:cNvPr id="7" name="对角圆角矩形 6"/>
            <p:cNvSpPr/>
            <p:nvPr/>
          </p:nvSpPr>
          <p:spPr>
            <a:xfrm>
              <a:off x="569351" y="1716658"/>
              <a:ext cx="8039822" cy="2621827"/>
            </a:xfrm>
            <a:prstGeom prst="round2Diag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 dirty="0"/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569351" y="2389980"/>
              <a:ext cx="8039822" cy="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>
              <a:endCxn id="7" idx="0"/>
            </p:cNvCxnSpPr>
            <p:nvPr/>
          </p:nvCxnSpPr>
          <p:spPr>
            <a:xfrm flipV="1">
              <a:off x="569351" y="3028365"/>
              <a:ext cx="8039822" cy="4765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569351" y="3671515"/>
              <a:ext cx="8039822" cy="9528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2252252" y="1716658"/>
              <a:ext cx="0" cy="2621827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5510095" y="1723010"/>
              <a:ext cx="0" cy="2621827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35338" y="1808163"/>
            <a:ext cx="860425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Can 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394450" y="1804988"/>
            <a:ext cx="108267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Can’t 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042988" y="2479675"/>
            <a:ext cx="769937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Bill 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01700" y="3132138"/>
            <a:ext cx="114141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Cindy 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17575" y="3768725"/>
            <a:ext cx="11572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Frank 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607175" y="2476500"/>
            <a:ext cx="76041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sing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644775" y="2474913"/>
            <a:ext cx="24495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play the guitar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346325" y="3160713"/>
            <a:ext cx="3073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sing, play the drums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5872163" y="3114675"/>
            <a:ext cx="2366962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play the piano</a:t>
            </a: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705100" y="3794125"/>
            <a:ext cx="239712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play the piano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5949950" y="3786188"/>
            <a:ext cx="21494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sing or dance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98563" y="361950"/>
            <a:ext cx="7013575" cy="12128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Talk about what Bill, Cindy and Frank can and can’t do. </a:t>
            </a:r>
          </a:p>
        </p:txBody>
      </p:sp>
      <p:grpSp>
        <p:nvGrpSpPr>
          <p:cNvPr id="77827" name="组合 4"/>
          <p:cNvGrpSpPr/>
          <p:nvPr/>
        </p:nvGrpSpPr>
        <p:grpSpPr bwMode="auto">
          <a:xfrm>
            <a:off x="495300" y="571500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77829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1f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7350" y="2409825"/>
            <a:ext cx="16764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05350" y="2551113"/>
            <a:ext cx="1711325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标注 7"/>
          <p:cNvSpPr>
            <a:spLocks noChangeArrowheads="1"/>
          </p:cNvSpPr>
          <p:nvPr/>
        </p:nvSpPr>
        <p:spPr bwMode="auto">
          <a:xfrm>
            <a:off x="404813" y="1808163"/>
            <a:ext cx="2605087" cy="987425"/>
          </a:xfrm>
          <a:prstGeom prst="wedgeRoundRectCallout">
            <a:avLst>
              <a:gd name="adj1" fmla="val 17245"/>
              <a:gd name="adj2" fmla="val 65995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Can Bill play the guitar?</a:t>
            </a:r>
            <a:endParaRPr lang="zh-CN" altLang="en-US" sz="2600" b="1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9" name="圆角矩形标注 8"/>
          <p:cNvSpPr>
            <a:spLocks noChangeArrowheads="1"/>
          </p:cNvSpPr>
          <p:nvPr/>
        </p:nvSpPr>
        <p:spPr bwMode="auto">
          <a:xfrm>
            <a:off x="5262563" y="1427163"/>
            <a:ext cx="2846387" cy="982662"/>
          </a:xfrm>
          <a:prstGeom prst="wedgeRoundRectCallout">
            <a:avLst>
              <a:gd name="adj1" fmla="val 1912"/>
              <a:gd name="adj2" fmla="val 84463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B0F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Yes, he can, but he can’t sing.</a:t>
            </a:r>
            <a:endParaRPr lang="zh-CN" altLang="en-US" sz="2600" b="1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7350" y="2409825"/>
            <a:ext cx="16764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05350" y="2551113"/>
            <a:ext cx="1711325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圆角矩形标注 3"/>
          <p:cNvSpPr>
            <a:spLocks noChangeArrowheads="1"/>
          </p:cNvSpPr>
          <p:nvPr/>
        </p:nvSpPr>
        <p:spPr bwMode="auto">
          <a:xfrm>
            <a:off x="5159375" y="1323975"/>
            <a:ext cx="2846388" cy="982663"/>
          </a:xfrm>
          <a:prstGeom prst="wedgeRoundRectCallout">
            <a:avLst>
              <a:gd name="adj1" fmla="val 1912"/>
              <a:gd name="adj2" fmla="val 84463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B0F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Can Cindy play the piano?</a:t>
            </a:r>
            <a:endParaRPr lang="zh-CN" altLang="en-US" sz="2600" b="1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5" name="圆角矩形标注 4"/>
          <p:cNvSpPr>
            <a:spLocks noChangeArrowheads="1"/>
          </p:cNvSpPr>
          <p:nvPr/>
        </p:nvSpPr>
        <p:spPr bwMode="auto">
          <a:xfrm>
            <a:off x="603250" y="681038"/>
            <a:ext cx="3744913" cy="1389062"/>
          </a:xfrm>
          <a:prstGeom prst="wedgeRoundRectCallout">
            <a:avLst>
              <a:gd name="adj1" fmla="val 25597"/>
              <a:gd name="adj2" fmla="val 75403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No, she can’t, but she can sing and play the drums. </a:t>
            </a:r>
            <a:endParaRPr lang="zh-CN" altLang="en-US" sz="2600" b="1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7325" y="1047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Rectangle 387"/>
          <p:cNvSpPr>
            <a:spLocks noChangeArrowheads="1"/>
          </p:cNvSpPr>
          <p:nvPr/>
        </p:nvSpPr>
        <p:spPr bwMode="auto">
          <a:xfrm>
            <a:off x="965200" y="301625"/>
            <a:ext cx="318293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15938" y="887413"/>
            <a:ext cx="809307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1. Yes, he can, but he can’t sing.    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是的，他会，但是他不会唱歌。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4838" y="1878013"/>
            <a:ext cx="7551737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but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在这里是转折连词，意为“但是”。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 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可连接两个并列的句子成分或两个并列分句。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38175" y="3959225"/>
            <a:ext cx="62976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but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不可与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though/ although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连用。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0863" y="2860675"/>
            <a:ext cx="8237537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例：你可以去，但是你必须先做作业。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    You can go, but you should do your homework first.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5113" y="374650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Rectangle 387"/>
          <p:cNvSpPr>
            <a:spLocks noChangeArrowheads="1"/>
          </p:cNvSpPr>
          <p:nvPr/>
        </p:nvSpPr>
        <p:spPr bwMode="auto">
          <a:xfrm>
            <a:off x="1019175" y="581025"/>
            <a:ext cx="1919288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  <p:sp>
        <p:nvSpPr>
          <p:cNvPr id="80900" name="Text Box 3"/>
          <p:cNvSpPr txBox="1">
            <a:spLocks noChangeArrowheads="1"/>
          </p:cNvSpPr>
          <p:nvPr/>
        </p:nvSpPr>
        <p:spPr bwMode="auto">
          <a:xfrm>
            <a:off x="604838" y="1268413"/>
            <a:ext cx="7908925" cy="289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— Can you play the drums?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— No, I ______.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can             B. not can               C. can't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— Can your brother play chess?    — Yes, he ______.</a:t>
            </a:r>
          </a:p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— Can they swim?       — No, they _______.</a:t>
            </a:r>
            <a:endParaRPr lang="zh-CN" altLang="en-US" sz="2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65388" y="1939925"/>
            <a:ext cx="4730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499350" y="3035300"/>
            <a:ext cx="947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can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015038" y="3597275"/>
            <a:ext cx="9477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can't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utoUpdateAnimBg="0"/>
      <p:bldP spid="6" grpId="0" bldLvl="0" autoUpdateAnimBg="0"/>
      <p:bldP spid="7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3"/>
          <p:cNvSpPr txBox="1">
            <a:spLocks noChangeArrowheads="1"/>
          </p:cNvSpPr>
          <p:nvPr/>
        </p:nvSpPr>
        <p:spPr bwMode="auto">
          <a:xfrm>
            <a:off x="595313" y="676275"/>
            <a:ext cx="7945437" cy="373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4. </a:t>
            </a:r>
            <a:r>
              <a:rPr lang="zh-CN" altLang="en-US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补全对话。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A: Can you ___________(</a:t>
            </a:r>
            <a:r>
              <a:rPr lang="zh-CN" altLang="en-US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跳舞</a:t>
            </a:r>
            <a:r>
              <a:rPr lang="en-US" altLang="zh-CN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)?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B: Yes, I ______. Can you ______(</a:t>
            </a:r>
            <a:r>
              <a:rPr lang="zh-CN" altLang="en-US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画画</a:t>
            </a:r>
            <a:r>
              <a:rPr lang="en-US" altLang="zh-CN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)?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A: No, I want to join ________________ (</a:t>
            </a:r>
            <a:r>
              <a:rPr lang="zh-CN" altLang="en-US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象棋俱乐部</a:t>
            </a:r>
            <a:r>
              <a:rPr lang="en-US" altLang="zh-CN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).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B: I don't like ___________(</a:t>
            </a:r>
            <a:r>
              <a:rPr lang="zh-CN" altLang="en-US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象棋</a:t>
            </a:r>
            <a:r>
              <a:rPr lang="en-US" altLang="zh-CN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).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A: What club do you want to ________?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B: I want to join ____________________(</a:t>
            </a:r>
            <a:r>
              <a:rPr lang="zh-CN" altLang="en-US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游泳俱乐部</a:t>
            </a:r>
            <a:r>
              <a:rPr lang="en-US" altLang="zh-CN" sz="2600" b="1" dirty="0">
                <a:solidFill>
                  <a:srgbClr val="080808"/>
                </a:solidFill>
                <a:latin typeface="Times New Roman" panose="02020603050405020304" pitchFamily="18" charset="0"/>
                <a:ea typeface="黑体" panose="02010609060101010101" charset="-122"/>
              </a:rPr>
              <a:t>).</a:t>
            </a:r>
            <a:endParaRPr lang="zh-CN" altLang="en-US" sz="2600" b="1" dirty="0">
              <a:solidFill>
                <a:srgbClr val="080808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746375" y="1257300"/>
            <a:ext cx="10842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dance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01850" y="1781175"/>
            <a:ext cx="7096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can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418013" y="1781175"/>
            <a:ext cx="10318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draw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803650" y="2300288"/>
            <a:ext cx="27940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the chess club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019425" y="2813050"/>
            <a:ext cx="10334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chess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089525" y="3287713"/>
            <a:ext cx="10318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join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187700" y="3794125"/>
            <a:ext cx="28448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the swimming club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  <p:bldP spid="5" grpId="0" bldLvl="0" autoUpdateAnimBg="0"/>
      <p:bldP spid="6" grpId="0" bldLvl="0" autoUpdateAnimBg="0"/>
      <p:bldP spid="7" grpId="0" bldLvl="0" autoUpdateAnimBg="0"/>
      <p:bldP spid="8" grpId="0" bldLvl="0" autoUpdateAnimBg="0"/>
      <p:bldP spid="9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563" y="1301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Rectangle 387"/>
          <p:cNvSpPr>
            <a:spLocks noChangeArrowheads="1"/>
          </p:cNvSpPr>
          <p:nvPr/>
        </p:nvSpPr>
        <p:spPr bwMode="auto">
          <a:xfrm>
            <a:off x="901700" y="330200"/>
            <a:ext cx="2384425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Review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87463" y="1027113"/>
            <a:ext cx="6615112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1.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下国际象棋         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2.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说英语                 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3.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擅长于                 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4.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跟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……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说             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5.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弹吉他                 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6.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（中国）功夫     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7.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加入艺术俱乐部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__________________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224463" y="993775"/>
            <a:ext cx="16208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play chess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30775" y="1462088"/>
            <a:ext cx="2217738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speak English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64138" y="1939925"/>
            <a:ext cx="16478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be good at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7175" y="2468563"/>
            <a:ext cx="15176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talk to …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30775" y="2909888"/>
            <a:ext cx="22780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play the guitar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99075" y="3440113"/>
            <a:ext cx="13620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Kung fu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43475" y="3900488"/>
            <a:ext cx="25288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join the art club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Box 1"/>
          <p:cNvSpPr txBox="1">
            <a:spLocks noChangeArrowheads="1"/>
          </p:cNvSpPr>
          <p:nvPr/>
        </p:nvSpPr>
        <p:spPr bwMode="auto">
          <a:xfrm>
            <a:off x="1158875" y="1035050"/>
            <a:ext cx="6435725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1.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你会游泳吗？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中译英，并作肯否回答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____________________________________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____________________________________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2.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他会下棋吗？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____________________________________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____________________________________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79550" y="1493838"/>
            <a:ext cx="2371725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Can you swim?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68438" y="1974850"/>
            <a:ext cx="3481387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Yes, I can. / No, I can’t.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92250" y="2905125"/>
            <a:ext cx="2881313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Can he play chess?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81138" y="3387725"/>
            <a:ext cx="38877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Yes, he can. / No, he can’t.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矩形 2"/>
          <p:cNvSpPr>
            <a:spLocks noChangeArrowheads="1"/>
          </p:cNvSpPr>
          <p:nvPr/>
        </p:nvSpPr>
        <p:spPr bwMode="auto">
          <a:xfrm>
            <a:off x="819150" y="766763"/>
            <a:ext cx="7237413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3. Jane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和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Jill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会游泳吗？</a:t>
            </a:r>
            <a:endParaRPr lang="en-US" altLang="zh-CN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_________________________________________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_________________________________________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4. —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你们想加入什么俱乐部？</a:t>
            </a:r>
            <a:endParaRPr lang="en-US" altLang="zh-CN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—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我们想加入国际象棋俱乐部。</a:t>
            </a:r>
            <a:endParaRPr lang="en-US" altLang="zh-CN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_________________________________________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_________________________________________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52525" y="1227138"/>
            <a:ext cx="36687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Can Jane and Jill swim?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41413" y="1708150"/>
            <a:ext cx="444182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Yes, they can. / No, they can’t.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14425" y="3117850"/>
            <a:ext cx="50815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—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What club do you want to join?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23950" y="3605213"/>
            <a:ext cx="49752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—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We want to join the chess club.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81100" y="550863"/>
            <a:ext cx="7470775" cy="6524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Draw lines to match the words with the pictures.</a:t>
            </a:r>
          </a:p>
        </p:txBody>
      </p:sp>
      <p:grpSp>
        <p:nvGrpSpPr>
          <p:cNvPr id="71683" name="组合 4"/>
          <p:cNvGrpSpPr/>
          <p:nvPr/>
        </p:nvGrpSpPr>
        <p:grpSpPr bwMode="auto">
          <a:xfrm>
            <a:off x="469900" y="561975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71685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pic>
        <p:nvPicPr>
          <p:cNvPr id="6" name="Picture 3" descr="t0180a1c671fb47394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70613" y="1182688"/>
            <a:ext cx="141446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t01b44e24bad77c21d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850340">
            <a:off x="1339850" y="1423988"/>
            <a:ext cx="1893888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t01d3b02a605129550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94388" y="3286125"/>
            <a:ext cx="2036762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t01de9409bc9e995b1b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972015">
            <a:off x="1495425" y="3248025"/>
            <a:ext cx="1770063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73525" y="1728788"/>
            <a:ext cx="12065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drums</a:t>
            </a:r>
          </a:p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piano</a:t>
            </a:r>
          </a:p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guitar</a:t>
            </a:r>
          </a:p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violin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167313" y="2093913"/>
            <a:ext cx="819150" cy="1244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7" idx="3"/>
          </p:cNvCxnSpPr>
          <p:nvPr/>
        </p:nvCxnSpPr>
        <p:spPr>
          <a:xfrm>
            <a:off x="3205163" y="1922463"/>
            <a:ext cx="962025" cy="7080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3382963" y="3228975"/>
            <a:ext cx="784225" cy="2730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stCxn id="6" idx="1"/>
          </p:cNvCxnSpPr>
          <p:nvPr/>
        </p:nvCxnSpPr>
        <p:spPr>
          <a:xfrm flipH="1">
            <a:off x="5129213" y="2041525"/>
            <a:ext cx="1041400" cy="17002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4-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57613" y="1395413"/>
            <a:ext cx="2001837" cy="299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4-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65850" y="1665288"/>
            <a:ext cx="1951038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050925" y="76200"/>
            <a:ext cx="7472363" cy="11572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Listen and number the words [1-4] in the order of the sounds you hear in 1a.</a:t>
            </a:r>
          </a:p>
        </p:txBody>
      </p:sp>
      <p:grpSp>
        <p:nvGrpSpPr>
          <p:cNvPr id="72709" name="组合 4"/>
          <p:cNvGrpSpPr/>
          <p:nvPr/>
        </p:nvGrpSpPr>
        <p:grpSpPr bwMode="auto">
          <a:xfrm>
            <a:off x="374650" y="346075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72711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65213" y="1654175"/>
            <a:ext cx="2519362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drums  _____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piano    _____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guitar   _____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violin    _____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991100" y="1395413"/>
            <a:ext cx="417513" cy="5000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000" b="1" dirty="0">
                <a:solidFill>
                  <a:schemeClr val="bg1"/>
                </a:solidFill>
                <a:latin typeface="+mj-lt"/>
              </a:rPr>
              <a:t>3</a:t>
            </a: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5199063" y="3395663"/>
            <a:ext cx="419100" cy="5000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000" b="1" dirty="0">
                <a:solidFill>
                  <a:schemeClr val="bg1"/>
                </a:solidFill>
                <a:latin typeface="+mj-lt"/>
              </a:rPr>
              <a:t>1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7332663" y="1370013"/>
            <a:ext cx="419100" cy="5000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000" b="1" dirty="0">
                <a:solidFill>
                  <a:schemeClr val="bg1"/>
                </a:solidFill>
                <a:latin typeface="+mj-lt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7632700" y="3917950"/>
            <a:ext cx="417513" cy="5016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000" b="1" dirty="0">
                <a:solidFill>
                  <a:schemeClr val="bg1"/>
                </a:solidFill>
                <a:latin typeface="+mj-lt"/>
              </a:rPr>
              <a:t>2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417763" y="1525588"/>
            <a:ext cx="39528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2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52688" y="2124075"/>
            <a:ext cx="4318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3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452688" y="2724150"/>
            <a:ext cx="46831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454275" y="3421063"/>
            <a:ext cx="39528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04875" y="520700"/>
            <a:ext cx="7850188" cy="6524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Ask and answer questions about the instruments. </a:t>
            </a:r>
          </a:p>
        </p:txBody>
      </p:sp>
      <p:grpSp>
        <p:nvGrpSpPr>
          <p:cNvPr id="73731" name="组合 4"/>
          <p:cNvGrpSpPr/>
          <p:nvPr/>
        </p:nvGrpSpPr>
        <p:grpSpPr bwMode="auto">
          <a:xfrm>
            <a:off x="215900" y="576263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73733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1c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pic>
        <p:nvPicPr>
          <p:cNvPr id="6" name="Picture 4" descr="t01b44e24bad77c21d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50340">
            <a:off x="835025" y="1663700"/>
            <a:ext cx="2430463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708150" y="3705225"/>
            <a:ext cx="9826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piano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70438" y="2600325"/>
            <a:ext cx="1258887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40475" y="2600325"/>
            <a:ext cx="128587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圆角矩形标注 9"/>
          <p:cNvSpPr>
            <a:spLocks noChangeArrowheads="1"/>
          </p:cNvSpPr>
          <p:nvPr/>
        </p:nvSpPr>
        <p:spPr bwMode="auto">
          <a:xfrm>
            <a:off x="3243263" y="1501775"/>
            <a:ext cx="2605087" cy="987425"/>
          </a:xfrm>
          <a:prstGeom prst="wedgeRoundRectCallout">
            <a:avLst>
              <a:gd name="adj1" fmla="val 17245"/>
              <a:gd name="adj2" fmla="val 65995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Can you play the piano?</a:t>
            </a:r>
            <a:endParaRPr lang="zh-CN" altLang="en-US" sz="2600" b="1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5" name="圆角矩形标注 14"/>
          <p:cNvSpPr>
            <a:spLocks noChangeArrowheads="1"/>
          </p:cNvSpPr>
          <p:nvPr/>
        </p:nvSpPr>
        <p:spPr bwMode="auto">
          <a:xfrm>
            <a:off x="6443663" y="1884363"/>
            <a:ext cx="1924050" cy="576262"/>
          </a:xfrm>
          <a:prstGeom prst="wedgeRoundRectCallout">
            <a:avLst>
              <a:gd name="adj1" fmla="val 8278"/>
              <a:gd name="adj2" fmla="val 80954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B0F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Yes, I can.</a:t>
            </a:r>
            <a:endParaRPr lang="zh-CN" altLang="en-US" sz="2600" b="1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01de9409bc9e995b1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972015">
            <a:off x="876300" y="1003300"/>
            <a:ext cx="220345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093788" y="3360738"/>
            <a:ext cx="10556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guitar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59288" y="2257425"/>
            <a:ext cx="126047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29325" y="2257425"/>
            <a:ext cx="128587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标注 6"/>
          <p:cNvSpPr>
            <a:spLocks noChangeArrowheads="1"/>
          </p:cNvSpPr>
          <p:nvPr/>
        </p:nvSpPr>
        <p:spPr bwMode="auto">
          <a:xfrm>
            <a:off x="3313113" y="915988"/>
            <a:ext cx="2632075" cy="1173162"/>
          </a:xfrm>
          <a:prstGeom prst="wedgeRoundRectCallout">
            <a:avLst>
              <a:gd name="adj1" fmla="val 12986"/>
              <a:gd name="adj2" fmla="val 65259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No, I can’t. what about you?</a:t>
            </a:r>
            <a:endParaRPr lang="zh-CN" altLang="en-US" sz="2600" b="1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8" name="圆角矩形标注 7"/>
          <p:cNvSpPr>
            <a:spLocks noChangeArrowheads="1"/>
          </p:cNvSpPr>
          <p:nvPr/>
        </p:nvSpPr>
        <p:spPr bwMode="auto">
          <a:xfrm>
            <a:off x="6194425" y="915988"/>
            <a:ext cx="2241550" cy="1063625"/>
          </a:xfrm>
          <a:prstGeom prst="wedgeRoundRectCallout">
            <a:avLst>
              <a:gd name="adj1" fmla="val 4815"/>
              <a:gd name="adj2" fmla="val 80954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B0F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Can you play the guitar?</a:t>
            </a:r>
            <a:endParaRPr lang="zh-CN" altLang="en-US" sz="2600" b="1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9" name="圆角矩形标注 8"/>
          <p:cNvSpPr>
            <a:spLocks noChangeArrowheads="1"/>
          </p:cNvSpPr>
          <p:nvPr/>
        </p:nvSpPr>
        <p:spPr bwMode="auto">
          <a:xfrm>
            <a:off x="5719763" y="3887788"/>
            <a:ext cx="2243137" cy="896937"/>
          </a:xfrm>
          <a:prstGeom prst="wedgeRoundRectCallout">
            <a:avLst>
              <a:gd name="adj1" fmla="val 20583"/>
              <a:gd name="adj2" fmla="val -7737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B0F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charset="-122"/>
              </a:rPr>
              <a:t>I can’t (play the guitar).</a:t>
            </a:r>
            <a:endParaRPr lang="zh-CN" altLang="en-US" sz="2600" b="1" dirty="0">
              <a:solidFill>
                <a:prstClr val="black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04875" y="520700"/>
            <a:ext cx="7850188" cy="5969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Listen and circle the words and phrases you hear. </a:t>
            </a:r>
          </a:p>
        </p:txBody>
      </p:sp>
      <p:grpSp>
        <p:nvGrpSpPr>
          <p:cNvPr id="75779" name="组合 4"/>
          <p:cNvGrpSpPr/>
          <p:nvPr/>
        </p:nvGrpSpPr>
        <p:grpSpPr bwMode="auto">
          <a:xfrm>
            <a:off x="215900" y="576263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75781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1d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pic>
        <p:nvPicPr>
          <p:cNvPr id="6" name="Picture 2" descr="4-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5613" y="1428750"/>
            <a:ext cx="3571875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组合 9"/>
          <p:cNvGrpSpPr/>
          <p:nvPr/>
        </p:nvGrpSpPr>
        <p:grpSpPr bwMode="auto">
          <a:xfrm>
            <a:off x="4071938" y="2198688"/>
            <a:ext cx="4649787" cy="2030412"/>
            <a:chOff x="4305232" y="2156198"/>
            <a:chExt cx="4648987" cy="2030517"/>
          </a:xfrm>
        </p:grpSpPr>
        <p:sp>
          <p:nvSpPr>
            <p:cNvPr id="9" name="矩形 8"/>
            <p:cNvSpPr/>
            <p:nvPr/>
          </p:nvSpPr>
          <p:spPr>
            <a:xfrm>
              <a:off x="4305232" y="2156198"/>
              <a:ext cx="4648987" cy="201305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75786" name="TextBox 7"/>
            <p:cNvSpPr txBox="1">
              <a:spLocks noChangeArrowheads="1"/>
            </p:cNvSpPr>
            <p:nvPr/>
          </p:nvSpPr>
          <p:spPr bwMode="auto">
            <a:xfrm>
              <a:off x="4443248" y="2173856"/>
              <a:ext cx="4416081" cy="2012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</a:rPr>
                <a:t>Play the violin         sing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</a:rPr>
                <a:t>Play the guitar        dance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</a:rPr>
                <a:t>Play the drums       draw 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</a:rPr>
                <a:t>Play the piano         tell stories     </a:t>
              </a:r>
              <a:endParaRPr lang="zh-CN" altLang="en-US" sz="2600" b="1">
                <a:latin typeface="Times New Roman" panose="02020603050405020304" pitchFamily="18" charset="0"/>
                <a:ea typeface="黑体" panose="02010609060101010101" charset="-122"/>
              </a:endParaRPr>
            </a:p>
          </p:txBody>
        </p:sp>
      </p:grpSp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4165600" y="2743200"/>
            <a:ext cx="2390775" cy="47148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4187825" y="3206750"/>
            <a:ext cx="2390775" cy="4699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6" name="Oval 3"/>
          <p:cNvSpPr>
            <a:spLocks noChangeArrowheads="1"/>
          </p:cNvSpPr>
          <p:nvPr/>
        </p:nvSpPr>
        <p:spPr bwMode="auto">
          <a:xfrm>
            <a:off x="4179888" y="3689350"/>
            <a:ext cx="2390775" cy="47148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7" name="Oval 3"/>
          <p:cNvSpPr>
            <a:spLocks noChangeArrowheads="1"/>
          </p:cNvSpPr>
          <p:nvPr/>
        </p:nvSpPr>
        <p:spPr bwMode="auto">
          <a:xfrm>
            <a:off x="6810375" y="2271713"/>
            <a:ext cx="1042988" cy="47148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75791" name="Oval 3"/>
          <p:cNvSpPr>
            <a:spLocks noChangeArrowheads="1"/>
          </p:cNvSpPr>
          <p:nvPr/>
        </p:nvSpPr>
        <p:spPr bwMode="auto">
          <a:xfrm>
            <a:off x="2633663" y="622300"/>
            <a:ext cx="938212" cy="47148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8" name="Oval 3"/>
          <p:cNvSpPr>
            <a:spLocks noChangeArrowheads="1"/>
          </p:cNvSpPr>
          <p:nvPr/>
        </p:nvSpPr>
        <p:spPr bwMode="auto">
          <a:xfrm>
            <a:off x="6894513" y="2751138"/>
            <a:ext cx="1042987" cy="47148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/>
      <p:bldP spid="15" grpId="0" bldLvl="0"/>
      <p:bldP spid="16" grpId="0" bldLvl="0"/>
      <p:bldP spid="17" grpId="0" bldLvl="0"/>
      <p:bldP spid="18" grpId="0" bldLvl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637</Words>
  <Application>Microsoft Office PowerPoint</Application>
  <PresentationFormat>全屏显示(16:9)</PresentationFormat>
  <Paragraphs>124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2022-01-13T06:22:08Z</dcterms:created>
  <dcterms:modified xsi:type="dcterms:W3CDTF">2023-01-16T23:02:45Z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7344E1F8C0734CA0B1A25666758B138D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