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3" r:id="rId2"/>
    <p:sldId id="259" r:id="rId3"/>
    <p:sldId id="301" r:id="rId4"/>
    <p:sldId id="302" r:id="rId5"/>
    <p:sldId id="303" r:id="rId6"/>
    <p:sldId id="304" r:id="rId7"/>
    <p:sldId id="305" r:id="rId8"/>
    <p:sldId id="306" r:id="rId9"/>
    <p:sldId id="299" r:id="rId10"/>
    <p:sldId id="308" r:id="rId11"/>
    <p:sldId id="307" r:id="rId12"/>
    <p:sldId id="309" r:id="rId13"/>
    <p:sldId id="310" r:id="rId14"/>
    <p:sldId id="311" r:id="rId15"/>
    <p:sldId id="312" r:id="rId16"/>
    <p:sldId id="313" r:id="rId1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7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0000"/>
    <a:srgbClr val="008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294" y="-264"/>
      </p:cViewPr>
      <p:guideLst>
        <p:guide orient="horz" pos="317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页眉占位符 3686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36867" name="日期占位符 36866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36868" name="页脚占位符 36867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36869" name="灯片编号占位符 36868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buFont typeface="Arial" panose="020B0604020202020204" pitchFamily="34" charset="0"/>
              <a:buNone/>
              <a:defRPr sz="1200">
                <a:latin typeface="Times New Roman" panose="02020603050405020304" pitchFamily="18" charset="0"/>
              </a:defRPr>
            </a:lvl1pPr>
          </a:lstStyle>
          <a:p>
            <a:fld id="{659AA6C8-F04D-4FB4-B5C6-B40BDC522725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05FD1-6BB9-47A8-AFA3-CE2E640FC13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A1A035-CA03-4E60-ACD2-B06095DF778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A1A035-CA03-4E60-ACD2-B06095DF7784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32147" y="0"/>
            <a:ext cx="917614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-1922462" y="1749102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B76AD4F4-7B1F-4B76-B5C5-D44674D43B44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24D77682-05DA-4B89-949E-3769D369A867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325439"/>
            <a:ext cx="2057400" cy="58007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325439"/>
            <a:ext cx="6019800" cy="5800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22758B36-CD2E-4852-837A-CBB7BF20BC11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D5FCF4B1-AA8D-4694-AC69-B6E3B7E96CB1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标题和图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表占位符 2"/>
          <p:cNvSpPr>
            <a:spLocks noGrp="1"/>
          </p:cNvSpPr>
          <p:nvPr>
            <p:ph type="chart" idx="1" hasCustomPrompt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zh-CN" altLang="en-US" noProof="0" smtClean="0"/>
              <a:t>单击图标添加图表</a:t>
            </a:r>
            <a:endParaRPr lang="zh-CN" alt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22758B36-CD2E-4852-837A-CBB7BF20BC11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D5FCF4B1-AA8D-4694-AC69-B6E3B7E96CB1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9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4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8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6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2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6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2758B36-CD2E-4852-837A-CBB7BF20BC11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5FCF4B1-AA8D-4694-AC69-B6E3B7E96CB1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B34916BB-82E1-4440-AB1A-BFF783688870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BCBFCF2F-E44B-4BFA-803C-A3C05A352824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6876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221089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021388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2DA57C24-9052-4DAA-9938-3048B99217C3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021388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376988" y="5992813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E541B42C-85BA-4F4F-9F9A-15BDE61DC21A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E4F33D04-14DF-4252-B28C-CB3BDF9CC3AB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70D8A4A3-5A63-4DF5-B4AD-43581A90016A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6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441009DE-2257-4709-B143-3BE2738A4A0B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F07FA530-6EC6-4705-ABDE-C6624DBB0B72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A198676C-75DB-4696-91AB-B1888338D089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DA134FDB-0092-4E2B-ADDE-033F99ADAD1B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6B3A23A7-BEF2-4103-9540-121E5B6AF3FB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C2F93BEB-A0CF-4110-8F34-05082D44FD8B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5CAFE4AF-7B46-48EF-AF28-77BE503CCDAA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379D41F3-3A57-4DA7-8054-11EA839013E0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6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93B8825C-CD93-4FBD-A98E-82F1A5F17AAD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ABF315B1-4FD1-43ED-9861-E64D0063C8C5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5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917575"/>
            <a:ext cx="8229600" cy="9271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zh-CN" smtClean="0"/>
          </a:p>
        </p:txBody>
      </p:sp>
      <p:sp>
        <p:nvSpPr>
          <p:cNvPr id="5123" name="文本占位符 5"/>
          <p:cNvSpPr>
            <a:spLocks noGrp="1" noChangeArrowheads="1"/>
          </p:cNvSpPr>
          <p:nvPr>
            <p:ph type="body" idx="9"/>
          </p:nvPr>
        </p:nvSpPr>
        <p:spPr bwMode="auto">
          <a:xfrm>
            <a:off x="628650" y="2030414"/>
            <a:ext cx="7886700" cy="435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Arial" panose="020B0604020202020204" pitchFamily="34" charset="0"/>
          <a:ea typeface="黑体" panose="02010609060101010101" pitchFamily="49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Arial" panose="020B0604020202020204" pitchFamily="34" charset="0"/>
          <a:ea typeface="黑体" panose="02010609060101010101" pitchFamily="49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Arial" panose="020B0604020202020204" pitchFamily="34" charset="0"/>
          <a:ea typeface="黑体" panose="02010609060101010101" pitchFamily="49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Arial" panose="020B0604020202020204" pitchFamily="34" charset="0"/>
          <a:ea typeface="黑体" panose="02010609060101010101" pitchFamily="49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algn="just" rtl="0" eaLnBrk="1" fontAlgn="base" hangingPunct="1">
        <a:lnSpc>
          <a:spcPct val="150000"/>
        </a:lnSpc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wmf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文本框 9219"/>
          <p:cNvSpPr txBox="1">
            <a:spLocks noChangeArrowheads="1"/>
          </p:cNvSpPr>
          <p:nvPr/>
        </p:nvSpPr>
        <p:spPr bwMode="auto">
          <a:xfrm>
            <a:off x="0" y="1182688"/>
            <a:ext cx="9144000" cy="2739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UNIT 8  </a:t>
            </a:r>
            <a:r>
              <a:rPr lang="en-US" altLang="zh-CN" sz="3200" b="1" dirty="0" smtClean="0">
                <a:solidFill>
                  <a:srgbClr val="008000"/>
                </a:solidFill>
                <a:latin typeface="Times New Roman" panose="02020603050405020304" pitchFamily="18" charset="0"/>
              </a:rPr>
              <a:t>Countries </a:t>
            </a:r>
            <a:r>
              <a:rPr lang="en-US" altLang="zh-CN" sz="32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around the World</a:t>
            </a:r>
          </a:p>
          <a:p>
            <a:pPr algn="ctr"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US" altLang="zh-CN" sz="5400" b="1" dirty="0">
                <a:latin typeface="Times New Roman" panose="02020603050405020304" pitchFamily="18" charset="0"/>
              </a:rPr>
              <a:t>Lesson 43  </a:t>
            </a:r>
            <a:r>
              <a:rPr lang="en-US" altLang="zh-CN" sz="5400" b="1" dirty="0" smtClean="0">
                <a:latin typeface="Times New Roman" panose="02020603050405020304" pitchFamily="18" charset="0"/>
              </a:rPr>
              <a:t>Directions</a:t>
            </a:r>
            <a:endParaRPr lang="en-US" altLang="zh-CN" sz="5400" b="1" dirty="0">
              <a:latin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794909" y="5485670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文本框 78851"/>
          <p:cNvSpPr txBox="1">
            <a:spLocks noChangeArrowheads="1"/>
          </p:cNvSpPr>
          <p:nvPr/>
        </p:nvSpPr>
        <p:spPr bwMode="auto">
          <a:xfrm>
            <a:off x="180975" y="847725"/>
            <a:ext cx="8715375" cy="487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02</a:t>
            </a:r>
            <a:r>
              <a:rPr lang="en-US" altLang="zh-CN" sz="2800" b="1" dirty="0">
                <a:latin typeface="Times New Roman" panose="02020603050405020304" pitchFamily="18" charset="0"/>
              </a:rPr>
              <a:t>North points up on a map.</a:t>
            </a:r>
            <a:r>
              <a:rPr lang="zh-CN" altLang="en-US" sz="2800" b="1" dirty="0">
                <a:latin typeface="Times New Roman" panose="02020603050405020304" pitchFamily="18" charset="0"/>
              </a:rPr>
              <a:t>在地图上北方指向上。</a:t>
            </a:r>
            <a:r>
              <a:rPr lang="en-US" altLang="zh-CN" sz="2800" b="1" dirty="0">
                <a:latin typeface="Times New Roman" panose="02020603050405020304" pitchFamily="18" charset="0"/>
              </a:rPr>
              <a:t>(</a:t>
            </a:r>
            <a:r>
              <a:rPr lang="zh-CN" altLang="en-US" sz="2800" b="1" dirty="0">
                <a:latin typeface="Times New Roman" panose="02020603050405020304" pitchFamily="18" charset="0"/>
              </a:rPr>
              <a:t>教材</a:t>
            </a:r>
            <a:r>
              <a:rPr lang="en-US" altLang="zh-CN" sz="2800" b="1" dirty="0">
                <a:latin typeface="Times New Roman" panose="02020603050405020304" pitchFamily="18" charset="0"/>
              </a:rPr>
              <a:t>P114)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           point</a:t>
            </a:r>
            <a:r>
              <a:rPr lang="zh-CN" altLang="en-US" sz="2800" b="1" dirty="0">
                <a:latin typeface="Times New Roman" panose="02020603050405020304" pitchFamily="18" charset="0"/>
              </a:rPr>
              <a:t>的用法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point</a:t>
            </a:r>
            <a:r>
              <a:rPr lang="zh-CN" altLang="en-US" sz="2800" b="1" dirty="0">
                <a:latin typeface="Times New Roman" panose="02020603050405020304" pitchFamily="18" charset="0"/>
              </a:rPr>
              <a:t>在本句中作动词，意为“指；指向”，其后可跟副词，构成短语</a:t>
            </a:r>
            <a:r>
              <a:rPr lang="en-US" altLang="zh-CN" sz="2800" b="1" dirty="0">
                <a:latin typeface="Times New Roman" panose="02020603050405020304" pitchFamily="18" charset="0"/>
              </a:rPr>
              <a:t>point up/down/left/right</a:t>
            </a:r>
            <a:r>
              <a:rPr lang="zh-CN" altLang="en-US" sz="2800" b="1" dirty="0">
                <a:latin typeface="Times New Roman" panose="02020603050405020304" pitchFamily="18" charset="0"/>
              </a:rPr>
              <a:t>，意为“指向上</a:t>
            </a:r>
            <a:r>
              <a:rPr lang="en-US" altLang="zh-CN" sz="2800" b="1" dirty="0">
                <a:latin typeface="Times New Roman" panose="02020603050405020304" pitchFamily="18" charset="0"/>
              </a:rPr>
              <a:t>/</a:t>
            </a:r>
            <a:r>
              <a:rPr lang="zh-CN" altLang="en-US" sz="2800" b="1" dirty="0">
                <a:latin typeface="Times New Roman" panose="02020603050405020304" pitchFamily="18" charset="0"/>
              </a:rPr>
              <a:t>下</a:t>
            </a:r>
            <a:r>
              <a:rPr lang="en-US" altLang="zh-CN" sz="2800" b="1" dirty="0">
                <a:latin typeface="Times New Roman" panose="02020603050405020304" pitchFamily="18" charset="0"/>
              </a:rPr>
              <a:t>/</a:t>
            </a:r>
            <a:r>
              <a:rPr lang="zh-CN" altLang="en-US" sz="2800" b="1" dirty="0">
                <a:latin typeface="Times New Roman" panose="02020603050405020304" pitchFamily="18" charset="0"/>
              </a:rPr>
              <a:t>左</a:t>
            </a:r>
            <a:r>
              <a:rPr lang="en-US" altLang="zh-CN" sz="2800" b="1" dirty="0">
                <a:latin typeface="Times New Roman" panose="02020603050405020304" pitchFamily="18" charset="0"/>
              </a:rPr>
              <a:t>/</a:t>
            </a:r>
            <a:r>
              <a:rPr lang="zh-CN" altLang="en-US" sz="2800" b="1" dirty="0">
                <a:latin typeface="Times New Roman" panose="02020603050405020304" pitchFamily="18" charset="0"/>
              </a:rPr>
              <a:t>右”。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       </a:t>
            </a:r>
            <a:r>
              <a:rPr lang="en-US" altLang="zh-CN" sz="2800" b="1" dirty="0">
                <a:latin typeface="Times New Roman" panose="02020603050405020304" pitchFamily="18" charset="0"/>
              </a:rPr>
              <a:t>Nick points to the building at the end of the street. </a:t>
            </a:r>
            <a:r>
              <a:rPr lang="zh-CN" altLang="en-US" sz="2800" b="1" dirty="0">
                <a:latin typeface="Times New Roman" panose="02020603050405020304" pitchFamily="18" charset="0"/>
              </a:rPr>
              <a:t>尼克指向街尽头的大楼。</a:t>
            </a:r>
          </a:p>
        </p:txBody>
      </p:sp>
      <p:pic>
        <p:nvPicPr>
          <p:cNvPr id="12290" name="图片 78852" descr="point标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1463" y="2381250"/>
            <a:ext cx="903287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矩形 78853"/>
          <p:cNvSpPr>
            <a:spLocks noChangeArrowheads="1"/>
          </p:cNvSpPr>
          <p:nvPr/>
        </p:nvSpPr>
        <p:spPr bwMode="auto">
          <a:xfrm>
            <a:off x="320675" y="4570413"/>
            <a:ext cx="5413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z="2800" b="1">
                <a:solidFill>
                  <a:schemeClr val="folHlink"/>
                </a:solidFill>
                <a:latin typeface="Times New Roman" panose="02020603050405020304" pitchFamily="18" charset="0"/>
              </a:rPr>
              <a:t>＊</a:t>
            </a:r>
            <a:endParaRPr lang="en-US" altLang="zh-CN" sz="2800" b="1">
              <a:solidFill>
                <a:schemeClr val="folHlink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矩形 77827"/>
          <p:cNvSpPr>
            <a:spLocks noChangeArrowheads="1"/>
          </p:cNvSpPr>
          <p:nvPr/>
        </p:nvSpPr>
        <p:spPr bwMode="auto">
          <a:xfrm>
            <a:off x="298450" y="884238"/>
            <a:ext cx="51181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0066"/>
                </a:solidFill>
                <a:latin typeface="Times New Roman" panose="02020603050405020304" pitchFamily="18" charset="0"/>
              </a:rPr>
              <a:t>【易混辨析】</a:t>
            </a:r>
            <a:r>
              <a:rPr lang="zh-CN" altLang="en-US" sz="2800" b="1">
                <a:latin typeface="Times New Roman" panose="02020603050405020304" pitchFamily="18" charset="0"/>
              </a:rPr>
              <a:t> </a:t>
            </a:r>
            <a:r>
              <a:rPr lang="en-US" altLang="zh-CN" sz="2800" b="1">
                <a:latin typeface="Times New Roman" panose="02020603050405020304" pitchFamily="18" charset="0"/>
              </a:rPr>
              <a:t>point to</a:t>
            </a:r>
            <a:r>
              <a:rPr lang="zh-CN" altLang="en-US" sz="2800" b="1">
                <a:latin typeface="Times New Roman" panose="02020603050405020304" pitchFamily="18" charset="0"/>
              </a:rPr>
              <a:t>和</a:t>
            </a:r>
            <a:r>
              <a:rPr lang="en-US" altLang="zh-CN" sz="2800" b="1">
                <a:latin typeface="Times New Roman" panose="02020603050405020304" pitchFamily="18" charset="0"/>
              </a:rPr>
              <a:t>point at</a:t>
            </a:r>
          </a:p>
        </p:txBody>
      </p:sp>
      <p:graphicFrame>
        <p:nvGraphicFramePr>
          <p:cNvPr id="77858" name="表格 77857"/>
          <p:cNvGraphicFramePr/>
          <p:nvPr/>
        </p:nvGraphicFramePr>
        <p:xfrm>
          <a:off x="504825" y="1625600"/>
          <a:ext cx="8229600" cy="4454525"/>
        </p:xfrm>
        <a:graphic>
          <a:graphicData uri="http://schemas.openxmlformats.org/drawingml/2006/table">
            <a:tbl>
              <a:tblPr/>
              <a:tblGrid>
                <a:gridCol w="142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5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84438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4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b="1">
                          <a:latin typeface="Times New Roman" panose="02020603050405020304" pitchFamily="18" charset="0"/>
                        </a:rPr>
                        <a:t>point to</a:t>
                      </a:r>
                      <a:endParaRPr lang="zh-CN" altLang="en-US" b="1" dirty="0">
                        <a:latin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14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zh-CN" altLang="en-US" b="1" dirty="0">
                          <a:latin typeface="Times New Roman" panose="02020603050405020304" pitchFamily="18" charset="0"/>
                        </a:rPr>
                        <a:t>意为“指向</a:t>
                      </a:r>
                      <a:r>
                        <a:rPr lang="en-US" altLang="zh-CN" b="1" dirty="0">
                          <a:latin typeface="Times New Roman" panose="02020603050405020304" pitchFamily="18" charset="0"/>
                        </a:rPr>
                        <a:t>……”</a:t>
                      </a:r>
                      <a:r>
                        <a:rPr lang="zh-CN" altLang="en-US" b="1" dirty="0">
                          <a:latin typeface="Times New Roman" panose="02020603050405020304" pitchFamily="18" charset="0"/>
                        </a:rPr>
                        <a:t>，强调方向，通常用来表示指向较远的人或物体</a:t>
                      </a: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14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b="1" dirty="0">
                          <a:latin typeface="Times New Roman" panose="02020603050405020304" pitchFamily="18" charset="0"/>
                        </a:rPr>
                        <a:t>He points to the house on the corner.</a:t>
                      </a:r>
                      <a:r>
                        <a:rPr lang="zh-CN" altLang="en-US" b="1" dirty="0">
                          <a:latin typeface="Times New Roman" panose="02020603050405020304" pitchFamily="18" charset="0"/>
                        </a:rPr>
                        <a:t>他指向拐角处的房子。</a:t>
                      </a: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0087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4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b="1">
                          <a:latin typeface="Times New Roman" panose="02020603050405020304" pitchFamily="18" charset="0"/>
                        </a:rPr>
                        <a:t>point at</a:t>
                      </a:r>
                      <a:endParaRPr lang="zh-CN" altLang="en-US" b="1" dirty="0">
                        <a:latin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14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zh-CN" altLang="en-US" b="1" dirty="0">
                          <a:latin typeface="Times New Roman" panose="02020603050405020304" pitchFamily="18" charset="0"/>
                        </a:rPr>
                        <a:t>意为“指着</a:t>
                      </a:r>
                      <a:r>
                        <a:rPr lang="en-US" altLang="zh-CN" b="1" dirty="0">
                          <a:latin typeface="Times New Roman" panose="02020603050405020304" pitchFamily="18" charset="0"/>
                        </a:rPr>
                        <a:t>……”</a:t>
                      </a:r>
                      <a:r>
                        <a:rPr lang="zh-CN" altLang="en-US" b="1" dirty="0">
                          <a:latin typeface="Times New Roman" panose="02020603050405020304" pitchFamily="18" charset="0"/>
                        </a:rPr>
                        <a:t>，强调对象，或者表示指向距离较近的人或物</a:t>
                      </a: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14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b="1" dirty="0">
                          <a:latin typeface="Times New Roman" panose="02020603050405020304" pitchFamily="18" charset="0"/>
                        </a:rPr>
                        <a:t>Don’t point at me!</a:t>
                      </a:r>
                      <a:r>
                        <a:rPr lang="zh-CN" altLang="en-US" b="1" dirty="0">
                          <a:latin typeface="Times New Roman" panose="02020603050405020304" pitchFamily="18" charset="0"/>
                        </a:rPr>
                        <a:t>别指着我！</a:t>
                      </a:r>
                    </a:p>
                    <a:p>
                      <a:pPr marL="0" lvl="0" indent="0">
                        <a:lnSpc>
                          <a:spcPct val="14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b="1" dirty="0">
                        <a:latin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图片 7987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07988" y="966788"/>
            <a:ext cx="2093912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7" name="文本框 79876"/>
          <p:cNvSpPr txBox="1">
            <a:spLocks noChangeArrowheads="1"/>
          </p:cNvSpPr>
          <p:nvPr/>
        </p:nvSpPr>
        <p:spPr bwMode="auto">
          <a:xfrm>
            <a:off x="161925" y="2143125"/>
            <a:ext cx="8782050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(2016·</a:t>
            </a:r>
            <a:r>
              <a:rPr lang="zh-CN" altLang="en-US" sz="2800" b="1">
                <a:latin typeface="Times New Roman" panose="02020603050405020304" pitchFamily="18" charset="0"/>
              </a:rPr>
              <a:t>江苏无锡中考</a:t>
            </a:r>
            <a:r>
              <a:rPr lang="en-US" altLang="zh-CN" sz="2800" b="1">
                <a:latin typeface="Times New Roman" panose="02020603050405020304" pitchFamily="18" charset="0"/>
              </a:rPr>
              <a:t>)</a:t>
            </a:r>
            <a:r>
              <a:rPr lang="zh-CN" altLang="en-US" sz="2800" b="1">
                <a:latin typeface="Times New Roman" panose="02020603050405020304" pitchFamily="18" charset="0"/>
              </a:rPr>
              <a:t>根据句意及汉语提示填空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Be polite, Henry. It’s rude to________ (</a:t>
            </a:r>
            <a:r>
              <a:rPr lang="zh-CN" altLang="en-US" sz="2800" b="1">
                <a:latin typeface="Times New Roman" panose="02020603050405020304" pitchFamily="18" charset="0"/>
              </a:rPr>
              <a:t>指向</a:t>
            </a:r>
            <a:r>
              <a:rPr lang="en-US" altLang="zh-CN" sz="2800" b="1">
                <a:latin typeface="Times New Roman" panose="02020603050405020304" pitchFamily="18" charset="0"/>
              </a:rPr>
              <a:t>) at others like that.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【答案】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point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文本框 80899"/>
          <p:cNvSpPr txBox="1">
            <a:spLocks noChangeArrowheads="1"/>
          </p:cNvSpPr>
          <p:nvPr/>
        </p:nvSpPr>
        <p:spPr bwMode="auto">
          <a:xfrm>
            <a:off x="200025" y="914400"/>
            <a:ext cx="8801100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03</a:t>
            </a:r>
            <a:r>
              <a:rPr lang="en-US" altLang="zh-CN" sz="2800" b="1" dirty="0">
                <a:latin typeface="Times New Roman" panose="02020603050405020304" pitchFamily="18" charset="0"/>
              </a:rPr>
              <a:t>We can see all the countries around the world.</a:t>
            </a:r>
            <a:r>
              <a:rPr lang="zh-CN" altLang="en-US" sz="2800" b="1" dirty="0">
                <a:latin typeface="Times New Roman" panose="02020603050405020304" pitchFamily="18" charset="0"/>
              </a:rPr>
              <a:t>我们能看到世界各地所有的国家。</a:t>
            </a:r>
            <a:r>
              <a:rPr lang="en-US" altLang="zh-CN" sz="2800" b="1" dirty="0">
                <a:latin typeface="Times New Roman" panose="02020603050405020304" pitchFamily="18" charset="0"/>
              </a:rPr>
              <a:t>(</a:t>
            </a:r>
            <a:r>
              <a:rPr lang="zh-CN" altLang="en-US" sz="2800" b="1" dirty="0">
                <a:latin typeface="Times New Roman" panose="02020603050405020304" pitchFamily="18" charset="0"/>
              </a:rPr>
              <a:t>教材</a:t>
            </a:r>
            <a:r>
              <a:rPr lang="en-US" altLang="zh-CN" sz="2800" b="1" dirty="0">
                <a:latin typeface="Times New Roman" panose="02020603050405020304" pitchFamily="18" charset="0"/>
              </a:rPr>
              <a:t>P114)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【析句式】</a:t>
            </a:r>
            <a:r>
              <a:rPr lang="zh-CN" altLang="en-US" sz="2800" b="1" dirty="0">
                <a:latin typeface="Times New Roman" panose="02020603050405020304" pitchFamily="18" charset="0"/>
              </a:rPr>
              <a:t> 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          </a:t>
            </a:r>
            <a:r>
              <a:rPr lang="en-US" altLang="zh-CN" sz="2800" b="1" u="sng" dirty="0">
                <a:latin typeface="Times New Roman" panose="02020603050405020304" pitchFamily="18" charset="0"/>
              </a:rPr>
              <a:t>We</a:t>
            </a:r>
            <a:r>
              <a:rPr lang="en-US" altLang="zh-CN" sz="2800" b="1" dirty="0">
                <a:latin typeface="Times New Roman" panose="02020603050405020304" pitchFamily="18" charset="0"/>
              </a:rPr>
              <a:t> </a:t>
            </a:r>
            <a:r>
              <a:rPr lang="en-US" altLang="zh-CN" sz="2800" b="1" u="sng" dirty="0">
                <a:latin typeface="Times New Roman" panose="02020603050405020304" pitchFamily="18" charset="0"/>
              </a:rPr>
              <a:t>can see</a:t>
            </a:r>
            <a:r>
              <a:rPr lang="en-US" altLang="zh-CN" sz="2800" b="1" dirty="0">
                <a:latin typeface="Times New Roman" panose="02020603050405020304" pitchFamily="18" charset="0"/>
              </a:rPr>
              <a:t> </a:t>
            </a:r>
            <a:r>
              <a:rPr lang="en-US" altLang="zh-CN" sz="2800" b="1" u="sng" dirty="0">
                <a:latin typeface="Times New Roman" panose="02020603050405020304" pitchFamily="18" charset="0"/>
              </a:rPr>
              <a:t>all the countries</a:t>
            </a:r>
            <a:r>
              <a:rPr lang="en-US" altLang="zh-CN" sz="2800" b="1" dirty="0">
                <a:latin typeface="Times New Roman" panose="02020603050405020304" pitchFamily="18" charset="0"/>
              </a:rPr>
              <a:t> </a:t>
            </a:r>
            <a:r>
              <a:rPr lang="en-US" altLang="zh-CN" sz="2800" b="1" u="sng" dirty="0">
                <a:latin typeface="Times New Roman" panose="02020603050405020304" pitchFamily="18" charset="0"/>
              </a:rPr>
              <a:t>around the world</a:t>
            </a:r>
            <a:r>
              <a:rPr lang="en-US" altLang="zh-CN" sz="28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5362" name="矩形 80900"/>
          <p:cNvSpPr>
            <a:spLocks noChangeArrowheads="1"/>
          </p:cNvSpPr>
          <p:nvPr/>
        </p:nvSpPr>
        <p:spPr bwMode="auto">
          <a:xfrm>
            <a:off x="6342063" y="3322638"/>
            <a:ext cx="8985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" panose="02020603050405020304" pitchFamily="18" charset="0"/>
              </a:rPr>
              <a:t>状语</a:t>
            </a:r>
          </a:p>
        </p:txBody>
      </p:sp>
      <p:pic>
        <p:nvPicPr>
          <p:cNvPr id="15363" name="图片 8090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12850" y="3321050"/>
            <a:ext cx="28575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图片 8090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222500" y="3321050"/>
            <a:ext cx="306388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图片 8090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041775" y="3311525"/>
            <a:ext cx="306388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图片 8090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71863" y="3976688"/>
            <a:ext cx="2247900" cy="206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文本框 81923"/>
          <p:cNvSpPr txBox="1">
            <a:spLocks noChangeArrowheads="1"/>
          </p:cNvSpPr>
          <p:nvPr/>
        </p:nvSpPr>
        <p:spPr bwMode="auto">
          <a:xfrm>
            <a:off x="200025" y="914400"/>
            <a:ext cx="8801100" cy="487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          country</a:t>
            </a:r>
            <a:r>
              <a:rPr lang="zh-CN" altLang="en-US" sz="2800" b="1" dirty="0">
                <a:latin typeface="Times New Roman" panose="02020603050405020304" pitchFamily="18" charset="0"/>
              </a:rPr>
              <a:t>的用法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country</a:t>
            </a:r>
            <a:r>
              <a:rPr lang="zh-CN" altLang="en-US" sz="2800" b="1" dirty="0">
                <a:latin typeface="Times New Roman" panose="02020603050405020304" pitchFamily="18" charset="0"/>
              </a:rPr>
              <a:t>表示“国家”，为可数名词。当它被定冠词修饰时，</a:t>
            </a:r>
            <a:r>
              <a:rPr lang="en-US" altLang="zh-CN" sz="2800" b="1" dirty="0">
                <a:latin typeface="Times New Roman" panose="02020603050405020304" pitchFamily="18" charset="0"/>
              </a:rPr>
              <a:t>the country</a:t>
            </a:r>
            <a:r>
              <a:rPr lang="zh-CN" altLang="en-US" sz="2800" b="1" dirty="0">
                <a:latin typeface="Times New Roman" panose="02020603050405020304" pitchFamily="18" charset="0"/>
              </a:rPr>
              <a:t>表示“全国人民”。</a:t>
            </a:r>
            <a:r>
              <a:rPr lang="en-US" altLang="zh-CN" sz="2800" b="1" dirty="0">
                <a:latin typeface="Times New Roman" panose="02020603050405020304" pitchFamily="18" charset="0"/>
              </a:rPr>
              <a:t>country</a:t>
            </a:r>
            <a:r>
              <a:rPr lang="zh-CN" altLang="en-US" sz="2800" b="1" dirty="0">
                <a:latin typeface="Times New Roman" panose="02020603050405020304" pitchFamily="18" charset="0"/>
              </a:rPr>
              <a:t>还可译为“乡村”。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         </a:t>
            </a:r>
            <a:r>
              <a:rPr lang="en-US" altLang="zh-CN" sz="2800" b="1" dirty="0">
                <a:latin typeface="Times New Roman" panose="02020603050405020304" pitchFamily="18" charset="0"/>
              </a:rPr>
              <a:t>All the country like to play football. </a:t>
            </a:r>
            <a:r>
              <a:rPr lang="zh-CN" altLang="en-US" sz="2800" b="1" dirty="0">
                <a:latin typeface="Times New Roman" panose="02020603050405020304" pitchFamily="18" charset="0"/>
              </a:rPr>
              <a:t>全国人民都喜欢踢足球。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         </a:t>
            </a:r>
            <a:r>
              <a:rPr lang="en-US" altLang="zh-CN" sz="2800" b="1" dirty="0">
                <a:latin typeface="Times New Roman" panose="02020603050405020304" pitchFamily="18" charset="0"/>
              </a:rPr>
              <a:t>My grandpa and grandma live in the country. </a:t>
            </a:r>
            <a:r>
              <a:rPr lang="zh-CN" altLang="en-US" sz="2800" b="1" dirty="0">
                <a:latin typeface="Times New Roman" panose="02020603050405020304" pitchFamily="18" charset="0"/>
              </a:rPr>
              <a:t>我祖父母住在乡下。</a:t>
            </a:r>
          </a:p>
        </p:txBody>
      </p:sp>
      <p:pic>
        <p:nvPicPr>
          <p:cNvPr id="16386" name="图片 81924" descr="point标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3838" y="1209675"/>
            <a:ext cx="903287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矩形 81925"/>
          <p:cNvSpPr>
            <a:spLocks noChangeArrowheads="1"/>
          </p:cNvSpPr>
          <p:nvPr/>
        </p:nvSpPr>
        <p:spPr bwMode="auto">
          <a:xfrm>
            <a:off x="549275" y="3427413"/>
            <a:ext cx="5413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z="2800" b="1">
                <a:solidFill>
                  <a:schemeClr val="folHlink"/>
                </a:solidFill>
                <a:latin typeface="Times New Roman" panose="02020603050405020304" pitchFamily="18" charset="0"/>
              </a:rPr>
              <a:t>＊</a:t>
            </a:r>
            <a:endParaRPr lang="en-US" altLang="zh-CN" sz="2800" b="1">
              <a:solidFill>
                <a:schemeClr val="folHlink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8" name="矩形 81926"/>
          <p:cNvSpPr>
            <a:spLocks noChangeArrowheads="1"/>
          </p:cNvSpPr>
          <p:nvPr/>
        </p:nvSpPr>
        <p:spPr bwMode="auto">
          <a:xfrm>
            <a:off x="549275" y="4627563"/>
            <a:ext cx="5413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z="2800" b="1">
                <a:solidFill>
                  <a:schemeClr val="folHlink"/>
                </a:solidFill>
                <a:latin typeface="Times New Roman" panose="02020603050405020304" pitchFamily="18" charset="0"/>
              </a:rPr>
              <a:t>＊</a:t>
            </a:r>
            <a:endParaRPr lang="en-US" altLang="zh-CN" sz="2800" b="1">
              <a:solidFill>
                <a:schemeClr val="folHlink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文本框 82947"/>
          <p:cNvSpPr txBox="1">
            <a:spLocks noChangeArrowheads="1"/>
          </p:cNvSpPr>
          <p:nvPr/>
        </p:nvSpPr>
        <p:spPr bwMode="auto">
          <a:xfrm>
            <a:off x="257175" y="514350"/>
            <a:ext cx="8686800" cy="368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04</a:t>
            </a:r>
            <a:r>
              <a:rPr lang="en-US" altLang="zh-CN" sz="2800" b="1">
                <a:latin typeface="Times New Roman" panose="02020603050405020304" pitchFamily="18" charset="0"/>
              </a:rPr>
              <a:t>It’s southeast of China.</a:t>
            </a:r>
            <a:r>
              <a:rPr lang="zh-CN" altLang="en-US" sz="2800" b="1">
                <a:latin typeface="Times New Roman" panose="02020603050405020304" pitchFamily="18" charset="0"/>
              </a:rPr>
              <a:t>它在中国的东南方。</a:t>
            </a:r>
            <a:r>
              <a:rPr lang="en-US" altLang="zh-CN" sz="2800" b="1">
                <a:latin typeface="Times New Roman" panose="02020603050405020304" pitchFamily="18" charset="0"/>
              </a:rPr>
              <a:t>(</a:t>
            </a:r>
            <a:r>
              <a:rPr lang="zh-CN" altLang="en-US" sz="2800" b="1">
                <a:latin typeface="Times New Roman" panose="02020603050405020304" pitchFamily="18" charset="0"/>
              </a:rPr>
              <a:t>教材</a:t>
            </a:r>
            <a:r>
              <a:rPr lang="en-US" altLang="zh-CN" sz="2800" b="1">
                <a:latin typeface="Times New Roman" panose="02020603050405020304" pitchFamily="18" charset="0"/>
              </a:rPr>
              <a:t>P114)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             be southeast of</a:t>
            </a:r>
            <a:r>
              <a:rPr lang="zh-CN" altLang="en-US" sz="2800" b="1">
                <a:latin typeface="Times New Roman" panose="02020603050405020304" pitchFamily="18" charset="0"/>
              </a:rPr>
              <a:t>的用法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be southeast of</a:t>
            </a:r>
            <a:r>
              <a:rPr lang="zh-CN" altLang="en-US" sz="2800" b="1">
                <a:latin typeface="Times New Roman" panose="02020603050405020304" pitchFamily="18" charset="0"/>
              </a:rPr>
              <a:t>意为“在</a:t>
            </a:r>
            <a:r>
              <a:rPr lang="en-US" altLang="zh-CN" sz="2800" b="1">
                <a:latin typeface="Times New Roman" panose="02020603050405020304" pitchFamily="18" charset="0"/>
              </a:rPr>
              <a:t>……</a:t>
            </a:r>
            <a:r>
              <a:rPr lang="zh-CN" altLang="en-US" sz="2800" b="1">
                <a:latin typeface="Times New Roman" panose="02020603050405020304" pitchFamily="18" charset="0"/>
              </a:rPr>
              <a:t>的东南方”，其中的   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southeast</a:t>
            </a:r>
            <a:r>
              <a:rPr lang="zh-CN" altLang="en-US" sz="2800" b="1">
                <a:latin typeface="Times New Roman" panose="02020603050405020304" pitchFamily="18" charset="0"/>
              </a:rPr>
              <a:t>为方位名词，它的前面没有冠词。句型“</a:t>
            </a:r>
            <a:r>
              <a:rPr lang="en-US" altLang="zh-CN" sz="2800" b="1">
                <a:latin typeface="Times New Roman" panose="02020603050405020304" pitchFamily="18" charset="0"/>
              </a:rPr>
              <a:t>A+be+</a:t>
            </a:r>
            <a:r>
              <a:rPr lang="zh-CN" altLang="en-US" sz="2800" b="1">
                <a:latin typeface="Times New Roman" panose="02020603050405020304" pitchFamily="18" charset="0"/>
              </a:rPr>
              <a:t>方位名词</a:t>
            </a:r>
            <a:r>
              <a:rPr lang="en-US" altLang="zh-CN" sz="2800" b="1">
                <a:latin typeface="Times New Roman" panose="02020603050405020304" pitchFamily="18" charset="0"/>
              </a:rPr>
              <a:t>+of+B”</a:t>
            </a:r>
            <a:r>
              <a:rPr lang="zh-CN" altLang="en-US" sz="2800" b="1">
                <a:latin typeface="Times New Roman" panose="02020603050405020304" pitchFamily="18" charset="0"/>
              </a:rPr>
              <a:t>用来表示“</a:t>
            </a:r>
            <a:r>
              <a:rPr lang="en-US" altLang="zh-CN" sz="2800" b="1">
                <a:latin typeface="Times New Roman" panose="02020603050405020304" pitchFamily="18" charset="0"/>
              </a:rPr>
              <a:t>A</a:t>
            </a:r>
            <a:r>
              <a:rPr lang="zh-CN" altLang="en-US" sz="2800" b="1">
                <a:latin typeface="Times New Roman" panose="02020603050405020304" pitchFamily="18" charset="0"/>
              </a:rPr>
              <a:t>在</a:t>
            </a:r>
            <a:r>
              <a:rPr lang="en-US" altLang="zh-CN" sz="2800" b="1">
                <a:latin typeface="Times New Roman" panose="02020603050405020304" pitchFamily="18" charset="0"/>
              </a:rPr>
              <a:t>B</a:t>
            </a:r>
            <a:r>
              <a:rPr lang="zh-CN" altLang="en-US" sz="2800" b="1">
                <a:latin typeface="Times New Roman" panose="02020603050405020304" pitchFamily="18" charset="0"/>
              </a:rPr>
              <a:t>的</a:t>
            </a:r>
            <a:r>
              <a:rPr lang="en-US" altLang="zh-CN" sz="2800" b="1">
                <a:latin typeface="Times New Roman" panose="02020603050405020304" pitchFamily="18" charset="0"/>
              </a:rPr>
              <a:t>……”</a:t>
            </a:r>
            <a:r>
              <a:rPr lang="zh-CN" altLang="en-US" sz="2800" b="1">
                <a:latin typeface="Times New Roman" panose="02020603050405020304" pitchFamily="18" charset="0"/>
              </a:rPr>
              <a:t>。</a:t>
            </a:r>
          </a:p>
        </p:txBody>
      </p:sp>
      <p:pic>
        <p:nvPicPr>
          <p:cNvPr id="17410" name="图片 82948" descr="point标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8163" y="2019300"/>
            <a:ext cx="903287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文本框 82949"/>
          <p:cNvSpPr txBox="1">
            <a:spLocks noChangeArrowheads="1"/>
          </p:cNvSpPr>
          <p:nvPr/>
        </p:nvSpPr>
        <p:spPr bwMode="auto">
          <a:xfrm>
            <a:off x="523875" y="4124325"/>
            <a:ext cx="8324850" cy="128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Han Dan is in the southeast of Hebei Province. 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" panose="02020603050405020304" pitchFamily="18" charset="0"/>
              </a:rPr>
              <a:t>邯郸在河北省的东南部。</a:t>
            </a:r>
          </a:p>
        </p:txBody>
      </p:sp>
      <p:sp>
        <p:nvSpPr>
          <p:cNvPr id="17412" name="矩形 82950"/>
          <p:cNvSpPr>
            <a:spLocks noChangeArrowheads="1"/>
          </p:cNvSpPr>
          <p:nvPr/>
        </p:nvSpPr>
        <p:spPr bwMode="auto">
          <a:xfrm>
            <a:off x="120650" y="4265613"/>
            <a:ext cx="5413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z="2800" b="1">
                <a:solidFill>
                  <a:schemeClr val="folHlink"/>
                </a:solidFill>
                <a:latin typeface="Times New Roman" panose="02020603050405020304" pitchFamily="18" charset="0"/>
              </a:rPr>
              <a:t>＊</a:t>
            </a:r>
            <a:endParaRPr lang="en-US" altLang="zh-CN" sz="2800" b="1">
              <a:solidFill>
                <a:schemeClr val="folHlink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7413" name="图片 8295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3113" y="4710113"/>
            <a:ext cx="1876425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矩形 83971"/>
          <p:cNvSpPr>
            <a:spLocks noChangeArrowheads="1"/>
          </p:cNvSpPr>
          <p:nvPr/>
        </p:nvSpPr>
        <p:spPr bwMode="auto">
          <a:xfrm>
            <a:off x="246063" y="741363"/>
            <a:ext cx="41005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0066"/>
                </a:solidFill>
                <a:latin typeface="Times New Roman" panose="02020603050405020304" pitchFamily="18" charset="0"/>
              </a:rPr>
              <a:t>【易混辨析】</a:t>
            </a:r>
            <a:r>
              <a:rPr lang="zh-CN" altLang="en-US" sz="2800" b="1">
                <a:latin typeface="Times New Roman" panose="02020603050405020304" pitchFamily="18" charset="0"/>
              </a:rPr>
              <a:t> </a:t>
            </a:r>
            <a:r>
              <a:rPr lang="en-US" altLang="zh-CN" sz="2800" b="1">
                <a:latin typeface="Times New Roman" panose="02020603050405020304" pitchFamily="18" charset="0"/>
              </a:rPr>
              <a:t>in</a:t>
            </a:r>
            <a:r>
              <a:rPr lang="zh-CN" altLang="en-US" sz="2800" b="1">
                <a:latin typeface="Times New Roman" panose="02020603050405020304" pitchFamily="18" charset="0"/>
              </a:rPr>
              <a:t>，</a:t>
            </a:r>
            <a:r>
              <a:rPr lang="en-US" altLang="zh-CN" sz="2800" b="1">
                <a:latin typeface="Times New Roman" panose="02020603050405020304" pitchFamily="18" charset="0"/>
              </a:rPr>
              <a:t>on</a:t>
            </a:r>
            <a:r>
              <a:rPr lang="zh-CN" altLang="en-US" sz="2800" b="1">
                <a:latin typeface="Times New Roman" panose="02020603050405020304" pitchFamily="18" charset="0"/>
              </a:rPr>
              <a:t>和</a:t>
            </a:r>
            <a:r>
              <a:rPr lang="en-US" altLang="zh-CN" sz="2800" b="1">
                <a:latin typeface="Times New Roman" panose="02020603050405020304" pitchFamily="18" charset="0"/>
              </a:rPr>
              <a:t>to</a:t>
            </a:r>
          </a:p>
        </p:txBody>
      </p:sp>
      <p:graphicFrame>
        <p:nvGraphicFramePr>
          <p:cNvPr id="84033" name="表格 84032"/>
          <p:cNvGraphicFramePr/>
          <p:nvPr/>
        </p:nvGraphicFramePr>
        <p:xfrm>
          <a:off x="161925" y="1406525"/>
          <a:ext cx="8791575" cy="4716463"/>
        </p:xfrm>
        <a:graphic>
          <a:graphicData uri="http://schemas.openxmlformats.org/drawingml/2006/table">
            <a:tbl>
              <a:tblPr/>
              <a:tblGrid>
                <a:gridCol w="561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2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91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6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57363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4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2600" b="1" dirty="0">
                          <a:latin typeface="Times New Roman" panose="02020603050405020304" pitchFamily="18" charset="0"/>
                        </a:rPr>
                        <a:t>in</a:t>
                      </a:r>
                      <a:endParaRPr lang="zh-CN" altLang="en-US" sz="2600" b="1" dirty="0">
                        <a:latin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14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2600" b="1" dirty="0">
                          <a:latin typeface="Times New Roman" panose="02020603050405020304" pitchFamily="18" charset="0"/>
                        </a:rPr>
                        <a:t>“in the</a:t>
                      </a:r>
                      <a:r>
                        <a:rPr lang="zh-CN" altLang="en-US" sz="2600" b="1" dirty="0">
                          <a:latin typeface="Times New Roman" panose="02020603050405020304" pitchFamily="18" charset="0"/>
                        </a:rPr>
                        <a:t>＋方位名词＋</a:t>
                      </a:r>
                      <a:r>
                        <a:rPr lang="en-US" altLang="zh-CN" sz="2600" b="1" dirty="0">
                          <a:latin typeface="Times New Roman" panose="02020603050405020304" pitchFamily="18" charset="0"/>
                        </a:rPr>
                        <a:t>of”</a:t>
                      </a:r>
                      <a:r>
                        <a:rPr lang="zh-CN" altLang="en-US" sz="2600" b="1" dirty="0">
                          <a:latin typeface="Times New Roman" panose="02020603050405020304" pitchFamily="18" charset="0"/>
                        </a:rPr>
                        <a:t>表示主语被包含在某一范围之内</a:t>
                      </a: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14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2600" b="1" dirty="0">
                          <a:latin typeface="Times New Roman" panose="02020603050405020304" pitchFamily="18" charset="0"/>
                        </a:rPr>
                        <a:t>Guangdong is in the southeast of China.</a:t>
                      </a:r>
                      <a:r>
                        <a:rPr lang="zh-CN" altLang="en-US" sz="2600" b="1" dirty="0">
                          <a:latin typeface="Times New Roman" panose="02020603050405020304" pitchFamily="18" charset="0"/>
                        </a:rPr>
                        <a:t>广东在中国东南部。</a:t>
                      </a: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14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2600" b="1" dirty="0"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1737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4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2600" b="1">
                          <a:latin typeface="Times New Roman" panose="02020603050405020304" pitchFamily="18" charset="0"/>
                        </a:rPr>
                        <a:t>on</a:t>
                      </a:r>
                      <a:endParaRPr lang="zh-CN" altLang="en-US" sz="2600" b="1" dirty="0">
                        <a:latin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14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2600" b="1" dirty="0">
                          <a:latin typeface="Times New Roman" panose="02020603050405020304" pitchFamily="18" charset="0"/>
                        </a:rPr>
                        <a:t>“on the</a:t>
                      </a:r>
                      <a:r>
                        <a:rPr lang="zh-CN" altLang="en-US" sz="2600" b="1" dirty="0">
                          <a:latin typeface="Times New Roman" panose="02020603050405020304" pitchFamily="18" charset="0"/>
                        </a:rPr>
                        <a:t>＋方位名词＋</a:t>
                      </a:r>
                      <a:r>
                        <a:rPr lang="en-US" altLang="zh-CN" sz="2600" b="1" dirty="0">
                          <a:latin typeface="Times New Roman" panose="02020603050405020304" pitchFamily="18" charset="0"/>
                        </a:rPr>
                        <a:t>of”</a:t>
                      </a:r>
                      <a:r>
                        <a:rPr lang="zh-CN" altLang="en-US" sz="2600" b="1" dirty="0">
                          <a:latin typeface="Times New Roman" panose="02020603050405020304" pitchFamily="18" charset="0"/>
                        </a:rPr>
                        <a:t>表示两地接壤</a:t>
                      </a: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14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2600" b="1" err="1">
                          <a:latin typeface="Times New Roman" panose="02020603050405020304" pitchFamily="18" charset="0"/>
                        </a:rPr>
                        <a:t>Hebei is on the north of Henan</a:t>
                      </a:r>
                      <a:r>
                        <a:rPr lang="en-US" altLang="zh-CN" sz="2600" b="1" dirty="0">
                          <a:latin typeface="Times New Roman" panose="02020603050405020304" pitchFamily="18" charset="0"/>
                        </a:rPr>
                        <a:t>. </a:t>
                      </a:r>
                      <a:r>
                        <a:rPr lang="zh-CN" altLang="en-US" sz="2600" b="1" dirty="0">
                          <a:latin typeface="Times New Roman" panose="02020603050405020304" pitchFamily="18" charset="0"/>
                        </a:rPr>
                        <a:t>河北在河南的北面。</a:t>
                      </a: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14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2600" b="1" dirty="0"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57363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4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2600" b="1">
                          <a:latin typeface="Times New Roman" panose="02020603050405020304" pitchFamily="18" charset="0"/>
                        </a:rPr>
                        <a:t>to</a:t>
                      </a:r>
                      <a:endParaRPr lang="zh-CN" altLang="en-US" sz="2600" b="1" dirty="0">
                        <a:latin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14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2600" b="1" dirty="0">
                          <a:latin typeface="Times New Roman" panose="02020603050405020304" pitchFamily="18" charset="0"/>
                        </a:rPr>
                        <a:t>“to the</a:t>
                      </a:r>
                      <a:r>
                        <a:rPr lang="zh-CN" altLang="en-US" sz="2600" b="1" dirty="0">
                          <a:latin typeface="Times New Roman" panose="02020603050405020304" pitchFamily="18" charset="0"/>
                        </a:rPr>
                        <a:t>＋方位名词＋</a:t>
                      </a:r>
                      <a:r>
                        <a:rPr lang="en-US" altLang="zh-CN" sz="2600" b="1" dirty="0">
                          <a:latin typeface="Times New Roman" panose="02020603050405020304" pitchFamily="18" charset="0"/>
                        </a:rPr>
                        <a:t>of”</a:t>
                      </a:r>
                      <a:r>
                        <a:rPr lang="zh-CN" altLang="en-US" sz="2600" b="1" dirty="0">
                          <a:latin typeface="Times New Roman" panose="02020603050405020304" pitchFamily="18" charset="0"/>
                        </a:rPr>
                        <a:t>表示主语在某一范围之外，不接壤</a:t>
                      </a: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14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2600" b="1" dirty="0">
                          <a:latin typeface="Times New Roman" panose="02020603050405020304" pitchFamily="18" charset="0"/>
                        </a:rPr>
                        <a:t>Japan is to the east of China.</a:t>
                      </a:r>
                      <a:r>
                        <a:rPr lang="zh-CN" altLang="en-US" sz="2600" b="1" dirty="0">
                          <a:latin typeface="Times New Roman" panose="02020603050405020304" pitchFamily="18" charset="0"/>
                        </a:rPr>
                        <a:t>日本在中国的东面</a:t>
                      </a:r>
                      <a:r>
                        <a:rPr lang="zh-CN" altLang="en-US" sz="2600" b="1" dirty="0" smtClean="0">
                          <a:latin typeface="Times New Roman" panose="02020603050405020304" pitchFamily="18" charset="0"/>
                        </a:rPr>
                        <a:t>。 </a:t>
                      </a:r>
                      <a:endParaRPr lang="zh-CN" altLang="en-US" sz="2600" b="1" dirty="0">
                        <a:latin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4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2600" b="1" dirty="0">
                        <a:latin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14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2600" b="1" dirty="0"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8456" name="图片 8403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29613" y="2195513"/>
            <a:ext cx="5048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57" name="图片 8403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67713" y="3576638"/>
            <a:ext cx="485775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58" name="图片 8403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91525" y="5091113"/>
            <a:ext cx="43815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图片 516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355850" y="841375"/>
            <a:ext cx="4137025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098" name="组合 5170"/>
          <p:cNvGrpSpPr/>
          <p:nvPr/>
        </p:nvGrpSpPr>
        <p:grpSpPr bwMode="auto">
          <a:xfrm>
            <a:off x="180975" y="1387475"/>
            <a:ext cx="1984375" cy="600075"/>
            <a:chOff x="114" y="874"/>
            <a:chExt cx="1250" cy="378"/>
          </a:xfrm>
        </p:grpSpPr>
        <p:pic>
          <p:nvPicPr>
            <p:cNvPr id="4099" name="图片 5164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114" y="874"/>
              <a:ext cx="1162" cy="3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0" name="文本框 5165"/>
            <p:cNvSpPr txBox="1">
              <a:spLocks noChangeArrowheads="1"/>
            </p:cNvSpPr>
            <p:nvPr/>
          </p:nvSpPr>
          <p:spPr bwMode="auto">
            <a:xfrm>
              <a:off x="191" y="924"/>
              <a:ext cx="1173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2800" b="1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教材原文</a:t>
              </a:r>
            </a:p>
          </p:txBody>
        </p:sp>
      </p:grpSp>
      <p:sp>
        <p:nvSpPr>
          <p:cNvPr id="4101" name="文本框 5171"/>
          <p:cNvSpPr txBox="1">
            <a:spLocks noChangeArrowheads="1"/>
          </p:cNvSpPr>
          <p:nvPr/>
        </p:nvSpPr>
        <p:spPr bwMode="auto">
          <a:xfrm>
            <a:off x="390525" y="2085975"/>
            <a:ext cx="9010650" cy="419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 </a:t>
            </a:r>
            <a:r>
              <a:rPr lang="en-US" altLang="zh-CN" sz="2800" b="1" dirty="0">
                <a:latin typeface="Times New Roman" panose="02020603050405020304" pitchFamily="18" charset="0"/>
              </a:rPr>
              <a:t>North, south, east and west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800" b="1" baseline="30000" dirty="0">
                <a:latin typeface="Times New Roman" panose="02020603050405020304" pitchFamily="18" charset="0"/>
              </a:rPr>
              <a:t>①</a:t>
            </a:r>
            <a:r>
              <a:rPr lang="en-US" altLang="zh-CN" sz="2800" b="1" dirty="0">
                <a:latin typeface="Times New Roman" panose="02020603050405020304" pitchFamily="18" charset="0"/>
              </a:rPr>
              <a:t>This is north. </a:t>
            </a:r>
            <a:r>
              <a:rPr lang="en-US" altLang="zh-CN" sz="2800" b="1" baseline="30000" dirty="0">
                <a:latin typeface="Times New Roman" panose="02020603050405020304" pitchFamily="18" charset="0"/>
              </a:rPr>
              <a:t>②</a:t>
            </a:r>
            <a:r>
              <a:rPr lang="en-US" altLang="zh-CN" sz="2800" b="1" dirty="0">
                <a:latin typeface="Times New Roman" panose="02020603050405020304" pitchFamily="18" charset="0"/>
              </a:rPr>
              <a:t>North points up on a map.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endParaRPr lang="en-US" altLang="zh-CN" sz="2800" b="1" dirty="0"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This is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east.East</a:t>
            </a:r>
            <a:r>
              <a:rPr lang="en-US" altLang="zh-CN" sz="2800" b="1" dirty="0">
                <a:latin typeface="Times New Roman" panose="02020603050405020304" pitchFamily="18" charset="0"/>
              </a:rPr>
              <a:t> points right.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endParaRPr lang="en-US" altLang="zh-CN" sz="2800" b="1" dirty="0"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This is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west.West</a:t>
            </a:r>
            <a:r>
              <a:rPr lang="en-US" altLang="zh-CN" sz="2800" b="1" dirty="0">
                <a:latin typeface="Times New Roman" panose="02020603050405020304" pitchFamily="18" charset="0"/>
              </a:rPr>
              <a:t> points left.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endParaRPr lang="en-US" altLang="zh-CN" sz="2800" b="1" dirty="0"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This is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south.South</a:t>
            </a:r>
            <a:r>
              <a:rPr lang="en-US" altLang="zh-CN" sz="2800" b="1" dirty="0">
                <a:latin typeface="Times New Roman" panose="02020603050405020304" pitchFamily="18" charset="0"/>
              </a:rPr>
              <a:t> points down.</a:t>
            </a:r>
          </a:p>
        </p:txBody>
      </p:sp>
      <p:sp>
        <p:nvSpPr>
          <p:cNvPr id="4102" name="矩形 5172"/>
          <p:cNvSpPr>
            <a:spLocks noChangeArrowheads="1"/>
          </p:cNvSpPr>
          <p:nvPr/>
        </p:nvSpPr>
        <p:spPr bwMode="auto">
          <a:xfrm>
            <a:off x="447675" y="2619375"/>
            <a:ext cx="6772275" cy="64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4103" name="矩形 5173"/>
          <p:cNvSpPr>
            <a:spLocks noChangeArrowheads="1"/>
          </p:cNvSpPr>
          <p:nvPr/>
        </p:nvSpPr>
        <p:spPr bwMode="auto">
          <a:xfrm>
            <a:off x="438150" y="3617913"/>
            <a:ext cx="4600575" cy="64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4104" name="矩形 5174"/>
          <p:cNvSpPr>
            <a:spLocks noChangeArrowheads="1"/>
          </p:cNvSpPr>
          <p:nvPr/>
        </p:nvSpPr>
        <p:spPr bwMode="auto">
          <a:xfrm>
            <a:off x="474663" y="4606925"/>
            <a:ext cx="4600575" cy="64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4105" name="矩形 5175"/>
          <p:cNvSpPr>
            <a:spLocks noChangeArrowheads="1"/>
          </p:cNvSpPr>
          <p:nvPr/>
        </p:nvSpPr>
        <p:spPr bwMode="auto">
          <a:xfrm>
            <a:off x="474663" y="5645150"/>
            <a:ext cx="5076825" cy="64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 sz="2800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文本框 71683"/>
          <p:cNvSpPr txBox="1">
            <a:spLocks noChangeArrowheads="1"/>
          </p:cNvSpPr>
          <p:nvPr/>
        </p:nvSpPr>
        <p:spPr bwMode="auto">
          <a:xfrm>
            <a:off x="133350" y="552450"/>
            <a:ext cx="9010650" cy="547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2 </a:t>
            </a:r>
            <a:r>
              <a:rPr lang="en-US" altLang="zh-CN" sz="2800" b="1" dirty="0">
                <a:latin typeface="Times New Roman" panose="02020603050405020304" pitchFamily="18" charset="0"/>
              </a:rPr>
              <a:t>A map of the world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Li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Ming:Look</a:t>
            </a:r>
            <a:r>
              <a:rPr lang="en-US" altLang="zh-CN" sz="2800" b="1" dirty="0">
                <a:latin typeface="Times New Roman" panose="02020603050405020304" pitchFamily="18" charset="0"/>
              </a:rPr>
              <a:t> at the map, Wang Mei. </a:t>
            </a:r>
            <a:r>
              <a:rPr lang="en-US" altLang="zh-CN" sz="2800" b="1" baseline="30000" dirty="0">
                <a:latin typeface="Times New Roman" panose="02020603050405020304" pitchFamily="18" charset="0"/>
              </a:rPr>
              <a:t>③</a:t>
            </a:r>
            <a:r>
              <a:rPr lang="en-US" altLang="zh-CN" sz="2800" b="1" dirty="0">
                <a:latin typeface="Times New Roman" panose="02020603050405020304" pitchFamily="18" charset="0"/>
              </a:rPr>
              <a:t>We can see all the countries around the world.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Wang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Mei:Yes.I</a:t>
            </a:r>
            <a:r>
              <a:rPr lang="en-US" altLang="zh-CN" sz="2800" b="1" dirty="0">
                <a:latin typeface="Times New Roman" panose="02020603050405020304" pitchFamily="18" charset="0"/>
              </a:rPr>
              <a:t> can see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China.It’s</a:t>
            </a:r>
            <a:r>
              <a:rPr lang="en-US" altLang="zh-CN" sz="2800" b="1" dirty="0">
                <a:latin typeface="Times New Roman" panose="02020603050405020304" pitchFamily="18" charset="0"/>
              </a:rPr>
              <a:t> red on the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map.But</a:t>
            </a:r>
            <a:r>
              <a:rPr lang="en-US" altLang="zh-CN" sz="2800" b="1" dirty="0">
                <a:latin typeface="Times New Roman" panose="02020603050405020304" pitchFamily="18" charset="0"/>
              </a:rPr>
              <a:t> where is New Zealand? My grandparents will go there during the Spring Festival.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Li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Ming:Well</a:t>
            </a:r>
            <a:r>
              <a:rPr lang="en-US" altLang="zh-CN" sz="2800" b="1" dirty="0">
                <a:latin typeface="Times New Roman" panose="02020603050405020304" pitchFamily="18" charset="0"/>
              </a:rPr>
              <a:t>, can you see Australia? </a:t>
            </a:r>
            <a:r>
              <a:rPr lang="en-US" altLang="zh-CN" sz="2800" b="1" baseline="30000" dirty="0">
                <a:latin typeface="Times New Roman" panose="02020603050405020304" pitchFamily="18" charset="0"/>
              </a:rPr>
              <a:t>④</a:t>
            </a:r>
            <a:r>
              <a:rPr lang="en-US" altLang="zh-CN" sz="2800" b="1" dirty="0">
                <a:latin typeface="Times New Roman" panose="02020603050405020304" pitchFamily="18" charset="0"/>
              </a:rPr>
              <a:t>It’s southeast of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China.And</a:t>
            </a:r>
            <a:r>
              <a:rPr lang="en-US" altLang="zh-CN" sz="2800" b="1" dirty="0">
                <a:latin typeface="Times New Roman" panose="02020603050405020304" pitchFamily="18" charset="0"/>
              </a:rPr>
              <a:t> New Zealand is southeast of Australia.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Wang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Mei:Yes</a:t>
            </a:r>
            <a:r>
              <a:rPr lang="en-US" altLang="zh-CN" sz="2800" b="1" dirty="0">
                <a:latin typeface="Times New Roman" panose="02020603050405020304" pitchFamily="18" charset="0"/>
              </a:rPr>
              <a:t>, I see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it.And</a:t>
            </a:r>
            <a:r>
              <a:rPr lang="en-US" altLang="zh-CN" sz="2800" b="1" dirty="0">
                <a:latin typeface="Times New Roman" panose="02020603050405020304" pitchFamily="18" charset="0"/>
              </a:rPr>
              <a:t> where is Canada?</a:t>
            </a: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文本框 72705"/>
          <p:cNvSpPr txBox="1">
            <a:spLocks noChangeArrowheads="1"/>
          </p:cNvSpPr>
          <p:nvPr/>
        </p:nvSpPr>
        <p:spPr bwMode="auto">
          <a:xfrm>
            <a:off x="133350" y="781050"/>
            <a:ext cx="9010650" cy="1902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Li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Ming:It</a:t>
            </a:r>
            <a:r>
              <a:rPr lang="en-US" altLang="zh-CN" sz="2800" b="1" dirty="0">
                <a:latin typeface="Times New Roman" panose="02020603050405020304" pitchFamily="18" charset="0"/>
              </a:rPr>
              <a:t> is north of the U.S.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Wang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Mei:Oh</a:t>
            </a:r>
            <a:r>
              <a:rPr lang="en-US" altLang="zh-CN" sz="2800" b="1" dirty="0">
                <a:latin typeface="Times New Roman" panose="02020603050405020304" pitchFamily="18" charset="0"/>
              </a:rPr>
              <a:t>, yes! It is green on the map! Danny is green, too</a:t>
            </a:r>
            <a:r>
              <a:rPr lang="en-US" altLang="zh-CN" sz="2800" b="1" dirty="0" smtClean="0">
                <a:latin typeface="Times New Roman" panose="02020603050405020304" pitchFamily="18" charset="0"/>
              </a:rPr>
              <a:t>.</a:t>
            </a:r>
            <a:endParaRPr lang="en-US" altLang="zh-CN" sz="28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文本框 73731"/>
          <p:cNvSpPr txBox="1">
            <a:spLocks noChangeArrowheads="1"/>
          </p:cNvSpPr>
          <p:nvPr/>
        </p:nvSpPr>
        <p:spPr bwMode="auto">
          <a:xfrm>
            <a:off x="361950" y="1524000"/>
            <a:ext cx="6457950" cy="308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2800" b="1" dirty="0">
                <a:latin typeface="Times New Roman" panose="02020603050405020304" pitchFamily="18" charset="0"/>
              </a:rPr>
              <a:t> Listen and fill in the blanks.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1.This is _______. _______points up.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2.This is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east.East</a:t>
            </a:r>
            <a:r>
              <a:rPr lang="en-US" altLang="zh-CN" sz="2800" b="1" dirty="0">
                <a:latin typeface="Times New Roman" panose="02020603050405020304" pitchFamily="18" charset="0"/>
              </a:rPr>
              <a:t> points _______.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3.This is_______. _______ points left.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4.This is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south.South</a:t>
            </a:r>
            <a:r>
              <a:rPr lang="en-US" altLang="zh-CN" sz="2800" b="1" dirty="0">
                <a:latin typeface="Times New Roman" panose="02020603050405020304" pitchFamily="18" charset="0"/>
              </a:rPr>
              <a:t> points_______ .</a:t>
            </a:r>
          </a:p>
        </p:txBody>
      </p:sp>
      <p:sp>
        <p:nvSpPr>
          <p:cNvPr id="73734" name="矩形 73733"/>
          <p:cNvSpPr>
            <a:spLocks noChangeArrowheads="1"/>
          </p:cNvSpPr>
          <p:nvPr/>
        </p:nvSpPr>
        <p:spPr bwMode="auto">
          <a:xfrm>
            <a:off x="1911350" y="2189163"/>
            <a:ext cx="10350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north</a:t>
            </a:r>
          </a:p>
        </p:txBody>
      </p:sp>
      <p:sp>
        <p:nvSpPr>
          <p:cNvPr id="73735" name="矩形 73734"/>
          <p:cNvSpPr>
            <a:spLocks noChangeArrowheads="1"/>
          </p:cNvSpPr>
          <p:nvPr/>
        </p:nvSpPr>
        <p:spPr bwMode="auto">
          <a:xfrm>
            <a:off x="3263900" y="2265363"/>
            <a:ext cx="10937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North</a:t>
            </a:r>
          </a:p>
        </p:txBody>
      </p:sp>
      <p:sp>
        <p:nvSpPr>
          <p:cNvPr id="73736" name="矩形 73735"/>
          <p:cNvSpPr>
            <a:spLocks noChangeArrowheads="1"/>
          </p:cNvSpPr>
          <p:nvPr/>
        </p:nvSpPr>
        <p:spPr bwMode="auto">
          <a:xfrm>
            <a:off x="4305300" y="2798763"/>
            <a:ext cx="9350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right</a:t>
            </a:r>
          </a:p>
        </p:txBody>
      </p:sp>
      <p:sp>
        <p:nvSpPr>
          <p:cNvPr id="73737" name="矩形 73736"/>
          <p:cNvSpPr>
            <a:spLocks noChangeArrowheads="1"/>
          </p:cNvSpPr>
          <p:nvPr/>
        </p:nvSpPr>
        <p:spPr bwMode="auto">
          <a:xfrm>
            <a:off x="1878013" y="3446463"/>
            <a:ext cx="8556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west</a:t>
            </a:r>
          </a:p>
        </p:txBody>
      </p:sp>
      <p:sp>
        <p:nvSpPr>
          <p:cNvPr id="73738" name="矩形 73737"/>
          <p:cNvSpPr>
            <a:spLocks noChangeArrowheads="1"/>
          </p:cNvSpPr>
          <p:nvPr/>
        </p:nvSpPr>
        <p:spPr bwMode="auto">
          <a:xfrm>
            <a:off x="3276600" y="3465513"/>
            <a:ext cx="9540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West</a:t>
            </a:r>
          </a:p>
        </p:txBody>
      </p:sp>
      <p:sp>
        <p:nvSpPr>
          <p:cNvPr id="73739" name="矩形 73738"/>
          <p:cNvSpPr>
            <a:spLocks noChangeArrowheads="1"/>
          </p:cNvSpPr>
          <p:nvPr/>
        </p:nvSpPr>
        <p:spPr bwMode="auto">
          <a:xfrm>
            <a:off x="4787900" y="4027488"/>
            <a:ext cx="1016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down</a:t>
            </a:r>
          </a:p>
        </p:txBody>
      </p:sp>
      <p:sp>
        <p:nvSpPr>
          <p:cNvPr id="2" name="矩形 1"/>
          <p:cNvSpPr/>
          <p:nvPr/>
        </p:nvSpPr>
        <p:spPr>
          <a:xfrm>
            <a:off x="527264" y="460904"/>
            <a:ext cx="2198807" cy="7055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3200" b="1" dirty="0" smtClean="0">
                <a:latin typeface="Times New Roman" panose="02020603050405020304" pitchFamily="18" charset="0"/>
              </a:rPr>
              <a:t>Let’s Do It!</a:t>
            </a:r>
            <a:endParaRPr lang="en-US" altLang="zh-CN" sz="32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3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3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3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3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3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3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3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3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4" grpId="0"/>
      <p:bldP spid="73735" grpId="0"/>
      <p:bldP spid="73736" grpId="0"/>
      <p:bldP spid="73737" grpId="0"/>
      <p:bldP spid="73738" grpId="0"/>
      <p:bldP spid="737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文本框 74755"/>
          <p:cNvSpPr txBox="1">
            <a:spLocks noChangeArrowheads="1"/>
          </p:cNvSpPr>
          <p:nvPr/>
        </p:nvSpPr>
        <p:spPr bwMode="auto">
          <a:xfrm>
            <a:off x="180975" y="904875"/>
            <a:ext cx="8743950" cy="368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800" b="1" dirty="0">
                <a:latin typeface="Times New Roman" panose="02020603050405020304" pitchFamily="18" charset="0"/>
              </a:rPr>
              <a:t> Read Part 2 of the lesson and write true(T) or false (F).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1.Li Ming and Wang Mei are looking at a map of the world.(      )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2.Wang Mei’s grandparents will go to Australia for the Spring Festival.(       )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3.The U.S.is north of Canada.(       )</a:t>
            </a:r>
          </a:p>
        </p:txBody>
      </p:sp>
      <p:sp>
        <p:nvSpPr>
          <p:cNvPr id="74758" name="矩形 74757"/>
          <p:cNvSpPr>
            <a:spLocks noChangeArrowheads="1"/>
          </p:cNvSpPr>
          <p:nvPr/>
        </p:nvSpPr>
        <p:spPr bwMode="auto">
          <a:xfrm>
            <a:off x="1438275" y="2236788"/>
            <a:ext cx="420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T</a:t>
            </a:r>
          </a:p>
        </p:txBody>
      </p:sp>
      <p:sp>
        <p:nvSpPr>
          <p:cNvPr id="74759" name="矩形 74758"/>
          <p:cNvSpPr>
            <a:spLocks noChangeArrowheads="1"/>
          </p:cNvSpPr>
          <p:nvPr/>
        </p:nvSpPr>
        <p:spPr bwMode="auto">
          <a:xfrm>
            <a:off x="2895600" y="3417888"/>
            <a:ext cx="4016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74760" name="矩形 74759"/>
          <p:cNvSpPr>
            <a:spLocks noChangeArrowheads="1"/>
          </p:cNvSpPr>
          <p:nvPr/>
        </p:nvSpPr>
        <p:spPr bwMode="auto">
          <a:xfrm>
            <a:off x="4972050" y="4027488"/>
            <a:ext cx="4016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F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8" grpId="0"/>
      <p:bldP spid="74759" grpId="0"/>
      <p:bldP spid="7476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文本框 75779"/>
          <p:cNvSpPr txBox="1">
            <a:spLocks noChangeArrowheads="1"/>
          </p:cNvSpPr>
          <p:nvPr/>
        </p:nvSpPr>
        <p:spPr bwMode="auto">
          <a:xfrm>
            <a:off x="161925" y="923925"/>
            <a:ext cx="8839200" cy="428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sz="2800" b="1" dirty="0">
                <a:latin typeface="Times New Roman" panose="02020603050405020304" pitchFamily="18" charset="0"/>
              </a:rPr>
              <a:t> Can you help Piggy find the apple? Follow the directions below and draw arrows(→) on the map.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Piggy, please go this way: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West→west→south→south→east→south→south→east→north→east→east→north→north→east→south→east→south→south→south→west.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There’s the apple!</a:t>
            </a:r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文本框 76803"/>
          <p:cNvSpPr txBox="1">
            <a:spLocks noChangeArrowheads="1"/>
          </p:cNvSpPr>
          <p:nvPr/>
        </p:nvSpPr>
        <p:spPr bwMode="auto">
          <a:xfrm>
            <a:off x="161925" y="962025"/>
            <a:ext cx="8772525" cy="487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4 Read the passage and look at the compasses below.What directions are the arrows pointing in?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The time on a clock always moves in a clockwise direction.So do the directions on a map.The directions on a map go from north to east to south to west.Can you remember “Never Eat Silly Wheat”? That can help you remember the order of the directions.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u="sng">
                <a:latin typeface="Times New Roman" panose="02020603050405020304" pitchFamily="18" charset="0"/>
              </a:rPr>
              <a:t>north</a:t>
            </a:r>
          </a:p>
        </p:txBody>
      </p:sp>
      <p:sp>
        <p:nvSpPr>
          <p:cNvPr id="76805" name="文本框 76804"/>
          <p:cNvSpPr txBox="1">
            <a:spLocks noChangeArrowheads="1"/>
          </p:cNvSpPr>
          <p:nvPr/>
        </p:nvSpPr>
        <p:spPr bwMode="auto">
          <a:xfrm>
            <a:off x="2076450" y="5400675"/>
            <a:ext cx="51911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east    southeast      west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Picture 4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93925" y="733425"/>
            <a:ext cx="4635500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6" name="文本框 69667"/>
          <p:cNvSpPr txBox="1">
            <a:spLocks noChangeArrowheads="1"/>
          </p:cNvSpPr>
          <p:nvPr/>
        </p:nvSpPr>
        <p:spPr bwMode="auto">
          <a:xfrm>
            <a:off x="114300" y="1323975"/>
            <a:ext cx="8867775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01</a:t>
            </a:r>
            <a:r>
              <a:rPr lang="en-US" altLang="zh-CN" sz="2800" b="1" dirty="0">
                <a:latin typeface="Times New Roman" panose="02020603050405020304" pitchFamily="18" charset="0"/>
              </a:rPr>
              <a:t>This is north.</a:t>
            </a:r>
            <a:r>
              <a:rPr lang="zh-CN" altLang="en-US" sz="2800" b="1" dirty="0">
                <a:latin typeface="Times New Roman" panose="02020603050405020304" pitchFamily="18" charset="0"/>
              </a:rPr>
              <a:t>这是北方。</a:t>
            </a:r>
            <a:r>
              <a:rPr lang="en-US" altLang="zh-CN" sz="2800" b="1" dirty="0">
                <a:latin typeface="Times New Roman" panose="02020603050405020304" pitchFamily="18" charset="0"/>
              </a:rPr>
              <a:t>(</a:t>
            </a:r>
            <a:r>
              <a:rPr lang="zh-CN" altLang="en-US" sz="2800" b="1" dirty="0">
                <a:latin typeface="Times New Roman" panose="02020603050405020304" pitchFamily="18" charset="0"/>
              </a:rPr>
              <a:t>教材</a:t>
            </a:r>
            <a:r>
              <a:rPr lang="en-US" altLang="zh-CN" sz="2800" b="1" dirty="0">
                <a:latin typeface="Times New Roman" panose="02020603050405020304" pitchFamily="18" charset="0"/>
              </a:rPr>
              <a:t>P114)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            north</a:t>
            </a:r>
            <a:r>
              <a:rPr lang="zh-CN" altLang="en-US" sz="2800" b="1" dirty="0">
                <a:latin typeface="Times New Roman" panose="02020603050405020304" pitchFamily="18" charset="0"/>
              </a:rPr>
              <a:t>的用法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north</a:t>
            </a:r>
            <a:r>
              <a:rPr lang="zh-CN" altLang="en-US" sz="2800" b="1" dirty="0">
                <a:latin typeface="Times New Roman" panose="02020603050405020304" pitchFamily="18" charset="0"/>
              </a:rPr>
              <a:t>意为“北方”，此处作名词。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       </a:t>
            </a:r>
            <a:r>
              <a:rPr lang="en-US" altLang="zh-CN" sz="2800" b="1" dirty="0">
                <a:latin typeface="Times New Roman" panose="02020603050405020304" pitchFamily="18" charset="0"/>
              </a:rPr>
              <a:t>a north facing window</a:t>
            </a:r>
            <a:r>
              <a:rPr lang="zh-CN" altLang="en-US" sz="2800" b="1" dirty="0">
                <a:latin typeface="Times New Roman" panose="02020603050405020304" pitchFamily="18" charset="0"/>
              </a:rPr>
              <a:t>一扇朝北的窗户</a:t>
            </a:r>
          </a:p>
        </p:txBody>
      </p:sp>
      <p:pic>
        <p:nvPicPr>
          <p:cNvPr id="11267" name="图片 69668" descr="point标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9563" y="2219325"/>
            <a:ext cx="903287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矩形 69669"/>
          <p:cNvSpPr>
            <a:spLocks noChangeArrowheads="1"/>
          </p:cNvSpPr>
          <p:nvPr/>
        </p:nvSpPr>
        <p:spPr bwMode="auto">
          <a:xfrm>
            <a:off x="301625" y="3284538"/>
            <a:ext cx="5413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z="2800" b="1">
                <a:solidFill>
                  <a:schemeClr val="folHlink"/>
                </a:solidFill>
                <a:latin typeface="Times New Roman" panose="02020603050405020304" pitchFamily="18" charset="0"/>
              </a:rPr>
              <a:t>＊</a:t>
            </a:r>
            <a:endParaRPr lang="en-US" altLang="zh-CN" sz="2800" b="1">
              <a:solidFill>
                <a:schemeClr val="folHlink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1269" name="图片 6967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24663" y="3990975"/>
            <a:ext cx="1400175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图片 6967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42950" y="3944938"/>
            <a:ext cx="5602288" cy="246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WWW.2PPT.COM&#10;">
  <a:themeElements>
    <a:clrScheme name="Default Design 1">
      <a:dk1>
        <a:srgbClr val="000000"/>
      </a:dk1>
      <a:lt1>
        <a:srgbClr val="FFFFFF"/>
      </a:lt1>
      <a:dk2>
        <a:srgbClr val="CC3300"/>
      </a:dk2>
      <a:lt2>
        <a:srgbClr val="808080"/>
      </a:lt2>
      <a:accent1>
        <a:srgbClr val="FF6161"/>
      </a:accent1>
      <a:accent2>
        <a:srgbClr val="FFC319"/>
      </a:accent2>
      <a:accent3>
        <a:srgbClr val="FFFFFF"/>
      </a:accent3>
      <a:accent4>
        <a:srgbClr val="000000"/>
      </a:accent4>
      <a:accent5>
        <a:srgbClr val="FFB7B7"/>
      </a:accent5>
      <a:accent6>
        <a:srgbClr val="E7B016"/>
      </a:accent6>
      <a:hlink>
        <a:srgbClr val="A8D02A"/>
      </a:hlink>
      <a:folHlink>
        <a:srgbClr val="5CB1FE"/>
      </a:folHlink>
    </a:clrScheme>
    <a:fontScheme name="自定义 6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 bwMode="auto">
        <a:noFill/>
        <a:ln w="25400" cmpd="sng">
          <a:solidFill>
            <a:srgbClr val="C00000"/>
          </a:solidFill>
          <a:round/>
        </a:ln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CC3300"/>
        </a:dk2>
        <a:lt2>
          <a:srgbClr val="808080"/>
        </a:lt2>
        <a:accent1>
          <a:srgbClr val="FF6161"/>
        </a:accent1>
        <a:accent2>
          <a:srgbClr val="FFC319"/>
        </a:accent2>
        <a:accent3>
          <a:srgbClr val="FFFFFF"/>
        </a:accent3>
        <a:accent4>
          <a:srgbClr val="000000"/>
        </a:accent4>
        <a:accent5>
          <a:srgbClr val="FFB7B7"/>
        </a:accent5>
        <a:accent6>
          <a:srgbClr val="E7B016"/>
        </a:accent6>
        <a:hlink>
          <a:srgbClr val="A8D02A"/>
        </a:hlink>
        <a:folHlink>
          <a:srgbClr val="5CB1F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6666"/>
        </a:dk2>
        <a:lt2>
          <a:srgbClr val="808080"/>
        </a:lt2>
        <a:accent1>
          <a:srgbClr val="F8A230"/>
        </a:accent1>
        <a:accent2>
          <a:srgbClr val="5CACE2"/>
        </a:accent2>
        <a:accent3>
          <a:srgbClr val="FFFFFF"/>
        </a:accent3>
        <a:accent4>
          <a:srgbClr val="000000"/>
        </a:accent4>
        <a:accent5>
          <a:srgbClr val="FBCEAD"/>
        </a:accent5>
        <a:accent6>
          <a:srgbClr val="539BCD"/>
        </a:accent6>
        <a:hlink>
          <a:srgbClr val="E569A7"/>
        </a:hlink>
        <a:folHlink>
          <a:srgbClr val="95D8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66"/>
        </a:dk2>
        <a:lt2>
          <a:srgbClr val="808080"/>
        </a:lt2>
        <a:accent1>
          <a:srgbClr val="8EEA3A"/>
        </a:accent1>
        <a:accent2>
          <a:srgbClr val="F97B90"/>
        </a:accent2>
        <a:accent3>
          <a:srgbClr val="FFFFFF"/>
        </a:accent3>
        <a:accent4>
          <a:srgbClr val="000000"/>
        </a:accent4>
        <a:accent5>
          <a:srgbClr val="C6F3AE"/>
        </a:accent5>
        <a:accent6>
          <a:srgbClr val="E26F82"/>
        </a:accent6>
        <a:hlink>
          <a:srgbClr val="5DC2F5"/>
        </a:hlink>
        <a:folHlink>
          <a:srgbClr val="FFA41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主题23</Template>
  <TotalTime>0</TotalTime>
  <Words>900</Words>
  <Application>Microsoft Office PowerPoint</Application>
  <PresentationFormat>全屏显示(4:3)</PresentationFormat>
  <Paragraphs>94</Paragraphs>
  <Slides>16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4" baseType="lpstr">
      <vt:lpstr>黑体</vt:lpstr>
      <vt:lpstr>楷体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cp:keywords>第一PPT模板网-WWW.1PPT.COM</cp:keywords>
  <dc:description>www.ppt818.com-提供资源下载</dc:description>
  <cp:lastModifiedBy>Windows 用户</cp:lastModifiedBy>
  <cp:revision>72</cp:revision>
  <dcterms:created xsi:type="dcterms:W3CDTF">2017-07-08T03:13:00Z</dcterms:created>
  <dcterms:modified xsi:type="dcterms:W3CDTF">2023-01-16T23:02:52Z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F0E5E9E40B884952AE56ECB9308121D0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