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71" r:id="rId3"/>
    <p:sldId id="270" r:id="rId4"/>
    <p:sldId id="259" r:id="rId5"/>
    <p:sldId id="260" r:id="rId6"/>
    <p:sldId id="258" r:id="rId7"/>
    <p:sldId id="262" r:id="rId8"/>
    <p:sldId id="269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A060F-7789-49A9-B87F-9A96B190D84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0062-310D-4FA2-B0F9-03BEF1B2F9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80062-310D-4FA2-B0F9-03BEF1B2F98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CCCFFA3-B780-4CED-A269-C084C33FE60F}" type="slidenum">
              <a:rPr lang="zh-CN" altLang="en-US">
                <a:latin typeface="Arial" panose="020B0604020202020204" pitchFamily="34" charset="0"/>
              </a:rPr>
              <a:t>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altLang="en-US" smtClean="0">
              <a:ea typeface="宋体" panose="02010600030101010101" pitchFamily="2" charset="-122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7D8398E-AF58-4E52-83CE-8F20EA917803}" type="slidenum">
              <a:rPr lang="zh-CN" altLang="en-US">
                <a:latin typeface="Arial" panose="020B0604020202020204" pitchFamily="34" charset="0"/>
              </a:rPr>
              <a:t>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altLang="en-US" smtClean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94C395D-FA7B-488D-8575-CD1846E32786}" type="slidenum">
              <a:rPr lang="zh-CN" altLang="en-US">
                <a:latin typeface="Arial" panose="020B0604020202020204" pitchFamily="34" charset="0"/>
              </a:rPr>
              <a:t>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792F8D5-D018-4B0F-B7B6-7BBE42E1E272}" type="slidenum">
              <a:rPr lang="zh-CN" altLang="en-US">
                <a:latin typeface="Arial" panose="020B0604020202020204" pitchFamily="34" charset="0"/>
              </a:rPr>
              <a:t>10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D646B3E2-978C-4997-8FAA-4D00F7E651B5}" type="slidenum">
              <a:rPr lang="zh-CN" altLang="en-US">
                <a:latin typeface="Arial" panose="020B0604020202020204" pitchFamily="34" charset="0"/>
              </a:rPr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EE10ABC7-D5DD-4B7D-80C2-2F33E46CF4A3}" type="slidenum">
              <a:rPr lang="zh-CN" altLang="en-US">
                <a:latin typeface="Arial" panose="020B0604020202020204" pitchFamily="34" charset="0"/>
              </a:rPr>
              <a:t>12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89C9E131-753C-4EDF-92CB-67210C163FA8}" type="slidenum">
              <a:rPr lang="zh-CN" altLang="en-US">
                <a:latin typeface="Arial" panose="020B0604020202020204" pitchFamily="34" charset="0"/>
              </a:rPr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B0B7-1082-48D7-AF08-D6C122F9E2C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FACF-7FFF-40FE-9A6B-CC5694C57A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wmf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hyperlink" Target="Unit+4/Unit%204/&#35270;&#39057;/Learn%20the%20sounds.swf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" y="210556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i="1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ozuka Gothic Pro B" pitchFamily="34" charset="-128"/>
                <a:ea typeface="Kozuka Gothic Pro B" pitchFamily="34" charset="-128"/>
              </a:rPr>
              <a:t>Subjects</a:t>
            </a:r>
            <a:endParaRPr lang="zh-CN" altLang="en-US" sz="8000" b="1" i="1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04083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3" t="2936" r="-64" b="11220"/>
          <a:stretch>
            <a:fillRect/>
          </a:stretch>
        </p:blipFill>
        <p:spPr bwMode="auto">
          <a:xfrm>
            <a:off x="4204097" y="5500690"/>
            <a:ext cx="92749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6" y="5456240"/>
            <a:ext cx="10763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6" y="5500688"/>
            <a:ext cx="783431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20" y="5500690"/>
            <a:ext cx="907256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60" y="5357813"/>
            <a:ext cx="7429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19" y="5357813"/>
            <a:ext cx="866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/>
          <a:stretch>
            <a:fillRect/>
          </a:stretch>
        </p:blipFill>
        <p:spPr bwMode="auto">
          <a:xfrm>
            <a:off x="3293270" y="5429250"/>
            <a:ext cx="907256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同侧圆角矩形 13"/>
          <p:cNvSpPr/>
          <p:nvPr/>
        </p:nvSpPr>
        <p:spPr>
          <a:xfrm flipV="1">
            <a:off x="1999172" y="1552754"/>
            <a:ext cx="5253487" cy="3372929"/>
          </a:xfrm>
          <a:prstGeom prst="round2SameRect">
            <a:avLst>
              <a:gd name="adj1" fmla="val 22137"/>
              <a:gd name="adj2" fmla="val 0"/>
            </a:avLst>
          </a:prstGeom>
          <a:noFill/>
          <a:ln w="92075" cmpd="tri">
            <a:solidFill>
              <a:srgbClr val="1CB6B2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07407" y="2372264"/>
            <a:ext cx="4970567" cy="2308324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srgbClr val="000000">
                <a:alpha val="67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1CB6B2"/>
                </a:solidFill>
                <a:latin typeface="GCFrutiger" pitchFamily="50" charset="0"/>
              </a:rPr>
              <a:t>I like </a:t>
            </a:r>
            <a:r>
              <a:rPr lang="en-US" altLang="zh-CN" sz="2400" b="1" dirty="0" smtClean="0">
                <a:solidFill>
                  <a:srgbClr val="1CB6B2"/>
                </a:solidFill>
                <a:latin typeface="GCFrutiger" pitchFamily="50" charset="0"/>
              </a:rPr>
              <a:t>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1CB6B2"/>
                </a:solidFill>
                <a:latin typeface="GCFrutiger" pitchFamily="50" charset="0"/>
              </a:rPr>
              <a:t>I learn to read and write in…class</a:t>
            </a:r>
            <a:endParaRPr lang="en-US" altLang="zh-CN" sz="2400" b="1" dirty="0">
              <a:solidFill>
                <a:srgbClr val="1CB6B2"/>
              </a:solidFill>
              <a:latin typeface="GCFrutiger" pitchFamily="50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1CB6B2"/>
                </a:solidFill>
                <a:latin typeface="GCFrutiger" pitchFamily="50" charset="0"/>
              </a:rPr>
              <a:t>It’s </a:t>
            </a:r>
            <a:r>
              <a:rPr lang="en-US" altLang="zh-CN" sz="2400" b="1" dirty="0" smtClean="0">
                <a:solidFill>
                  <a:srgbClr val="1CB6B2"/>
                </a:solidFill>
                <a:latin typeface="GCFrutiger" pitchFamily="50" charset="0"/>
              </a:rPr>
              <a:t>so</a:t>
            </a:r>
            <a:endParaRPr lang="en-US" altLang="zh-CN" b="1" dirty="0" smtClean="0">
              <a:solidFill>
                <a:srgbClr val="1CB6B2"/>
              </a:solidFill>
              <a:latin typeface="GCFrutiger" pitchFamily="50" charset="0"/>
            </a:endParaRPr>
          </a:p>
        </p:txBody>
      </p:sp>
      <p:sp>
        <p:nvSpPr>
          <p:cNvPr id="13" name="同侧圆角矩形 12"/>
          <p:cNvSpPr/>
          <p:nvPr/>
        </p:nvSpPr>
        <p:spPr>
          <a:xfrm>
            <a:off x="1869776" y="1143002"/>
            <a:ext cx="5382883" cy="928687"/>
          </a:xfrm>
          <a:prstGeom prst="round2SameRect">
            <a:avLst/>
          </a:prstGeom>
          <a:solidFill>
            <a:srgbClr val="1CB6B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/>
              <a:t>What subjects do you like?</a:t>
            </a:r>
            <a:endParaRPr lang="zh-CN" altLang="en-US" sz="32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28832" y="3661700"/>
            <a:ext cx="1232306" cy="5922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54008" y="3679229"/>
            <a:ext cx="1238255" cy="5572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22883" y="3585564"/>
            <a:ext cx="1294556" cy="6334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303" name="WordArt 8"/>
          <p:cNvSpPr>
            <a:spLocks noChangeArrowheads="1" noChangeShapeType="1" noTextEdit="1"/>
          </p:cNvSpPr>
          <p:nvPr/>
        </p:nvSpPr>
        <p:spPr bwMode="auto">
          <a:xfrm>
            <a:off x="1464469" y="403227"/>
            <a:ext cx="3268266" cy="739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solidFill>
                  <a:srgbClr val="2EB4B1"/>
                </a:solidFill>
                <a:latin typeface="Comic Sans MS" panose="030F0702030302020204" pitchFamily="66" charset="0"/>
              </a:rPr>
              <a:t>Think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20" y="4935538"/>
            <a:ext cx="3050381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1678781" y="379563"/>
            <a:ext cx="6039704" cy="5549751"/>
          </a:xfrm>
          <a:prstGeom prst="roundRect">
            <a:avLst/>
          </a:prstGeom>
          <a:noFill/>
          <a:ln w="69850" cap="rnd" cmpd="sng">
            <a:solidFill>
              <a:srgbClr val="1CB6B2"/>
            </a:solidFill>
            <a:prstDash val="dash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53810" y="857232"/>
            <a:ext cx="1982405" cy="428628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DoubleWave1">
              <a:avLst>
                <a:gd name="adj1" fmla="val 6250"/>
                <a:gd name="adj2" fmla="val 614"/>
              </a:avLst>
            </a:prstTxWarp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1CB6B2"/>
                </a:solidFill>
                <a:latin typeface="Arial" panose="020B0604020202020204" pitchFamily="34" charset="0"/>
              </a:rPr>
              <a:t>Chain drill</a:t>
            </a:r>
            <a:endParaRPr lang="zh-CN" altLang="en-US" sz="2800" b="1" dirty="0">
              <a:solidFill>
                <a:srgbClr val="1CB6B2"/>
              </a:solidFill>
              <a:latin typeface="Arial" panose="020B0604020202020204" pitchFamily="34" charset="0"/>
            </a:endParaRPr>
          </a:p>
        </p:txBody>
      </p: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034" flipH="1">
            <a:off x="6075760" y="4291013"/>
            <a:ext cx="166568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2344341" y="1500190"/>
            <a:ext cx="489909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C00000"/>
                </a:solidFill>
                <a:latin typeface="GCFrutiger" pitchFamily="50" charset="0"/>
              </a:rPr>
              <a:t>A: What subjects do you like?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C00000"/>
                </a:solidFill>
                <a:latin typeface="GCFrutiger" pitchFamily="50" charset="0"/>
              </a:rPr>
              <a:t>B: I like … It’s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C00000"/>
                </a:solidFill>
                <a:latin typeface="GCFrutiger" pitchFamily="50" charset="0"/>
              </a:rPr>
              <a:t>    What about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C00000"/>
                </a:solidFill>
                <a:latin typeface="GCFrutiger" pitchFamily="50" charset="0"/>
              </a:rPr>
              <a:t>A: I like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70C0"/>
                </a:solidFill>
                <a:latin typeface="GCFrutiger" pitchFamily="50" charset="0"/>
              </a:rPr>
              <a:t>B: What subjects do you like?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70C0"/>
                </a:solidFill>
                <a:latin typeface="GCFrutiger" pitchFamily="50" charset="0"/>
              </a:rPr>
              <a:t>C: I like … It’s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70C0"/>
                </a:solidFill>
                <a:latin typeface="GCFrutiger" pitchFamily="50" charset="0"/>
              </a:rPr>
              <a:t>    What about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70C0"/>
                </a:solidFill>
                <a:latin typeface="GCFrutiger" pitchFamily="50" charset="0"/>
              </a:rPr>
              <a:t>B: I like…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GCFrutiger" pitchFamily="50" charset="0"/>
              </a:rPr>
              <a:t>C: </a:t>
            </a:r>
            <a:r>
              <a:rPr lang="en-US" altLang="zh-CN" sz="2800" b="1" dirty="0">
                <a:solidFill>
                  <a:srgbClr val="FF0000"/>
                </a:solidFill>
                <a:latin typeface="GCFrutiger" pitchFamily="50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GCFrutiger" pitchFamily="50" charset="0"/>
              </a:rPr>
              <a:t>… </a:t>
            </a:r>
            <a:endParaRPr lang="zh-CN" altLang="en-US" sz="2800" b="1" dirty="0">
              <a:solidFill>
                <a:srgbClr val="FF0000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5" y="2786065"/>
            <a:ext cx="48196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58" y="2786065"/>
            <a:ext cx="4812506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2" y="2760663"/>
            <a:ext cx="2025254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2547" y="1571627"/>
            <a:ext cx="50994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latin typeface="GCFrutiger" pitchFamily="50" charset="0"/>
              </a:rPr>
              <a:t>S1: What subjects do you like?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latin typeface="GCFrutiger" pitchFamily="50" charset="0"/>
              </a:rPr>
              <a:t>S2: I like …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12" name="线形标注 2 11"/>
          <p:cNvSpPr/>
          <p:nvPr/>
        </p:nvSpPr>
        <p:spPr>
          <a:xfrm>
            <a:off x="1518048" y="3714750"/>
            <a:ext cx="3321844" cy="642938"/>
          </a:xfrm>
          <a:prstGeom prst="borderCallout2">
            <a:avLst>
              <a:gd name="adj1" fmla="val -75246"/>
              <a:gd name="adj2" fmla="val 152075"/>
              <a:gd name="adj3" fmla="val 47930"/>
              <a:gd name="adj4" fmla="val 152241"/>
              <a:gd name="adj5" fmla="val 49399"/>
              <a:gd name="adj6" fmla="val 99273"/>
            </a:avLst>
          </a:prstGeom>
          <a:solidFill>
            <a:srgbClr val="1CB6B2"/>
          </a:solidFill>
          <a:ln>
            <a:solidFill>
              <a:srgbClr val="1CB6B2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Step 1  Write the names.</a:t>
            </a:r>
            <a:endParaRPr lang="zh-CN" altLang="en-US" sz="2800" b="1" dirty="0"/>
          </a:p>
        </p:txBody>
      </p:sp>
      <p:sp>
        <p:nvSpPr>
          <p:cNvPr id="14" name="矩形 13"/>
          <p:cNvSpPr/>
          <p:nvPr/>
        </p:nvSpPr>
        <p:spPr>
          <a:xfrm>
            <a:off x="1518048" y="4357690"/>
            <a:ext cx="3321844" cy="642937"/>
          </a:xfrm>
          <a:prstGeom prst="rect">
            <a:avLst/>
          </a:prstGeom>
          <a:solidFill>
            <a:srgbClr val="9AF0EE"/>
          </a:solidFill>
          <a:ln>
            <a:solidFill>
              <a:srgbClr val="9AF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Step 2  Ask the questions.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18048" y="5000625"/>
            <a:ext cx="3321844" cy="642938"/>
          </a:xfrm>
          <a:prstGeom prst="rect">
            <a:avLst/>
          </a:prstGeom>
          <a:solidFill>
            <a:srgbClr val="1CB6B2"/>
          </a:solidFill>
          <a:ln>
            <a:solidFill>
              <a:srgbClr val="1CB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Step 3  Tick the subjects.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2"/>
            <a:ext cx="3521869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1357315"/>
            <a:ext cx="58054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线形标注 2 5"/>
          <p:cNvSpPr/>
          <p:nvPr/>
        </p:nvSpPr>
        <p:spPr>
          <a:xfrm>
            <a:off x="3125392" y="5500690"/>
            <a:ext cx="4607719" cy="642937"/>
          </a:xfrm>
          <a:prstGeom prst="borderCallout2">
            <a:avLst>
              <a:gd name="adj1" fmla="val -319066"/>
              <a:gd name="adj2" fmla="val 37138"/>
              <a:gd name="adj3" fmla="val -4627"/>
              <a:gd name="adj4" fmla="val 47114"/>
              <a:gd name="adj5" fmla="val -2095"/>
              <a:gd name="adj6" fmla="val 46924"/>
            </a:avLst>
          </a:prstGeom>
          <a:solidFill>
            <a:srgbClr val="1CB6B2"/>
          </a:solidFill>
          <a:ln>
            <a:solidFill>
              <a:srgbClr val="1CB6B2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Step 4  Count and write the numbers.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2"/>
            <a:ext cx="3521869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17857" cy="6441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8" y="0"/>
            <a:ext cx="4761782" cy="35713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8" y="3324232"/>
            <a:ext cx="4763660" cy="3533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618" cy="40716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4"/>
            <a:ext cx="4000500" cy="3248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2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378534"/>
            <a:ext cx="89302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Learn the sounds</a:t>
            </a:r>
            <a:endParaRPr lang="zh-CN" alt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950983" y="4503920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950983" y="3861993"/>
            <a:ext cx="2743200" cy="0"/>
          </a:xfrm>
          <a:prstGeom prst="line">
            <a:avLst/>
          </a:prstGeom>
          <a:ln w="25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950983" y="2541194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950983" y="3224685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743200" y="2644170"/>
            <a:ext cx="4637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ck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</a:t>
            </a:r>
            <a:r>
              <a:rPr lang="en-US" sz="9600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/</a:t>
            </a:r>
            <a:r>
              <a:rPr lang="en-US" sz="96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k</a:t>
            </a:r>
            <a:r>
              <a:rPr lang="en-US" sz="9600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/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1660037" y="4231448"/>
            <a:ext cx="2743200" cy="0"/>
          </a:xfrm>
          <a:prstGeom prst="line">
            <a:avLst/>
          </a:prstGeom>
          <a:ln w="25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660037" y="3483303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660037" y="3843522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403237" y="4231448"/>
            <a:ext cx="2743200" cy="0"/>
          </a:xfrm>
          <a:prstGeom prst="line">
            <a:avLst/>
          </a:prstGeom>
          <a:ln w="25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403237" y="3483303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403237" y="3843522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660037" y="4550102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403237" y="4550102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660037" y="2241012"/>
            <a:ext cx="2743200" cy="0"/>
          </a:xfrm>
          <a:prstGeom prst="line">
            <a:avLst/>
          </a:prstGeom>
          <a:ln w="25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660037" y="1492867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660037" y="1853086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403237" y="2241012"/>
            <a:ext cx="2743200" cy="0"/>
          </a:xfrm>
          <a:prstGeom prst="line">
            <a:avLst/>
          </a:prstGeom>
          <a:ln w="25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403237" y="1492867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403237" y="1853086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660037" y="2559666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403237" y="2559666"/>
            <a:ext cx="27432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4236983" y="1493174"/>
            <a:ext cx="2909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Segoe UI Semibold" panose="020B0702040204020203" pitchFamily="34" charset="0"/>
              </a:rPr>
              <a:t>t</a:t>
            </a:r>
            <a:r>
              <a:rPr lang="en-US" sz="5400" dirty="0" smtClean="0">
                <a:latin typeface="Segoe UI Semibold" panose="020B0702040204020203" pitchFamily="34" charset="0"/>
              </a:rPr>
              <a:t>i</a:t>
            </a:r>
            <a:r>
              <a:rPr lang="en-US" sz="5400" dirty="0" smtClean="0">
                <a:solidFill>
                  <a:srgbClr val="FFC000"/>
                </a:solidFill>
                <a:latin typeface="Segoe UI Semibold" panose="020B0702040204020203" pitchFamily="34" charset="0"/>
              </a:rPr>
              <a:t>ck</a:t>
            </a:r>
            <a:r>
              <a:rPr lang="en-US" sz="5400" dirty="0" smtClean="0">
                <a:latin typeface="Segoe UI Semibold" panose="020B0702040204020203" pitchFamily="34" charset="0"/>
              </a:rPr>
              <a:t>-to</a:t>
            </a:r>
            <a:r>
              <a:rPr lang="en-US" sz="5400" dirty="0" smtClean="0">
                <a:solidFill>
                  <a:srgbClr val="FFC000"/>
                </a:solidFill>
                <a:latin typeface="Segoe UI Semibold" panose="020B0702040204020203" pitchFamily="34" charset="0"/>
              </a:rPr>
              <a:t>ck</a:t>
            </a:r>
            <a:endParaRPr lang="en-US" sz="5400" dirty="0">
              <a:solidFill>
                <a:srgbClr val="FFC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73466" y="1482822"/>
            <a:ext cx="1333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egoe UI Semibold" panose="020B0702040204020203" pitchFamily="34" charset="0"/>
              </a:rPr>
              <a:t>Ja</a:t>
            </a:r>
            <a:r>
              <a:rPr lang="en-US" sz="5400" dirty="0" smtClean="0">
                <a:solidFill>
                  <a:srgbClr val="FFC000"/>
                </a:solidFill>
                <a:latin typeface="Segoe UI Semibold" panose="020B0702040204020203" pitchFamily="34" charset="0"/>
              </a:rPr>
              <a:t>ck</a:t>
            </a:r>
            <a:endParaRPr lang="en-US" sz="5400" dirty="0">
              <a:solidFill>
                <a:srgbClr val="FFC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13214" y="3467446"/>
            <a:ext cx="1454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egoe UI Semibold" panose="020B0702040204020203" pitchFamily="34" charset="0"/>
              </a:rPr>
              <a:t>chi</a:t>
            </a:r>
            <a:r>
              <a:rPr lang="en-US" sz="5400" dirty="0" smtClean="0">
                <a:solidFill>
                  <a:srgbClr val="FFC000"/>
                </a:solidFill>
                <a:latin typeface="Segoe UI Semibold" panose="020B0702040204020203" pitchFamily="34" charset="0"/>
              </a:rPr>
              <a:t>ck</a:t>
            </a:r>
            <a:endParaRPr lang="en-US" sz="5400" dirty="0">
              <a:solidFill>
                <a:srgbClr val="FFC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768437" y="3483303"/>
            <a:ext cx="1454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egoe UI Semibold" panose="020B0702040204020203" pitchFamily="34" charset="0"/>
              </a:rPr>
              <a:t>clo</a:t>
            </a:r>
            <a:r>
              <a:rPr lang="en-US" sz="5400" dirty="0" smtClean="0">
                <a:solidFill>
                  <a:srgbClr val="FFC000"/>
                </a:solidFill>
                <a:latin typeface="Segoe UI Semibold" panose="020B0702040204020203" pitchFamily="34" charset="0"/>
              </a:rPr>
              <a:t>ck</a:t>
            </a:r>
            <a:endParaRPr lang="en-US" sz="5400" dirty="0">
              <a:solidFill>
                <a:srgbClr val="FFC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538354" y="3483303"/>
            <a:ext cx="1454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egoe UI Semibold" panose="020B0702040204020203" pitchFamily="34" charset="0"/>
              </a:rPr>
              <a:t>ro</a:t>
            </a:r>
            <a:r>
              <a:rPr lang="en-US" sz="5400" dirty="0" smtClean="0">
                <a:solidFill>
                  <a:srgbClr val="FFC000"/>
                </a:solidFill>
                <a:latin typeface="Segoe UI Semibold" panose="020B0702040204020203" pitchFamily="34" charset="0"/>
              </a:rPr>
              <a:t>ck</a:t>
            </a:r>
            <a:endParaRPr lang="en-US" sz="5400" dirty="0">
              <a:solidFill>
                <a:srgbClr val="FFC000"/>
              </a:solidFill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80" y="500065"/>
            <a:ext cx="369689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30" y="1638300"/>
            <a:ext cx="497324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20" y="1628777"/>
            <a:ext cx="1578769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earn the sound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77002" y="5972299"/>
            <a:ext cx="458684" cy="61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3" t="2936" r="-64" b="11220"/>
          <a:stretch>
            <a:fillRect/>
          </a:stretch>
        </p:blipFill>
        <p:spPr bwMode="auto">
          <a:xfrm>
            <a:off x="5585222" y="3929063"/>
            <a:ext cx="15049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975747" y="5715002"/>
            <a:ext cx="851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GCFrutiger" pitchFamily="50" charset="0"/>
              </a:rPr>
              <a:t>Art</a:t>
            </a: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01777"/>
            <a:ext cx="1458516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494236" y="2844800"/>
            <a:ext cx="1778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GCFrutiger" pitchFamily="50" charset="0"/>
              </a:rPr>
              <a:t>Chinese</a:t>
            </a: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80" y="1492250"/>
            <a:ext cx="102512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275410" y="2844802"/>
            <a:ext cx="1367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latin typeface="GCFrutiger" pitchFamily="50" charset="0"/>
              </a:rPr>
              <a:t>Maths</a:t>
            </a:r>
            <a:endParaRPr lang="en-US" altLang="zh-CN" sz="3200" b="1" dirty="0">
              <a:latin typeface="GCFrutiger" pitchFamily="50" charset="0"/>
            </a:endParaRPr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8" y="1474790"/>
            <a:ext cx="1188244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680347" y="2844800"/>
            <a:ext cx="1664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GCFrutiger" pitchFamily="50" charset="0"/>
              </a:rPr>
              <a:t>English</a:t>
            </a:r>
          </a:p>
        </p:txBody>
      </p:sp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1241425"/>
            <a:ext cx="10287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6300789" y="2844800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GCFrutiger" pitchFamily="50" charset="0"/>
              </a:rPr>
              <a:t>Science</a:t>
            </a:r>
            <a:endParaRPr lang="zh-CN" altLang="en-US" sz="3200" b="1">
              <a:latin typeface="GCFrutiger" pitchFamily="50" charset="0"/>
            </a:endParaRPr>
          </a:p>
        </p:txBody>
      </p:sp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4244977"/>
            <a:ext cx="1134666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250283" y="5776913"/>
            <a:ext cx="732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GCFrutiger" pitchFamily="50" charset="0"/>
              </a:rPr>
              <a:t>PE</a:t>
            </a:r>
          </a:p>
        </p:txBody>
      </p:sp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/>
          <a:stretch>
            <a:fillRect/>
          </a:stretch>
        </p:blipFill>
        <p:spPr bwMode="auto">
          <a:xfrm>
            <a:off x="3651648" y="4252913"/>
            <a:ext cx="1188244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786189" y="5781677"/>
            <a:ext cx="1345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GCFrutiger" pitchFamily="50" charset="0"/>
              </a:rPr>
              <a:t>Music</a:t>
            </a:r>
          </a:p>
        </p:txBody>
      </p:sp>
      <p:pic>
        <p:nvPicPr>
          <p:cNvPr id="13329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1788"/>
            <a:ext cx="3268266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3" grpId="0"/>
      <p:bldP spid="36875" grpId="0"/>
      <p:bldP spid="36877" grpId="0"/>
      <p:bldP spid="36879" grpId="0"/>
      <p:bldP spid="36881" grpId="0"/>
      <p:bldP spid="368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2" y="179072"/>
            <a:ext cx="2441862" cy="26860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70" y="684167"/>
            <a:ext cx="2965063" cy="20503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8" y="3009606"/>
            <a:ext cx="4761412" cy="28806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63" y="684167"/>
            <a:ext cx="2603182" cy="30181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70706" y="3794539"/>
            <a:ext cx="3306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Geography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59265" y="5750004"/>
            <a:ext cx="239111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Physics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734277" y="1214439"/>
            <a:ext cx="823097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We read and write in our ____________ lesson.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We run and jump in our ____________ lesson.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We have fun with numbers in our ____________ lesson.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We learn ABCs in our ____________ lesson.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We paint and draw in our ____________ lesson.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We learn about animals and plants </a:t>
            </a:r>
            <a:br>
              <a:rPr lang="en-US" altLang="zh-CN" sz="2400" dirty="0">
                <a:latin typeface="GCFrutiger" pitchFamily="50" charset="0"/>
              </a:rPr>
            </a:br>
            <a:r>
              <a:rPr lang="en-US" altLang="zh-CN" sz="2400" dirty="0">
                <a:latin typeface="GCFrutiger" pitchFamily="50" charset="0"/>
              </a:rPr>
              <a:t>in our ____________ lesson.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We sing and dance in our ____________ lesson.</a:t>
            </a:r>
            <a:endParaRPr lang="zh-CN" altLang="en-US" sz="2400" dirty="0">
              <a:latin typeface="GCFrutiger" pitchFamily="50" charset="0"/>
            </a:endParaRPr>
          </a:p>
        </p:txBody>
      </p:sp>
      <p:sp>
        <p:nvSpPr>
          <p:cNvPr id="7" name="同侧圆角矩形 6"/>
          <p:cNvSpPr/>
          <p:nvPr/>
        </p:nvSpPr>
        <p:spPr>
          <a:xfrm>
            <a:off x="1235869" y="5857875"/>
            <a:ext cx="871538" cy="438150"/>
          </a:xfrm>
          <a:prstGeom prst="round2SameRect">
            <a:avLst/>
          </a:prstGeom>
          <a:solidFill>
            <a:srgbClr val="2EB4B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CN" sz="1600" b="1" dirty="0"/>
              <a:t>Chinese</a:t>
            </a:r>
            <a:endParaRPr lang="zh-CN" altLang="en-US" sz="1600" b="1" dirty="0"/>
          </a:p>
        </p:txBody>
      </p:sp>
      <p:sp>
        <p:nvSpPr>
          <p:cNvPr id="8" name="同侧圆角矩形 7"/>
          <p:cNvSpPr/>
          <p:nvPr/>
        </p:nvSpPr>
        <p:spPr>
          <a:xfrm>
            <a:off x="2200275" y="5857875"/>
            <a:ext cx="871538" cy="438150"/>
          </a:xfrm>
          <a:prstGeom prst="round2SameRect">
            <a:avLst/>
          </a:prstGeom>
          <a:solidFill>
            <a:srgbClr val="2EB4B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/>
              <a:t>Maths</a:t>
            </a:r>
            <a:endParaRPr lang="zh-CN" altLang="en-US" sz="1600" b="1" dirty="0"/>
          </a:p>
        </p:txBody>
      </p:sp>
      <p:sp>
        <p:nvSpPr>
          <p:cNvPr id="9" name="同侧圆角矩形 8"/>
          <p:cNvSpPr/>
          <p:nvPr/>
        </p:nvSpPr>
        <p:spPr>
          <a:xfrm>
            <a:off x="3164681" y="5857875"/>
            <a:ext cx="871538" cy="438150"/>
          </a:xfrm>
          <a:prstGeom prst="round2SameRect">
            <a:avLst/>
          </a:prstGeom>
          <a:solidFill>
            <a:srgbClr val="2EB4B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/>
              <a:t>English</a:t>
            </a:r>
            <a:endParaRPr lang="zh-CN" altLang="en-US" sz="1600" b="1" dirty="0"/>
          </a:p>
        </p:txBody>
      </p:sp>
      <p:sp>
        <p:nvSpPr>
          <p:cNvPr id="10" name="同侧圆角矩形 9"/>
          <p:cNvSpPr/>
          <p:nvPr/>
        </p:nvSpPr>
        <p:spPr>
          <a:xfrm>
            <a:off x="4129087" y="5857875"/>
            <a:ext cx="871538" cy="438150"/>
          </a:xfrm>
          <a:prstGeom prst="round2SameRect">
            <a:avLst/>
          </a:prstGeom>
          <a:solidFill>
            <a:srgbClr val="2EB4B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en-US" altLang="zh-CN" sz="1600" b="1" dirty="0"/>
              <a:t>Science</a:t>
            </a:r>
            <a:endParaRPr lang="zh-CN" altLang="en-US" sz="1600" b="1" dirty="0"/>
          </a:p>
        </p:txBody>
      </p:sp>
      <p:sp>
        <p:nvSpPr>
          <p:cNvPr id="11" name="同侧圆角矩形 10"/>
          <p:cNvSpPr/>
          <p:nvPr/>
        </p:nvSpPr>
        <p:spPr>
          <a:xfrm>
            <a:off x="5093494" y="5857875"/>
            <a:ext cx="871538" cy="438150"/>
          </a:xfrm>
          <a:prstGeom prst="round2SameRect">
            <a:avLst/>
          </a:prstGeom>
          <a:solidFill>
            <a:srgbClr val="2EB4B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/>
              <a:t>PE</a:t>
            </a:r>
            <a:endParaRPr lang="zh-CN" altLang="en-US" sz="1600" b="1" dirty="0"/>
          </a:p>
        </p:txBody>
      </p:sp>
      <p:sp>
        <p:nvSpPr>
          <p:cNvPr id="12" name="同侧圆角矩形 11"/>
          <p:cNvSpPr/>
          <p:nvPr/>
        </p:nvSpPr>
        <p:spPr>
          <a:xfrm>
            <a:off x="6057900" y="5857875"/>
            <a:ext cx="871538" cy="438150"/>
          </a:xfrm>
          <a:prstGeom prst="round2SameRect">
            <a:avLst/>
          </a:prstGeom>
          <a:solidFill>
            <a:srgbClr val="2EB4B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/>
              <a:t>Music</a:t>
            </a:r>
            <a:endParaRPr lang="zh-CN" altLang="en-US" sz="1600" b="1" dirty="0"/>
          </a:p>
        </p:txBody>
      </p:sp>
      <p:sp>
        <p:nvSpPr>
          <p:cNvPr id="14" name="同侧圆角矩形 13"/>
          <p:cNvSpPr/>
          <p:nvPr/>
        </p:nvSpPr>
        <p:spPr>
          <a:xfrm>
            <a:off x="7022306" y="5857875"/>
            <a:ext cx="871538" cy="438150"/>
          </a:xfrm>
          <a:prstGeom prst="round2SameRect">
            <a:avLst/>
          </a:prstGeom>
          <a:solidFill>
            <a:srgbClr val="2EB4B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/>
              <a:t>Art</a:t>
            </a:r>
            <a:endParaRPr lang="zh-CN" altLang="en-US" sz="1600" b="1" dirty="0"/>
          </a:p>
        </p:txBody>
      </p:sp>
      <p:sp>
        <p:nvSpPr>
          <p:cNvPr id="14346" name="WordArt 5"/>
          <p:cNvSpPr>
            <a:spLocks noChangeArrowheads="1" noChangeShapeType="1" noTextEdit="1"/>
          </p:cNvSpPr>
          <p:nvPr/>
        </p:nvSpPr>
        <p:spPr bwMode="auto">
          <a:xfrm>
            <a:off x="1357314" y="357188"/>
            <a:ext cx="3589735" cy="785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solidFill>
                  <a:srgbClr val="2EB4B1"/>
                </a:solidFill>
                <a:latin typeface="Comic Sans MS" panose="030F0702030302020204" pitchFamily="66" charset="0"/>
              </a:rPr>
              <a:t>Read and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1 -0.00278 L 0.48516 -0.6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3346 -0.59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3 -1.11111E-6 L 0.48724 -0.5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-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2112 -0.43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14766 -0.35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0729 -0.19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4766 -0.113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全屏显示(4:3)</PresentationFormat>
  <Paragraphs>63</Paragraphs>
  <Slides>13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Andalus</vt:lpstr>
      <vt:lpstr>GCFrutiger</vt:lpstr>
      <vt:lpstr>Kozuka Gothic Pro B</vt:lpstr>
      <vt:lpstr>宋体</vt:lpstr>
      <vt:lpstr>微软雅黑</vt:lpstr>
      <vt:lpstr>Arial</vt:lpstr>
      <vt:lpstr>Baskerville Old Face</vt:lpstr>
      <vt:lpstr>Calibri</vt:lpstr>
      <vt:lpstr>Calibri Light</vt:lpstr>
      <vt:lpstr>Comic Sans MS</vt:lpstr>
      <vt:lpstr>Segoe UI Semibold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2017-03-07T01:33:00Z</dcterms:created>
  <dcterms:modified xsi:type="dcterms:W3CDTF">2023-01-16T23:03:05Z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4020046A960D42EE8DBF865A6C1A355C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