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343" r:id="rId3"/>
    <p:sldId id="357" r:id="rId4"/>
    <p:sldId id="344" r:id="rId5"/>
    <p:sldId id="358" r:id="rId6"/>
    <p:sldId id="359" r:id="rId7"/>
    <p:sldId id="323" r:id="rId8"/>
    <p:sldId id="360" r:id="rId9"/>
    <p:sldId id="364" r:id="rId10"/>
    <p:sldId id="365" r:id="rId11"/>
    <p:sldId id="350" r:id="rId12"/>
    <p:sldId id="361" r:id="rId13"/>
    <p:sldId id="352" r:id="rId14"/>
    <p:sldId id="356" r:id="rId15"/>
    <p:sldId id="363" r:id="rId16"/>
    <p:sldId id="329" r:id="rId17"/>
    <p:sldId id="341" r:id="rId18"/>
    <p:sldId id="342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5F5F5"/>
    <a:srgbClr val="B3B3B3"/>
    <a:srgbClr val="0000FF"/>
    <a:srgbClr val="FF00FF"/>
    <a:srgbClr val="CCE8CF"/>
    <a:srgbClr val="CFE5F6"/>
    <a:srgbClr val="E9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659DAC-01EB-48DE-9913-1D47490684B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CAB4F6B-42E5-45CC-9710-63D8E5492E1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6497E2-F20B-486F-9A36-EADB92D701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FBD4951-2A3C-432F-945A-6DD3B69D2AF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2FD0717-0F1A-4A11-9BD2-7E12A6468F18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DE89982-22D9-42A7-B918-1469E5D41BBB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2C78919-3F59-4C4A-BB43-F542B5DDD7ED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A913781-B8B8-4F9A-9070-FFAB03281F7C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D479A67-7908-4EED-97A6-44D6610E6373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839DC23-A6F0-487A-B231-1164AB446B2E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9B6A3EB-13B4-4E7A-891B-A448109A2C5E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5569-3490-409A-A9EB-AFEDEE4DFD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5D82C-8832-4CB0-A743-C4F16248A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ABC__Song.swf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3&#19979;\Unit4%20Do%20you%20like%20candy&#65311;\Lesson19%20&#25945;&#23398;&#35838;&#20214;\B_128k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3&#19979;\Unit4%20Do%20you%20like%20candy&#65311;\Lesson19%20&#25945;&#23398;&#35838;&#20214;\A_128k.mp3" TargetMode="External"/><Relationship Id="rId1" Type="http://schemas.microsoft.com/office/2007/relationships/media" Target="file:///E:\&#20154;&#25945;&#26032;&#29256;3&#19979;\Unit4%20Do%20you%20like%20candy&#65311;\Lesson19%20&#25945;&#23398;&#35838;&#20214;\A_128k.mp3" TargetMode="Externa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19%20&#25945;&#23398;&#35838;&#20214;\B_128k.mp3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E:\&#20154;&#25945;&#26032;&#29256;3&#19979;\Unit4%20Do%20you%20like%20candy&#65311;\Lesson19%20&#25945;&#23398;&#35838;&#20214;\apples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E:\&#20154;&#25945;&#26032;&#29256;3&#19979;\Unit4%20Do%20you%20like%20candy&#65311;\Lesson19%20&#25945;&#23398;&#35838;&#20214;\apple_128k.mp3" TargetMode="External"/><Relationship Id="rId1" Type="http://schemas.microsoft.com/office/2007/relationships/media" Target="file:///E:\&#20154;&#25945;&#26032;&#29256;3&#19979;\Unit4%20Do%20you%20like%20candy&#65311;\Lesson19%20&#25945;&#23398;&#35838;&#20214;\apple_128k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19%20&#25945;&#23398;&#35838;&#20214;\apples.mp3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E:\&#20154;&#25945;&#26032;&#29256;3&#19979;\Unit4%20Do%20you%20like%20candy&#65311;\Lesson19%20&#25945;&#23398;&#35838;&#20214;\mangoes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3&#19979;\Unit4%20Do%20you%20like%20candy&#65311;\Lesson19%20&#25945;&#23398;&#35838;&#20214;\mango_128k.mp3" TargetMode="External"/><Relationship Id="rId1" Type="http://schemas.microsoft.com/office/2007/relationships/media" Target="file:///E:\&#20154;&#25945;&#26032;&#29256;3&#19979;\Unit4%20Do%20you%20like%20candy&#65311;\Lesson19%20&#25945;&#23398;&#35838;&#20214;\mango_128k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19%20&#25945;&#23398;&#35838;&#20214;\mangoes.mp3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3&#19979;\Unit4%20Do%20you%20like%20candy&#65311;\Lesson19%20&#25945;&#23398;&#35838;&#20214;\bananas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3&#19979;\Unit4%20Do%20you%20like%20candy&#65311;\Lesson19%20&#25945;&#23398;&#35838;&#20214;\banana_128k.mp3" TargetMode="External"/><Relationship Id="rId1" Type="http://schemas.microsoft.com/office/2007/relationships/media" Target="file:///E:\&#20154;&#25945;&#26032;&#29256;3&#19979;\Unit4%20Do%20you%20like%20candy&#65311;\Lesson19%20&#25945;&#23398;&#35838;&#20214;\banana_128k.mp3" TargetMode="Externa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4%20Do%20you%20like%20candy&#65311;\Lesson19%20&#25945;&#23398;&#35838;&#20214;\bananas.mp3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Lesson19%20&#25945;&#23398;&#35838;&#20214;\bread_128k.mp3" TargetMode="External"/><Relationship Id="rId1" Type="http://schemas.microsoft.com/office/2007/relationships/media" Target="file:///E:\&#20154;&#25945;&#26032;&#29256;3&#19979;\Lesson19%20&#25945;&#23398;&#35838;&#20214;\bread_128k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636912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006600"/>
                </a:solidFill>
              </a:rPr>
              <a:t>Unit4 Do you like candy?</a:t>
            </a:r>
            <a:endParaRPr lang="zh-CN" altLang="en-US" sz="6000" b="1" dirty="0" smtClean="0">
              <a:solidFill>
                <a:srgbClr val="0066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048672" cy="64807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rgbClr val="006600"/>
                </a:solidFill>
                <a:latin typeface="汉仪中宋简" pitchFamily="49" charset="-122"/>
                <a:ea typeface="汉仪中宋简" pitchFamily="49" charset="-122"/>
              </a:rPr>
              <a:t>人教精通版三年级下册</a:t>
            </a:r>
            <a:endParaRPr lang="zh-CN" altLang="en-US" sz="3600" dirty="0">
              <a:solidFill>
                <a:srgbClr val="006600"/>
              </a:solidFill>
              <a:latin typeface="汉仪中宋简" pitchFamily="49" charset="-122"/>
              <a:ea typeface="汉仪中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4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" y="6207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895475" y="1284288"/>
            <a:ext cx="1739900" cy="6302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Game2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995738" y="1266825"/>
            <a:ext cx="4360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63975" y="4221163"/>
            <a:ext cx="1884363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5463" y="2909888"/>
            <a:ext cx="253365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16725" y="2525713"/>
            <a:ext cx="171608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35363" y="2068513"/>
            <a:ext cx="264477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950" y="765175"/>
            <a:ext cx="32067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502025"/>
            <a:ext cx="319563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3635375" y="1270000"/>
            <a:ext cx="5207000" cy="151130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Comic Sans MS" panose="030F0702030302020204" pitchFamily="66" charset="0"/>
              </a:rPr>
              <a:t>A: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 like </a:t>
            </a:r>
            <a:r>
              <a:rPr lang="en-US" altLang="zh-CN" sz="3600" dirty="0">
                <a:latin typeface="Comic Sans MS" panose="030F0702030302020204" pitchFamily="66" charset="0"/>
              </a:rPr>
              <a:t>bananas,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 about you?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3635375" y="4076700"/>
            <a:ext cx="5207000" cy="1512888"/>
          </a:xfrm>
          <a:prstGeom prst="wedgeRoundRectCallout">
            <a:avLst>
              <a:gd name="adj1" fmla="val -29117"/>
              <a:gd name="adj2" fmla="val -694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Comic Sans MS" panose="030F0702030302020204" pitchFamily="66" charset="0"/>
              </a:rPr>
              <a:t>B: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 don’t like </a:t>
            </a:r>
            <a:r>
              <a:rPr lang="en-US" altLang="zh-CN" sz="3600" dirty="0">
                <a:latin typeface="Comic Sans MS" panose="030F0702030302020204" pitchFamily="66" charset="0"/>
              </a:rPr>
              <a:t>bananas, I like mangos.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95725" y="252413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5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5725" y="252413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3" y="836613"/>
            <a:ext cx="32210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3" y="3573463"/>
            <a:ext cx="319563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3708400" y="1268413"/>
            <a:ext cx="5184775" cy="1584325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Comic Sans MS" panose="030F0702030302020204" pitchFamily="66" charset="0"/>
              </a:rPr>
              <a:t>A: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 like </a:t>
            </a:r>
            <a:r>
              <a:rPr lang="en-US" altLang="zh-CN" sz="3600" dirty="0">
                <a:latin typeface="Comic Sans MS" panose="030F0702030302020204" pitchFamily="66" charset="0"/>
              </a:rPr>
              <a:t>apples,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 about you?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708400" y="4076700"/>
            <a:ext cx="5184775" cy="1584325"/>
          </a:xfrm>
          <a:prstGeom prst="wedgeRoundRectCallout">
            <a:avLst>
              <a:gd name="adj1" fmla="val -28678"/>
              <a:gd name="adj2" fmla="val -670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Comic Sans MS" panose="030F0702030302020204" pitchFamily="66" charset="0"/>
              </a:rPr>
              <a:t>B: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 don’t like </a:t>
            </a:r>
            <a:r>
              <a:rPr lang="en-US" altLang="zh-CN" sz="3600" dirty="0">
                <a:latin typeface="Comic Sans MS" panose="030F0702030302020204" pitchFamily="66" charset="0"/>
              </a:rPr>
              <a:t>apples, I like mangoes.</a:t>
            </a:r>
            <a:endParaRPr lang="zh-CN" altLang="en-US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云形 18"/>
          <p:cNvSpPr/>
          <p:nvPr/>
        </p:nvSpPr>
        <p:spPr>
          <a:xfrm>
            <a:off x="2517775" y="1000125"/>
            <a:ext cx="4103688" cy="10160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补全下列单词</a:t>
            </a:r>
          </a:p>
        </p:txBody>
      </p:sp>
      <p:grpSp>
        <p:nvGrpSpPr>
          <p:cNvPr id="34821" name="组合 4"/>
          <p:cNvGrpSpPr/>
          <p:nvPr/>
        </p:nvGrpSpPr>
        <p:grpSpPr bwMode="auto">
          <a:xfrm>
            <a:off x="606425" y="2149475"/>
            <a:ext cx="3168650" cy="1428750"/>
            <a:chOff x="606459" y="2365132"/>
            <a:chExt cx="3168352" cy="1429010"/>
          </a:xfrm>
        </p:grpSpPr>
        <p:sp>
          <p:nvSpPr>
            <p:cNvPr id="3" name="圆角矩形 2"/>
            <p:cNvSpPr/>
            <p:nvPr/>
          </p:nvSpPr>
          <p:spPr>
            <a:xfrm>
              <a:off x="606459" y="2569957"/>
              <a:ext cx="3168352" cy="122418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827101" y="2365132"/>
              <a:ext cx="2808023" cy="1295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6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_</a:t>
              </a:r>
              <a:r>
                <a:rPr lang="en-US" altLang="zh-CN" sz="6600" dirty="0" err="1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pple</a:t>
              </a:r>
              <a:endParaRPr lang="zh-CN" altLang="en-US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3895725" y="252413"/>
            <a:ext cx="19383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823" name="组合 3"/>
          <p:cNvGrpSpPr/>
          <p:nvPr/>
        </p:nvGrpSpPr>
        <p:grpSpPr bwMode="auto">
          <a:xfrm>
            <a:off x="2517775" y="4221163"/>
            <a:ext cx="4105275" cy="1373187"/>
            <a:chOff x="4532573" y="2420888"/>
            <a:chExt cx="4104456" cy="1373254"/>
          </a:xfrm>
        </p:grpSpPr>
        <p:sp>
          <p:nvSpPr>
            <p:cNvPr id="24" name="圆角矩形 23"/>
            <p:cNvSpPr/>
            <p:nvPr/>
          </p:nvSpPr>
          <p:spPr>
            <a:xfrm>
              <a:off x="4594474" y="2570120"/>
              <a:ext cx="3993353" cy="12240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4532573" y="2420888"/>
              <a:ext cx="4104456" cy="129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6600" dirty="0" err="1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b_n_na</a:t>
              </a:r>
              <a:endParaRPr lang="zh-CN" altLang="en-US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824" name="组合 5"/>
          <p:cNvGrpSpPr/>
          <p:nvPr/>
        </p:nvGrpSpPr>
        <p:grpSpPr bwMode="auto">
          <a:xfrm>
            <a:off x="5005388" y="2176463"/>
            <a:ext cx="3598862" cy="1401762"/>
            <a:chOff x="2811248" y="4392508"/>
            <a:chExt cx="3599507" cy="1401605"/>
          </a:xfrm>
        </p:grpSpPr>
        <p:sp>
          <p:nvSpPr>
            <p:cNvPr id="25" name="圆角矩形 24"/>
            <p:cNvSpPr/>
            <p:nvPr/>
          </p:nvSpPr>
          <p:spPr>
            <a:xfrm>
              <a:off x="2965263" y="4570288"/>
              <a:ext cx="3301005" cy="12238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TextBox 3"/>
            <p:cNvSpPr txBox="1">
              <a:spLocks noChangeArrowheads="1"/>
            </p:cNvSpPr>
            <p:nvPr/>
          </p:nvSpPr>
          <p:spPr bwMode="auto">
            <a:xfrm>
              <a:off x="2811248" y="4392508"/>
              <a:ext cx="3599507" cy="129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en-US" altLang="zh-CN" sz="6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_</a:t>
              </a:r>
              <a:r>
                <a:rPr lang="en-US" altLang="zh-CN" sz="6600" dirty="0" err="1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rPr>
                <a:t>re_d</a:t>
              </a:r>
              <a:endParaRPr lang="zh-CN" altLang="en-US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46175" y="2336800"/>
            <a:ext cx="617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575050" y="4406900"/>
            <a:ext cx="617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567238" y="4402138"/>
            <a:ext cx="617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943725" y="2373313"/>
            <a:ext cx="617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502275" y="2387600"/>
            <a:ext cx="68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4284663" y="1989138"/>
            <a:ext cx="44275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A: I like apple,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    ____________?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B: I don’t like ____,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 dirty="0">
                <a:latin typeface="Comic Sans MS" panose="030F0702030302020204" pitchFamily="66" charset="0"/>
                <a:ea typeface="微软雅黑" panose="020B0503020204020204" pitchFamily="34" charset="-122"/>
              </a:rPr>
              <a:t>    ____________.</a:t>
            </a:r>
            <a:endParaRPr lang="zh-CN" altLang="en-US" sz="3600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743450" y="3632200"/>
            <a:ext cx="41036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                  apple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 I like bread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7" name="云形 16"/>
          <p:cNvSpPr/>
          <p:nvPr/>
        </p:nvSpPr>
        <p:spPr>
          <a:xfrm>
            <a:off x="2517775" y="765175"/>
            <a:ext cx="4103688" cy="101441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看图对话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826000" y="2854325"/>
            <a:ext cx="35925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 about you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65363"/>
            <a:ext cx="359092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284663" y="1989138"/>
            <a:ext cx="5040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Comic Sans MS" panose="030F0702030302020204" pitchFamily="66" charset="0"/>
                <a:ea typeface="微软雅黑" panose="020B0503020204020204" pitchFamily="34" charset="-122"/>
              </a:rPr>
              <a:t>A: I like banana,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Comic Sans MS" panose="030F0702030302020204" pitchFamily="66" charset="0"/>
                <a:ea typeface="微软雅黑" panose="020B0503020204020204" pitchFamily="34" charset="-122"/>
              </a:rPr>
              <a:t>    ____________?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Comic Sans MS" panose="030F0702030302020204" pitchFamily="66" charset="0"/>
                <a:ea typeface="微软雅黑" panose="020B0503020204020204" pitchFamily="34" charset="-122"/>
              </a:rPr>
              <a:t>B: I don’t like _____,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latin typeface="Comic Sans MS" panose="030F0702030302020204" pitchFamily="66" charset="0"/>
                <a:ea typeface="微软雅黑" panose="020B0503020204020204" pitchFamily="34" charset="-122"/>
              </a:rPr>
              <a:t>    ___________.</a:t>
            </a:r>
            <a:endParaRPr lang="zh-CN" altLang="en-US" sz="360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932363" y="2797175"/>
            <a:ext cx="44148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                banana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I like mangoes</a:t>
            </a:r>
            <a:endParaRPr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2517775" y="765175"/>
            <a:ext cx="4103688" cy="101441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看图对话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26000" y="2854325"/>
            <a:ext cx="35925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What about you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3822700" cy="230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5" y="1844824"/>
            <a:ext cx="8113986" cy="4235669"/>
          </a:xfrm>
          <a:prstGeom prst="rect">
            <a:avLst/>
          </a:prstGeom>
        </p:spPr>
      </p:pic>
      <p:pic>
        <p:nvPicPr>
          <p:cNvPr id="3891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7" name="标题 1"/>
          <p:cNvSpPr txBox="1"/>
          <p:nvPr/>
        </p:nvSpPr>
        <p:spPr bwMode="auto">
          <a:xfrm>
            <a:off x="3419475" y="404813"/>
            <a:ext cx="2305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36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11188" y="1169988"/>
            <a:ext cx="3384550" cy="1095375"/>
          </a:xfrm>
          <a:prstGeom prst="wedgeRoundRectCallout">
            <a:avLst>
              <a:gd name="adj1" fmla="val -32766"/>
              <a:gd name="adj2" fmla="val 8783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me the big letter “A”.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624513" y="1169988"/>
            <a:ext cx="2881312" cy="1095375"/>
          </a:xfrm>
          <a:prstGeom prst="wedgeRoundRectCallout">
            <a:avLst>
              <a:gd name="adj1" fmla="val 2640"/>
              <a:gd name="adj2" fmla="val 7562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me the word “bread”.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4263" y="184425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4263" y="360002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91680" y="564728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55650" y="1485478"/>
            <a:ext cx="76327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6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" y="564728"/>
            <a:ext cx="144621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1528763" y="1952203"/>
            <a:ext cx="5707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558925" y="4384253"/>
            <a:ext cx="3835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about you?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571625" y="5224040"/>
            <a:ext cx="52244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like … / I don’t like …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0970" name="矩形 8"/>
          <p:cNvSpPr>
            <a:spLocks noChangeArrowheads="1"/>
          </p:cNvSpPr>
          <p:nvPr/>
        </p:nvSpPr>
        <p:spPr bwMode="auto">
          <a:xfrm>
            <a:off x="1528763" y="3707978"/>
            <a:ext cx="5707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01788" y="2715790"/>
            <a:ext cx="6570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apple   mango   banana   bread      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5281" y="476672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圆角矩形 15">
            <a:hlinkClick r:id="" action="ppaction://hlinkshowjump?jump=endshow"/>
          </p:cNvPr>
          <p:cNvSpPr/>
          <p:nvPr/>
        </p:nvSpPr>
        <p:spPr>
          <a:xfrm>
            <a:off x="6394966" y="5732202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71550" y="1268413"/>
            <a:ext cx="7200900" cy="43465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296988" y="1611313"/>
            <a:ext cx="66960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用英语告诉你的朋友或家长你喜欢什么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预习本单元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20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的内容。 </a:t>
            </a:r>
            <a:endParaRPr lang="en-US" altLang="zh-CN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160463" y="98425"/>
            <a:ext cx="1446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75656" y="1103160"/>
            <a:ext cx="6214990" cy="48685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3413125" y="252413"/>
            <a:ext cx="2320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2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4868863"/>
            <a:ext cx="10810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2"/>
          <p:cNvGrpSpPr/>
          <p:nvPr/>
        </p:nvGrpSpPr>
        <p:grpSpPr bwMode="auto">
          <a:xfrm>
            <a:off x="4879975" y="1838325"/>
            <a:ext cx="4022725" cy="3175000"/>
            <a:chOff x="4999016" y="1688863"/>
            <a:chExt cx="4023590" cy="3379063"/>
          </a:xfrm>
        </p:grpSpPr>
        <p:pic>
          <p:nvPicPr>
            <p:cNvPr id="21517" name="图片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04048" y="1688863"/>
              <a:ext cx="4018558" cy="336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4999016" y="4381976"/>
              <a:ext cx="4023590" cy="685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08" name="组合 16"/>
          <p:cNvGrpSpPr/>
          <p:nvPr/>
        </p:nvGrpSpPr>
        <p:grpSpPr bwMode="auto">
          <a:xfrm>
            <a:off x="179388" y="1838325"/>
            <a:ext cx="4392612" cy="3103563"/>
            <a:chOff x="107950" y="1837651"/>
            <a:chExt cx="4392613" cy="3103518"/>
          </a:xfrm>
        </p:grpSpPr>
        <p:grpSp>
          <p:nvGrpSpPr>
            <p:cNvPr id="21513" name="组合 13"/>
            <p:cNvGrpSpPr/>
            <p:nvPr/>
          </p:nvGrpSpPr>
          <p:grpSpPr bwMode="auto">
            <a:xfrm>
              <a:off x="107950" y="1843227"/>
              <a:ext cx="4392613" cy="3097942"/>
              <a:chOff x="251520" y="1744271"/>
              <a:chExt cx="4624695" cy="3287227"/>
            </a:xfrm>
          </p:grpSpPr>
          <p:pic>
            <p:nvPicPr>
              <p:cNvPr id="21515" name="图片 8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1520" y="1744271"/>
                <a:ext cx="4624695" cy="3251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10"/>
              <p:cNvSpPr/>
              <p:nvPr/>
            </p:nvSpPr>
            <p:spPr>
              <a:xfrm>
                <a:off x="263219" y="4345917"/>
                <a:ext cx="4607982" cy="685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189413" y="1837651"/>
              <a:ext cx="288925" cy="2095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8" name="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4357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370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我们学过的哪些单词含有字母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53751" y="2044243"/>
              <a:ext cx="6117537" cy="132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cl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a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ss    gr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a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de   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ba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g   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b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ook   f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a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ther    </a:t>
              </a:r>
              <a:r>
                <a:rPr lang="en-US" altLang="zh-CN" sz="32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b</a:t>
              </a:r>
              <a:r>
                <a:rPr lang="en-US" altLang="zh-CN" sz="32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rother ……</a:t>
              </a:r>
              <a:endPara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253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268413"/>
            <a:ext cx="3246438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6100" y="1530350"/>
            <a:ext cx="453707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58888" y="4735513"/>
            <a:ext cx="1663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48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pple</a:t>
            </a:r>
            <a:endParaRPr lang="zh-CN" altLang="en-US" sz="32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87975" y="4735513"/>
            <a:ext cx="1962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48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pple</a:t>
            </a:r>
            <a:r>
              <a:rPr lang="en-US" altLang="zh-CN" sz="48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14" name="appl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906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pple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4906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938" y="1606550"/>
            <a:ext cx="4010025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3113" y="1606550"/>
            <a:ext cx="4303712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1258888" y="4592638"/>
            <a:ext cx="19526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ngo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8263" y="4592638"/>
            <a:ext cx="25876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ngo</a:t>
            </a:r>
            <a:r>
              <a:rPr lang="en-US" altLang="zh-CN" sz="48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2" name="mango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64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angoe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764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5650" y="4900613"/>
            <a:ext cx="2141538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</a:t>
            </a: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59338" y="4900613"/>
            <a:ext cx="2443162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ba</a:t>
            </a: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altLang="zh-CN" sz="4800" dirty="0">
                <a:solidFill>
                  <a:srgbClr val="00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endParaRPr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196975"/>
            <a:ext cx="2411413" cy="3638550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anan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5070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nanas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059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3" y="1698625"/>
            <a:ext cx="3960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3938" y="4254500"/>
            <a:ext cx="18621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bread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1600" y="1066800"/>
            <a:ext cx="38750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 bwMode="auto">
          <a:xfrm>
            <a:off x="1438275" y="5114925"/>
            <a:ext cx="6192838" cy="941388"/>
            <a:chOff x="3020959" y="5013176"/>
            <a:chExt cx="6192837" cy="941085"/>
          </a:xfrm>
        </p:grpSpPr>
        <p:sp>
          <p:nvSpPr>
            <p:cNvPr id="17" name="云形 16"/>
            <p:cNvSpPr/>
            <p:nvPr/>
          </p:nvSpPr>
          <p:spPr>
            <a:xfrm>
              <a:off x="3020959" y="5013176"/>
              <a:ext cx="6192837" cy="94108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58" name="矩形 2"/>
            <p:cNvSpPr>
              <a:spLocks noChangeArrowheads="1"/>
            </p:cNvSpPr>
            <p:nvPr/>
          </p:nvSpPr>
          <p:spPr bwMode="auto">
            <a:xfrm>
              <a:off x="3719305" y="5139871"/>
              <a:ext cx="51346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不可数名词，单复数同形。</a:t>
              </a:r>
            </a:p>
          </p:txBody>
        </p:sp>
      </p:grpSp>
      <p:pic>
        <p:nvPicPr>
          <p:cNvPr id="5" name="bread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4421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676" name="图片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" y="739775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895475" y="1403350"/>
            <a:ext cx="1739900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Game1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4027488" y="1385888"/>
            <a:ext cx="1697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  <a:endParaRPr lang="zh-CN" altLang="zh-CN" sz="3600" dirty="0">
              <a:solidFill>
                <a:schemeClr val="accent1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71588" y="2349500"/>
            <a:ext cx="6992937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apple        mango   banana      bread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全屏显示(4:3)</PresentationFormat>
  <Paragraphs>94</Paragraphs>
  <Slides>18</Slides>
  <Notes>7</Notes>
  <HiddenSlides>0</HiddenSlides>
  <MMClips>9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汉仪中宋简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WWW.2PPT.COM
</vt:lpstr>
      <vt:lpstr>Unit4 Do you like candy?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2023-01-16T23:03:12Z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3720BB93E9724FE0AA73117D3B52C7C0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