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63">
          <p15:clr>
            <a:srgbClr val="A4A3A4"/>
          </p15:clr>
        </p15:guide>
        <p15:guide id="4" orient="horz" pos="712">
          <p15:clr>
            <a:srgbClr val="A4A3A4"/>
          </p15:clr>
        </p15:guide>
        <p15:guide id="5" orient="horz" pos="3929">
          <p15:clr>
            <a:srgbClr val="A4A3A4"/>
          </p15:clr>
        </p15:guide>
        <p15:guide id="6" orient="horz" pos="38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D5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996"/>
      </p:cViewPr>
      <p:guideLst>
        <p:guide pos="416"/>
        <p:guide pos="7256"/>
        <p:guide orient="horz" pos="663"/>
        <p:guide orient="horz" pos="712"/>
        <p:guide orient="horz" pos="3929"/>
        <p:guide orient="horz"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D1461E4-8541-4E8F-AC59-028538C5CE1A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87644DB0-7CA6-450A-B21C-844628E79669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098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  <p:sp>
        <p:nvSpPr>
          <p:cNvPr id="4099" name="页眉占位符 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绿色圃中小学教育http://www.LSPJY.com   </a:t>
            </a:r>
          </a:p>
        </p:txBody>
      </p:sp>
      <p:sp>
        <p:nvSpPr>
          <p:cNvPr id="4100" name="页脚占位符 4"/>
          <p:cNvSpPr>
            <a:spLocks noGrp="1"/>
          </p:cNvSpPr>
          <p:nvPr>
            <p:ph type="ftr" sz="quarte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绿色圃中小学教育http://www.LSPJY.com  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6386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  <p:sp>
        <p:nvSpPr>
          <p:cNvPr id="16387" name="页眉占位符 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绿色圃中小学教育http://www.LSPJY.com   </a:t>
            </a:r>
          </a:p>
        </p:txBody>
      </p:sp>
      <p:sp>
        <p:nvSpPr>
          <p:cNvPr id="16388" name="页脚占位符 4"/>
          <p:cNvSpPr>
            <a:spLocks noGrp="1"/>
          </p:cNvSpPr>
          <p:nvPr>
            <p:ph type="ftr" sz="quarte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绿色圃中小学教育http://www.LSPJY.com  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8434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  <p:sp>
        <p:nvSpPr>
          <p:cNvPr id="18435" name="页眉占位符 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绿色圃中小学教育http://www.LSPJY.com   </a:t>
            </a:r>
          </a:p>
        </p:txBody>
      </p:sp>
      <p:sp>
        <p:nvSpPr>
          <p:cNvPr id="18436" name="页脚占位符 4"/>
          <p:cNvSpPr>
            <a:spLocks noGrp="1"/>
          </p:cNvSpPr>
          <p:nvPr>
            <p:ph type="ftr" sz="quarte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绿色圃中小学教育http://www.LSPJY.com  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5602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  <p:sp>
        <p:nvSpPr>
          <p:cNvPr id="25603" name="页眉占位符 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绿色圃中小学教育http://www.LSPJY.com   </a:t>
            </a:r>
          </a:p>
        </p:txBody>
      </p:sp>
      <p:sp>
        <p:nvSpPr>
          <p:cNvPr id="25604" name="页脚占位符 4"/>
          <p:cNvSpPr>
            <a:spLocks noGrp="1"/>
          </p:cNvSpPr>
          <p:nvPr>
            <p:ph type="ftr" sz="quarte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绿色圃中小学教育http://www.LSPJY.com  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6CD5C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6CD5C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图片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02" t="2180" r="28660" b="4200"/>
          <a:stretch>
            <a:fillRect/>
          </a:stretch>
        </p:blipFill>
        <p:spPr>
          <a:xfrm>
            <a:off x="-17898" y="-16044"/>
            <a:ext cx="4764714" cy="6893710"/>
          </a:xfrm>
          <a:custGeom>
            <a:avLst/>
            <a:gdLst>
              <a:gd name="connsiteX0" fmla="*/ 2720195 w 4764714"/>
              <a:gd name="connsiteY0" fmla="*/ 0 h 6893710"/>
              <a:gd name="connsiteX1" fmla="*/ 4764714 w 4764714"/>
              <a:gd name="connsiteY1" fmla="*/ 6893710 h 6893710"/>
              <a:gd name="connsiteX2" fmla="*/ 23135 w 4764714"/>
              <a:gd name="connsiteY2" fmla="*/ 6877691 h 6893710"/>
              <a:gd name="connsiteX3" fmla="*/ 0 w 4764714"/>
              <a:gd name="connsiteY3" fmla="*/ 14644 h 6893710"/>
              <a:gd name="connsiteX4" fmla="*/ 2720195 w 4764714"/>
              <a:gd name="connsiteY4" fmla="*/ 0 h 6893710"/>
              <a:gd name="connsiteX5" fmla="*/ 11433 w 4764714"/>
              <a:gd name="connsiteY5" fmla="*/ 251765 h 6893710"/>
              <a:gd name="connsiteX6" fmla="*/ 30349 w 4764714"/>
              <a:gd name="connsiteY6" fmla="*/ 6507296 h 6893710"/>
              <a:gd name="connsiteX7" fmla="*/ 3061043 w 4764714"/>
              <a:gd name="connsiteY7" fmla="*/ 4496182 h 6893710"/>
              <a:gd name="connsiteX8" fmla="*/ 11433 w 4764714"/>
              <a:gd name="connsiteY8" fmla="*/ 251765 h 6893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64714" h="6893710">
                <a:moveTo>
                  <a:pt x="2720195" y="0"/>
                </a:moveTo>
                <a:lnTo>
                  <a:pt x="4764714" y="6893710"/>
                </a:lnTo>
                <a:lnTo>
                  <a:pt x="23135" y="6877691"/>
                </a:lnTo>
                <a:lnTo>
                  <a:pt x="0" y="14644"/>
                </a:lnTo>
                <a:lnTo>
                  <a:pt x="2720195" y="0"/>
                </a:lnTo>
                <a:close/>
                <a:moveTo>
                  <a:pt x="11433" y="251765"/>
                </a:moveTo>
                <a:lnTo>
                  <a:pt x="30349" y="6507296"/>
                </a:lnTo>
                <a:lnTo>
                  <a:pt x="3061043" y="4496182"/>
                </a:lnTo>
                <a:lnTo>
                  <a:pt x="11433" y="251765"/>
                </a:lnTo>
                <a:close/>
              </a:path>
            </a:pathLst>
          </a:custGeom>
        </p:spPr>
      </p:pic>
      <p:pic>
        <p:nvPicPr>
          <p:cNvPr id="47" name="图片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1" t="12140" r="46134" b="13443"/>
          <a:stretch>
            <a:fillRect/>
          </a:stretch>
        </p:blipFill>
        <p:spPr>
          <a:xfrm>
            <a:off x="149910" y="717374"/>
            <a:ext cx="2666857" cy="5479743"/>
          </a:xfrm>
          <a:custGeom>
            <a:avLst/>
            <a:gdLst>
              <a:gd name="connsiteX0" fmla="*/ 1906 w 2666857"/>
              <a:gd name="connsiteY0" fmla="*/ 0 h 5479743"/>
              <a:gd name="connsiteX1" fmla="*/ 2666857 w 2666857"/>
              <a:gd name="connsiteY1" fmla="*/ 3709053 h 5479743"/>
              <a:gd name="connsiteX2" fmla="*/ 0 w 2666857"/>
              <a:gd name="connsiteY2" fmla="*/ 5479743 h 5479743"/>
              <a:gd name="connsiteX3" fmla="*/ 1906 w 2666857"/>
              <a:gd name="connsiteY3" fmla="*/ 0 h 547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6857" h="5479743">
                <a:moveTo>
                  <a:pt x="1906" y="0"/>
                </a:moveTo>
                <a:lnTo>
                  <a:pt x="2666857" y="3709053"/>
                </a:lnTo>
                <a:lnTo>
                  <a:pt x="0" y="5479743"/>
                </a:lnTo>
                <a:lnTo>
                  <a:pt x="1906" y="0"/>
                </a:lnTo>
                <a:close/>
              </a:path>
            </a:pathLst>
          </a:cu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65" t="2381" r="12876" b="72766"/>
          <a:stretch>
            <a:fillRect/>
          </a:stretch>
        </p:blipFill>
        <p:spPr>
          <a:xfrm>
            <a:off x="2871819" y="-1197"/>
            <a:ext cx="3618385" cy="1830021"/>
          </a:xfrm>
          <a:custGeom>
            <a:avLst/>
            <a:gdLst>
              <a:gd name="connsiteX0" fmla="*/ 0 w 3618385"/>
              <a:gd name="connsiteY0" fmla="*/ 0 h 1830021"/>
              <a:gd name="connsiteX1" fmla="*/ 3618385 w 3618385"/>
              <a:gd name="connsiteY1" fmla="*/ 51 h 1830021"/>
              <a:gd name="connsiteX2" fmla="*/ 582987 w 3618385"/>
              <a:gd name="connsiteY2" fmla="*/ 1830021 h 1830021"/>
              <a:gd name="connsiteX3" fmla="*/ 0 w 3618385"/>
              <a:gd name="connsiteY3" fmla="*/ 0 h 1830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8385" h="1830021">
                <a:moveTo>
                  <a:pt x="0" y="0"/>
                </a:moveTo>
                <a:lnTo>
                  <a:pt x="3618385" y="51"/>
                </a:lnTo>
                <a:lnTo>
                  <a:pt x="582987" y="1830021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4" name="组合 3"/>
          <p:cNvGrpSpPr/>
          <p:nvPr/>
        </p:nvGrpSpPr>
        <p:grpSpPr>
          <a:xfrm>
            <a:off x="4651410" y="2300042"/>
            <a:ext cx="7136336" cy="2719112"/>
            <a:chOff x="6130370" y="2972786"/>
            <a:chExt cx="5112385" cy="1947938"/>
          </a:xfrm>
        </p:grpSpPr>
        <p:grpSp>
          <p:nvGrpSpPr>
            <p:cNvPr id="5" name="组合 4"/>
            <p:cNvGrpSpPr/>
            <p:nvPr/>
          </p:nvGrpSpPr>
          <p:grpSpPr>
            <a:xfrm>
              <a:off x="6147269" y="3460400"/>
              <a:ext cx="5033249" cy="1460324"/>
              <a:chOff x="-4714868" y="2239465"/>
              <a:chExt cx="5033249" cy="1460324"/>
            </a:xfrm>
          </p:grpSpPr>
          <p:sp>
            <p:nvSpPr>
              <p:cNvPr id="7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6CD5C7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8" name="组合 7"/>
              <p:cNvGrpSpPr/>
              <p:nvPr/>
            </p:nvGrpSpPr>
            <p:grpSpPr>
              <a:xfrm>
                <a:off x="-4714868" y="2239465"/>
                <a:ext cx="5033249" cy="875008"/>
                <a:chOff x="-4714868" y="2239465"/>
                <a:chExt cx="5033249" cy="875008"/>
              </a:xfrm>
            </p:grpSpPr>
            <p:sp>
              <p:nvSpPr>
                <p:cNvPr id="9" name="文本框 8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0" name="直接连接符 9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1" name="文本占位符 19"/>
                <p:cNvSpPr txBox="1"/>
                <p:nvPr/>
              </p:nvSpPr>
              <p:spPr>
                <a:xfrm>
                  <a:off x="-4714868" y="2239465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6CD5C7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4.2 </a:t>
                  </a:r>
                  <a:r>
                    <a:rPr lang="zh-CN" altLang="en-US" sz="5400" b="1" dirty="0">
                      <a:solidFill>
                        <a:srgbClr val="6CD5C7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不连续进位加法</a:t>
                  </a:r>
                </a:p>
              </p:txBody>
            </p:sp>
          </p:grpSp>
        </p:grpSp>
        <p:sp>
          <p:nvSpPr>
            <p:cNvPr id="6" name="文本占位符 20"/>
            <p:cNvSpPr txBox="1"/>
            <p:nvPr/>
          </p:nvSpPr>
          <p:spPr>
            <a:xfrm>
              <a:off x="6130370" y="2972786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kumimoji="0" lang="en-US" altLang="zh-CN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4</a:t>
              </a: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单元 </a:t>
              </a: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万以内加法和减法</a:t>
              </a:r>
              <a:endParaRPr kumimoji="0" lang="zh-CN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6CD5C7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人教版小学数学三年级上册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19"/>
          <p:cNvGrpSpPr/>
          <p:nvPr/>
        </p:nvGrpSpPr>
        <p:grpSpPr>
          <a:xfrm>
            <a:off x="2307692" y="2642355"/>
            <a:ext cx="2432050" cy="1993661"/>
            <a:chOff x="1920" y="657"/>
            <a:chExt cx="1200" cy="879"/>
          </a:xfrm>
        </p:grpSpPr>
        <p:sp>
          <p:nvSpPr>
            <p:cNvPr id="19459" name="Line 6"/>
            <p:cNvSpPr/>
            <p:nvPr/>
          </p:nvSpPr>
          <p:spPr>
            <a:xfrm>
              <a:off x="1920" y="1248"/>
              <a:ext cx="1200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60" name="Text Box 7"/>
            <p:cNvSpPr txBox="1"/>
            <p:nvPr/>
          </p:nvSpPr>
          <p:spPr>
            <a:xfrm>
              <a:off x="2195" y="665"/>
              <a:ext cx="245" cy="2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19461" name="Rectangle 8"/>
            <p:cNvSpPr/>
            <p:nvPr/>
          </p:nvSpPr>
          <p:spPr>
            <a:xfrm>
              <a:off x="2448" y="657"/>
              <a:ext cx="240" cy="240"/>
            </a:xfrm>
            <a:prstGeom prst="rect">
              <a:avLst/>
            </a:prstGeom>
            <a:noFill/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62" name="Text Box 9"/>
            <p:cNvSpPr txBox="1"/>
            <p:nvPr/>
          </p:nvSpPr>
          <p:spPr>
            <a:xfrm>
              <a:off x="2747" y="665"/>
              <a:ext cx="245" cy="2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19463" name="Text Box 10"/>
            <p:cNvSpPr txBox="1"/>
            <p:nvPr/>
          </p:nvSpPr>
          <p:spPr>
            <a:xfrm>
              <a:off x="2204" y="950"/>
              <a:ext cx="245" cy="2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19464" name="Text Box 11"/>
            <p:cNvSpPr txBox="1"/>
            <p:nvPr/>
          </p:nvSpPr>
          <p:spPr>
            <a:xfrm>
              <a:off x="2474" y="948"/>
              <a:ext cx="245" cy="2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  <p:sp>
          <p:nvSpPr>
            <p:cNvPr id="19465" name="Rectangle 12"/>
            <p:cNvSpPr/>
            <p:nvPr/>
          </p:nvSpPr>
          <p:spPr>
            <a:xfrm>
              <a:off x="2736" y="945"/>
              <a:ext cx="240" cy="240"/>
            </a:xfrm>
            <a:prstGeom prst="rect">
              <a:avLst/>
            </a:prstGeom>
            <a:noFill/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66" name="Text Box 13"/>
            <p:cNvSpPr txBox="1"/>
            <p:nvPr/>
          </p:nvSpPr>
          <p:spPr>
            <a:xfrm>
              <a:off x="1942" y="930"/>
              <a:ext cx="245" cy="2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+</a:t>
              </a:r>
            </a:p>
          </p:txBody>
        </p:sp>
        <p:sp>
          <p:nvSpPr>
            <p:cNvPr id="19467" name="Rectangle 14"/>
            <p:cNvSpPr/>
            <p:nvPr/>
          </p:nvSpPr>
          <p:spPr>
            <a:xfrm>
              <a:off x="2187" y="1296"/>
              <a:ext cx="240" cy="240"/>
            </a:xfrm>
            <a:prstGeom prst="rect">
              <a:avLst/>
            </a:prstGeom>
            <a:noFill/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68" name="Text Box 16"/>
            <p:cNvSpPr txBox="1"/>
            <p:nvPr/>
          </p:nvSpPr>
          <p:spPr>
            <a:xfrm>
              <a:off x="2484" y="1323"/>
              <a:ext cx="245" cy="2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19469" name="Text Box 17"/>
            <p:cNvSpPr txBox="1"/>
            <p:nvPr/>
          </p:nvSpPr>
          <p:spPr>
            <a:xfrm>
              <a:off x="2738" y="1329"/>
              <a:ext cx="245" cy="2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</p:grpSp>
      <p:sp>
        <p:nvSpPr>
          <p:cNvPr id="19470" name="Rectangle 20"/>
          <p:cNvSpPr/>
          <p:nvPr/>
        </p:nvSpPr>
        <p:spPr>
          <a:xfrm>
            <a:off x="641985" y="1182192"/>
            <a:ext cx="5791200" cy="7921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eaLnBrk="0" hangingPunct="0"/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在□里填上合适的数。</a:t>
            </a:r>
          </a:p>
        </p:txBody>
      </p:sp>
      <p:grpSp>
        <p:nvGrpSpPr>
          <p:cNvPr id="19471" name="Group 34"/>
          <p:cNvGrpSpPr/>
          <p:nvPr/>
        </p:nvGrpSpPr>
        <p:grpSpPr>
          <a:xfrm>
            <a:off x="5982923" y="2677953"/>
            <a:ext cx="2708275" cy="2023213"/>
            <a:chOff x="3120" y="1301"/>
            <a:chExt cx="1248" cy="950"/>
          </a:xfrm>
        </p:grpSpPr>
        <p:sp>
          <p:nvSpPr>
            <p:cNvPr id="19472" name="Line 22"/>
            <p:cNvSpPr/>
            <p:nvPr/>
          </p:nvSpPr>
          <p:spPr>
            <a:xfrm>
              <a:off x="3168" y="1925"/>
              <a:ext cx="1200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73" name="Text Box 23"/>
            <p:cNvSpPr txBox="1"/>
            <p:nvPr/>
          </p:nvSpPr>
          <p:spPr>
            <a:xfrm>
              <a:off x="3445" y="1312"/>
              <a:ext cx="245" cy="21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  <p:sp>
          <p:nvSpPr>
            <p:cNvPr id="19474" name="Rectangle 24"/>
            <p:cNvSpPr/>
            <p:nvPr/>
          </p:nvSpPr>
          <p:spPr>
            <a:xfrm>
              <a:off x="3696" y="1301"/>
              <a:ext cx="240" cy="240"/>
            </a:xfrm>
            <a:prstGeom prst="rect">
              <a:avLst/>
            </a:prstGeom>
            <a:noFill/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75" name="Text Box 25"/>
            <p:cNvSpPr txBox="1"/>
            <p:nvPr/>
          </p:nvSpPr>
          <p:spPr>
            <a:xfrm>
              <a:off x="4021" y="1315"/>
              <a:ext cx="245" cy="21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19476" name="Text Box 26"/>
            <p:cNvSpPr txBox="1"/>
            <p:nvPr/>
          </p:nvSpPr>
          <p:spPr>
            <a:xfrm>
              <a:off x="3456" y="1611"/>
              <a:ext cx="245" cy="21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19477" name="Text Box 27"/>
            <p:cNvSpPr txBox="1"/>
            <p:nvPr/>
          </p:nvSpPr>
          <p:spPr>
            <a:xfrm>
              <a:off x="3729" y="1621"/>
              <a:ext cx="245" cy="21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7</a:t>
              </a:r>
            </a:p>
          </p:txBody>
        </p:sp>
        <p:sp>
          <p:nvSpPr>
            <p:cNvPr id="19478" name="Rectangle 28"/>
            <p:cNvSpPr/>
            <p:nvPr/>
          </p:nvSpPr>
          <p:spPr>
            <a:xfrm>
              <a:off x="3984" y="1624"/>
              <a:ext cx="240" cy="240"/>
            </a:xfrm>
            <a:prstGeom prst="rect">
              <a:avLst/>
            </a:prstGeom>
            <a:noFill/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79" name="Text Box 29"/>
            <p:cNvSpPr txBox="1"/>
            <p:nvPr/>
          </p:nvSpPr>
          <p:spPr>
            <a:xfrm>
              <a:off x="3168" y="1611"/>
              <a:ext cx="245" cy="21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+</a:t>
              </a:r>
            </a:p>
          </p:txBody>
        </p:sp>
        <p:sp>
          <p:nvSpPr>
            <p:cNvPr id="19480" name="Rectangle 30"/>
            <p:cNvSpPr/>
            <p:nvPr/>
          </p:nvSpPr>
          <p:spPr>
            <a:xfrm>
              <a:off x="3421" y="2011"/>
              <a:ext cx="240" cy="240"/>
            </a:xfrm>
            <a:prstGeom prst="rect">
              <a:avLst/>
            </a:prstGeom>
            <a:noFill/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81" name="Text Box 31"/>
            <p:cNvSpPr txBox="1"/>
            <p:nvPr/>
          </p:nvSpPr>
          <p:spPr>
            <a:xfrm>
              <a:off x="3718" y="2026"/>
              <a:ext cx="245" cy="21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  <p:sp>
          <p:nvSpPr>
            <p:cNvPr id="19482" name="Text Box 32"/>
            <p:cNvSpPr txBox="1"/>
            <p:nvPr/>
          </p:nvSpPr>
          <p:spPr>
            <a:xfrm>
              <a:off x="4021" y="2026"/>
              <a:ext cx="245" cy="21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0</a:t>
              </a:r>
            </a:p>
          </p:txBody>
        </p:sp>
        <p:sp>
          <p:nvSpPr>
            <p:cNvPr id="19483" name="Rectangle 33"/>
            <p:cNvSpPr/>
            <p:nvPr/>
          </p:nvSpPr>
          <p:spPr>
            <a:xfrm>
              <a:off x="3120" y="2011"/>
              <a:ext cx="240" cy="240"/>
            </a:xfrm>
            <a:prstGeom prst="rect">
              <a:avLst/>
            </a:prstGeom>
            <a:noFill/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4009349" y="3308821"/>
            <a:ext cx="356188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442905" y="2673143"/>
            <a:ext cx="356188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916873" y="4139044"/>
            <a:ext cx="356188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901763" y="3390575"/>
            <a:ext cx="356188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326211" y="2707954"/>
            <a:ext cx="356188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031311" y="4181416"/>
            <a:ext cx="356188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718438" y="4166519"/>
            <a:ext cx="356188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</a:p>
        </p:txBody>
      </p:sp>
      <p:sp>
        <p:nvSpPr>
          <p:cNvPr id="16" name="Rectangle 51"/>
          <p:cNvSpPr/>
          <p:nvPr/>
        </p:nvSpPr>
        <p:spPr>
          <a:xfrm>
            <a:off x="3085950" y="3609961"/>
            <a:ext cx="649288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9" name="Rectangle 51"/>
          <p:cNvSpPr/>
          <p:nvPr/>
        </p:nvSpPr>
        <p:spPr>
          <a:xfrm>
            <a:off x="7469006" y="3604851"/>
            <a:ext cx="649288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10" name="Rectangle 51"/>
          <p:cNvSpPr/>
          <p:nvPr/>
        </p:nvSpPr>
        <p:spPr>
          <a:xfrm>
            <a:off x="6280667" y="3452577"/>
            <a:ext cx="649287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3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6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文本框 14"/>
          <p:cNvSpPr txBox="1"/>
          <p:nvPr/>
        </p:nvSpPr>
        <p:spPr>
          <a:xfrm>
            <a:off x="2058353" y="1570038"/>
            <a:ext cx="2838450" cy="62230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endParaRPr lang="zh-CN" altLang="en-US" sz="3600" b="1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4711953" y="3105552"/>
            <a:ext cx="3296415" cy="438582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pPr fontAlgn="base"/>
            <a:r>
              <a:rPr lang="zh-CN" altLang="zh-CN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本节课你学会了什么？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课堂小结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图片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02" t="2180" r="28660" b="4200"/>
          <a:stretch>
            <a:fillRect/>
          </a:stretch>
        </p:blipFill>
        <p:spPr>
          <a:xfrm>
            <a:off x="-17898" y="-16044"/>
            <a:ext cx="4764714" cy="6893710"/>
          </a:xfrm>
          <a:custGeom>
            <a:avLst/>
            <a:gdLst>
              <a:gd name="connsiteX0" fmla="*/ 2720195 w 4764714"/>
              <a:gd name="connsiteY0" fmla="*/ 0 h 6893710"/>
              <a:gd name="connsiteX1" fmla="*/ 4764714 w 4764714"/>
              <a:gd name="connsiteY1" fmla="*/ 6893710 h 6893710"/>
              <a:gd name="connsiteX2" fmla="*/ 23135 w 4764714"/>
              <a:gd name="connsiteY2" fmla="*/ 6877691 h 6893710"/>
              <a:gd name="connsiteX3" fmla="*/ 0 w 4764714"/>
              <a:gd name="connsiteY3" fmla="*/ 14644 h 6893710"/>
              <a:gd name="connsiteX4" fmla="*/ 2720195 w 4764714"/>
              <a:gd name="connsiteY4" fmla="*/ 0 h 6893710"/>
              <a:gd name="connsiteX5" fmla="*/ 11433 w 4764714"/>
              <a:gd name="connsiteY5" fmla="*/ 251765 h 6893710"/>
              <a:gd name="connsiteX6" fmla="*/ 30349 w 4764714"/>
              <a:gd name="connsiteY6" fmla="*/ 6507296 h 6893710"/>
              <a:gd name="connsiteX7" fmla="*/ 3061043 w 4764714"/>
              <a:gd name="connsiteY7" fmla="*/ 4496182 h 6893710"/>
              <a:gd name="connsiteX8" fmla="*/ 11433 w 4764714"/>
              <a:gd name="connsiteY8" fmla="*/ 251765 h 6893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64714" h="6893710">
                <a:moveTo>
                  <a:pt x="2720195" y="0"/>
                </a:moveTo>
                <a:lnTo>
                  <a:pt x="4764714" y="6893710"/>
                </a:lnTo>
                <a:lnTo>
                  <a:pt x="23135" y="6877691"/>
                </a:lnTo>
                <a:lnTo>
                  <a:pt x="0" y="14644"/>
                </a:lnTo>
                <a:lnTo>
                  <a:pt x="2720195" y="0"/>
                </a:lnTo>
                <a:close/>
                <a:moveTo>
                  <a:pt x="11433" y="251765"/>
                </a:moveTo>
                <a:lnTo>
                  <a:pt x="30349" y="6507296"/>
                </a:lnTo>
                <a:lnTo>
                  <a:pt x="3061043" y="4496182"/>
                </a:lnTo>
                <a:lnTo>
                  <a:pt x="11433" y="251765"/>
                </a:lnTo>
                <a:close/>
              </a:path>
            </a:pathLst>
          </a:custGeom>
        </p:spPr>
      </p:pic>
      <p:pic>
        <p:nvPicPr>
          <p:cNvPr id="47" name="图片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1" t="12140" r="46134" b="13443"/>
          <a:stretch>
            <a:fillRect/>
          </a:stretch>
        </p:blipFill>
        <p:spPr>
          <a:xfrm>
            <a:off x="149910" y="717374"/>
            <a:ext cx="2666857" cy="5479743"/>
          </a:xfrm>
          <a:custGeom>
            <a:avLst/>
            <a:gdLst>
              <a:gd name="connsiteX0" fmla="*/ 1906 w 2666857"/>
              <a:gd name="connsiteY0" fmla="*/ 0 h 5479743"/>
              <a:gd name="connsiteX1" fmla="*/ 2666857 w 2666857"/>
              <a:gd name="connsiteY1" fmla="*/ 3709053 h 5479743"/>
              <a:gd name="connsiteX2" fmla="*/ 0 w 2666857"/>
              <a:gd name="connsiteY2" fmla="*/ 5479743 h 5479743"/>
              <a:gd name="connsiteX3" fmla="*/ 1906 w 2666857"/>
              <a:gd name="connsiteY3" fmla="*/ 0 h 547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6857" h="5479743">
                <a:moveTo>
                  <a:pt x="1906" y="0"/>
                </a:moveTo>
                <a:lnTo>
                  <a:pt x="2666857" y="3709053"/>
                </a:lnTo>
                <a:lnTo>
                  <a:pt x="0" y="5479743"/>
                </a:lnTo>
                <a:lnTo>
                  <a:pt x="1906" y="0"/>
                </a:lnTo>
                <a:close/>
              </a:path>
            </a:pathLst>
          </a:cu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65" t="2381" r="12876" b="72766"/>
          <a:stretch>
            <a:fillRect/>
          </a:stretch>
        </p:blipFill>
        <p:spPr>
          <a:xfrm>
            <a:off x="2871819" y="-1197"/>
            <a:ext cx="3618385" cy="1830021"/>
          </a:xfrm>
          <a:custGeom>
            <a:avLst/>
            <a:gdLst>
              <a:gd name="connsiteX0" fmla="*/ 0 w 3618385"/>
              <a:gd name="connsiteY0" fmla="*/ 0 h 1830021"/>
              <a:gd name="connsiteX1" fmla="*/ 3618385 w 3618385"/>
              <a:gd name="connsiteY1" fmla="*/ 51 h 1830021"/>
              <a:gd name="connsiteX2" fmla="*/ 582987 w 3618385"/>
              <a:gd name="connsiteY2" fmla="*/ 1830021 h 1830021"/>
              <a:gd name="connsiteX3" fmla="*/ 0 w 3618385"/>
              <a:gd name="connsiteY3" fmla="*/ 0 h 1830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8385" h="1830021">
                <a:moveTo>
                  <a:pt x="0" y="0"/>
                </a:moveTo>
                <a:lnTo>
                  <a:pt x="3618385" y="51"/>
                </a:lnTo>
                <a:lnTo>
                  <a:pt x="582987" y="1830021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4" name="组合 3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5" name="组合 4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7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6CD5C7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8" name="组合 7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9" name="文本框 8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0" name="直接连接符 9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1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dist" defTabSz="914400" rtl="0" eaLnBrk="1" fontAlgn="auto" latinLnBrk="0" hangingPunct="1">
                    <a:lnSpc>
                      <a:spcPct val="90000"/>
                    </a:lnSpc>
                    <a:spcBef>
                      <a:spcPts val="100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6CD5C7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6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4</a:t>
              </a: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单元 万以内加法和减法</a:t>
              </a:r>
            </a:p>
          </p:txBody>
        </p:sp>
      </p:grpSp>
      <p:sp>
        <p:nvSpPr>
          <p:cNvPr id="12" name="矩形 11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6CD5C7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人教版小学数学三年级上册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516849" y="2076708"/>
            <a:ext cx="8831262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indent="228600">
              <a:lnSpc>
                <a:spcPct val="200000"/>
              </a:lnSpc>
            </a:pP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197+101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≈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271+302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≈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299+203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≈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</a:t>
            </a:r>
          </a:p>
        </p:txBody>
      </p:sp>
      <p:sp>
        <p:nvSpPr>
          <p:cNvPr id="3077" name="矩形 8"/>
          <p:cNvSpPr/>
          <p:nvPr/>
        </p:nvSpPr>
        <p:spPr>
          <a:xfrm>
            <a:off x="527539" y="1130300"/>
            <a:ext cx="3652838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口算。</a:t>
            </a:r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3308460" y="2337388"/>
            <a:ext cx="1092200" cy="43021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300</a:t>
            </a: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5736085" y="2338642"/>
            <a:ext cx="1092200" cy="431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570</a:t>
            </a:r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8455220" y="2337387"/>
            <a:ext cx="1177801" cy="4302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500</a:t>
            </a:r>
          </a:p>
        </p:txBody>
      </p:sp>
      <p:sp>
        <p:nvSpPr>
          <p:cNvPr id="14" name="标题 1"/>
          <p:cNvSpPr>
            <a:spLocks noGrp="1"/>
          </p:cNvSpPr>
          <p:nvPr/>
        </p:nvSpPr>
        <p:spPr>
          <a:xfrm>
            <a:off x="5741539" y="2691805"/>
            <a:ext cx="1092200" cy="431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600</a:t>
            </a:r>
          </a:p>
        </p:txBody>
      </p:sp>
      <p:sp>
        <p:nvSpPr>
          <p:cNvPr id="1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课前导入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bldLvl="0"/>
      <p:bldP spid="13" grpId="0" bldLvl="0"/>
      <p:bldP spid="16" grpId="0" bldLvl="0"/>
      <p:bldP spid="14" grpId="0" bldLvl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1"/>
          <p:cNvSpPr>
            <a:spLocks noChangeArrowheads="1"/>
          </p:cNvSpPr>
          <p:nvPr/>
        </p:nvSpPr>
        <p:spPr bwMode="auto">
          <a:xfrm>
            <a:off x="660400" y="1130300"/>
            <a:ext cx="10945446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zh-CN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知识与技能：使学生进一步理解加法计算法则，会笔算三位数的不连续进位加法。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zh-CN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过程与方法：通过小组合作探究，经历三位数的不连续进位加法的计算方法的形成过程，体验归纳概括的方法与策略。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zh-CN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情感态度与价值观：给学生创设自主探究、合作交流等学习情境，培养学生自主探究的能力，增强学生公平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</a:t>
            </a:r>
            <a:r>
              <a:rPr lang="zh-CN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意识。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学习目标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文本框 11265"/>
          <p:cNvSpPr txBox="1"/>
          <p:nvPr/>
        </p:nvSpPr>
        <p:spPr>
          <a:xfrm>
            <a:off x="660400" y="1349095"/>
            <a:ext cx="10858500" cy="2308324"/>
          </a:xfrm>
          <a:prstGeom prst="rect">
            <a:avLst/>
          </a:prstGeom>
          <a:noFill/>
          <a:ln w="12700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掌握三位数加两、三位数不连续进位加的计算方法，并能正确计算。               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                            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（重点）</a:t>
            </a:r>
          </a:p>
          <a:p>
            <a:pPr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理解三位数加两、三位数的算理。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                             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（难点）</a:t>
            </a:r>
          </a:p>
        </p:txBody>
      </p:sp>
      <p:sp>
        <p:nvSpPr>
          <p:cNvPr id="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学习难点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/>
          <p:nvPr/>
        </p:nvSpPr>
        <p:spPr>
          <a:xfrm>
            <a:off x="661090" y="1164146"/>
            <a:ext cx="2964180" cy="4882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>
              <a:lnSpc>
                <a:spcPts val="3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预习：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61089" y="1719149"/>
            <a:ext cx="107839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1.认真看课本37页例1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，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回答下面问题。   </a:t>
            </a:r>
          </a:p>
          <a:p>
            <a:pPr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湿地鸟类（      ）种，爬行动物（       ）种。一共有多少种？       </a:t>
            </a:r>
          </a:p>
          <a:p>
            <a:pPr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列式：                </a:t>
            </a:r>
            <a:r>
              <a:rPr lang="en-US" altLang="zh-CN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用竖式计算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：  （             ）   </a:t>
            </a:r>
          </a:p>
          <a:p>
            <a:pPr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                                                +（              ）                        </a:t>
            </a:r>
          </a:p>
          <a:p>
            <a:pPr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                                                  （              ）                                  </a:t>
            </a:r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4586328" y="4001855"/>
            <a:ext cx="2422525" cy="698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9"/>
          <p:cNvSpPr txBox="1"/>
          <p:nvPr/>
        </p:nvSpPr>
        <p:spPr>
          <a:xfrm>
            <a:off x="2217266" y="2365473"/>
            <a:ext cx="128270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271</a:t>
            </a:r>
          </a:p>
        </p:txBody>
      </p:sp>
      <p:sp>
        <p:nvSpPr>
          <p:cNvPr id="36" name="TextBox 9"/>
          <p:cNvSpPr txBox="1"/>
          <p:nvPr/>
        </p:nvSpPr>
        <p:spPr>
          <a:xfrm>
            <a:off x="5407066" y="2919477"/>
            <a:ext cx="206375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2 7 1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5156241" y="2365473"/>
            <a:ext cx="128270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122</a:t>
            </a:r>
          </a:p>
        </p:txBody>
      </p:sp>
      <p:sp>
        <p:nvSpPr>
          <p:cNvPr id="11" name="TextBox 9"/>
          <p:cNvSpPr txBox="1"/>
          <p:nvPr/>
        </p:nvSpPr>
        <p:spPr>
          <a:xfrm>
            <a:off x="5407066" y="3473462"/>
            <a:ext cx="206375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1 2 2</a:t>
            </a:r>
          </a:p>
        </p:txBody>
      </p:sp>
      <p:sp>
        <p:nvSpPr>
          <p:cNvPr id="12" name="TextBox 9"/>
          <p:cNvSpPr txBox="1"/>
          <p:nvPr/>
        </p:nvSpPr>
        <p:spPr>
          <a:xfrm>
            <a:off x="5902365" y="4048130"/>
            <a:ext cx="74168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13" name="TextBox 3"/>
          <p:cNvSpPr txBox="1"/>
          <p:nvPr/>
        </p:nvSpPr>
        <p:spPr>
          <a:xfrm>
            <a:off x="1516849" y="2923981"/>
            <a:ext cx="240284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271+</a:t>
            </a:r>
            <a:r>
              <a:rPr 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122</a:t>
            </a:r>
          </a:p>
        </p:txBody>
      </p:sp>
      <p:sp>
        <p:nvSpPr>
          <p:cNvPr id="20" name="TextBox 9"/>
          <p:cNvSpPr txBox="1"/>
          <p:nvPr/>
        </p:nvSpPr>
        <p:spPr>
          <a:xfrm>
            <a:off x="5627410" y="4046977"/>
            <a:ext cx="645795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 </a:t>
            </a:r>
          </a:p>
        </p:txBody>
      </p:sp>
      <p:sp>
        <p:nvSpPr>
          <p:cNvPr id="21" name="TextBox 9"/>
          <p:cNvSpPr txBox="1"/>
          <p:nvPr/>
        </p:nvSpPr>
        <p:spPr>
          <a:xfrm>
            <a:off x="5405290" y="4057880"/>
            <a:ext cx="504825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 </a:t>
            </a:r>
          </a:p>
        </p:txBody>
      </p:sp>
      <p:sp>
        <p:nvSpPr>
          <p:cNvPr id="1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36" grpId="0"/>
      <p:bldP spid="9" grpId="0"/>
      <p:bldP spid="11" grpId="0"/>
      <p:bldP spid="12" grpId="0"/>
      <p:bldP spid="13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文本框 28"/>
          <p:cNvSpPr txBox="1"/>
          <p:nvPr/>
        </p:nvSpPr>
        <p:spPr>
          <a:xfrm>
            <a:off x="653249" y="1158096"/>
            <a:ext cx="107839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1.认真看课本37页例2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，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回答下面问题。   </a:t>
            </a:r>
          </a:p>
          <a:p>
            <a:pPr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湿地鸟类（      ）种，爬行动物（       ）种。一共有多少种？       </a:t>
            </a:r>
          </a:p>
          <a:p>
            <a:pPr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列式：                </a:t>
            </a:r>
            <a:r>
              <a:rPr lang="en-US" altLang="zh-CN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用竖式计算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：  （             ）   </a:t>
            </a:r>
          </a:p>
          <a:p>
            <a:pPr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                                                +（              ）                        </a:t>
            </a:r>
          </a:p>
          <a:p>
            <a:pPr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                                                  （              ）                                  </a:t>
            </a:r>
          </a:p>
        </p:txBody>
      </p:sp>
      <p:sp>
        <p:nvSpPr>
          <p:cNvPr id="14" name="TextBox 9"/>
          <p:cNvSpPr txBox="1"/>
          <p:nvPr/>
        </p:nvSpPr>
        <p:spPr>
          <a:xfrm>
            <a:off x="2142481" y="1818537"/>
            <a:ext cx="128270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271</a:t>
            </a:r>
          </a:p>
        </p:txBody>
      </p:sp>
      <p:sp>
        <p:nvSpPr>
          <p:cNvPr id="15" name="TextBox 9"/>
          <p:cNvSpPr txBox="1"/>
          <p:nvPr/>
        </p:nvSpPr>
        <p:spPr>
          <a:xfrm>
            <a:off x="5312667" y="1763722"/>
            <a:ext cx="128270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31</a:t>
            </a:r>
          </a:p>
        </p:txBody>
      </p:sp>
      <p:sp>
        <p:nvSpPr>
          <p:cNvPr id="16" name="TextBox 3"/>
          <p:cNvSpPr txBox="1"/>
          <p:nvPr/>
        </p:nvSpPr>
        <p:spPr>
          <a:xfrm>
            <a:off x="1670201" y="2362564"/>
            <a:ext cx="240284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271+</a:t>
            </a:r>
            <a:r>
              <a:rPr 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31</a:t>
            </a:r>
          </a:p>
        </p:txBody>
      </p:sp>
      <p:sp>
        <p:nvSpPr>
          <p:cNvPr id="17" name="TextBox 9"/>
          <p:cNvSpPr txBox="1"/>
          <p:nvPr/>
        </p:nvSpPr>
        <p:spPr>
          <a:xfrm>
            <a:off x="5407748" y="2362103"/>
            <a:ext cx="206375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2 7 1</a:t>
            </a:r>
          </a:p>
        </p:txBody>
      </p:sp>
      <p:sp>
        <p:nvSpPr>
          <p:cNvPr id="18" name="TextBox 9"/>
          <p:cNvSpPr txBox="1"/>
          <p:nvPr/>
        </p:nvSpPr>
        <p:spPr>
          <a:xfrm>
            <a:off x="5576572" y="2912170"/>
            <a:ext cx="163449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3 1</a:t>
            </a:r>
          </a:p>
        </p:txBody>
      </p:sp>
      <p:sp>
        <p:nvSpPr>
          <p:cNvPr id="22" name="TextBox 9"/>
          <p:cNvSpPr txBox="1"/>
          <p:nvPr/>
        </p:nvSpPr>
        <p:spPr>
          <a:xfrm>
            <a:off x="5954017" y="3437441"/>
            <a:ext cx="74168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23" name="TextBox 9"/>
          <p:cNvSpPr txBox="1"/>
          <p:nvPr/>
        </p:nvSpPr>
        <p:spPr>
          <a:xfrm flipV="1">
            <a:off x="4832755" y="3435964"/>
            <a:ext cx="1149985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 </a:t>
            </a:r>
          </a:p>
        </p:txBody>
      </p:sp>
      <p:sp>
        <p:nvSpPr>
          <p:cNvPr id="24" name="TextBox 9"/>
          <p:cNvSpPr txBox="1"/>
          <p:nvPr/>
        </p:nvSpPr>
        <p:spPr>
          <a:xfrm>
            <a:off x="5388209" y="3446012"/>
            <a:ext cx="504825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 </a:t>
            </a:r>
          </a:p>
        </p:txBody>
      </p:sp>
      <p:sp>
        <p:nvSpPr>
          <p:cNvPr id="25" name="TextBox 9"/>
          <p:cNvSpPr txBox="1"/>
          <p:nvPr/>
        </p:nvSpPr>
        <p:spPr>
          <a:xfrm>
            <a:off x="5407747" y="3041389"/>
            <a:ext cx="504825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3" name="矩形 2"/>
          <p:cNvSpPr/>
          <p:nvPr/>
        </p:nvSpPr>
        <p:spPr>
          <a:xfrm>
            <a:off x="636626" y="3789585"/>
            <a:ext cx="22028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例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：想一想：</a:t>
            </a:r>
          </a:p>
        </p:txBody>
      </p:sp>
      <p:sp>
        <p:nvSpPr>
          <p:cNvPr id="26" name="标题 1"/>
          <p:cNvSpPr>
            <a:spLocks noGrp="1" noChangeArrowheads="1"/>
          </p:cNvSpPr>
          <p:nvPr/>
        </p:nvSpPr>
        <p:spPr bwMode="auto">
          <a:xfrm>
            <a:off x="2666859" y="3821037"/>
            <a:ext cx="3459773" cy="4302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0" hangingPunct="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271+903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27" name="TextBox 9"/>
          <p:cNvSpPr txBox="1"/>
          <p:nvPr/>
        </p:nvSpPr>
        <p:spPr>
          <a:xfrm>
            <a:off x="4236735" y="3784412"/>
            <a:ext cx="29625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1174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Rectangle 2"/>
          <p:cNvSpPr/>
          <p:nvPr/>
        </p:nvSpPr>
        <p:spPr>
          <a:xfrm>
            <a:off x="660400" y="4136145"/>
            <a:ext cx="8991600" cy="1754326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小组交流：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重点讨论“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271+31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”和“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271+903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”的竖式应怎样计算？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笔算三位数加两、三位数时要注意什么？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                         </a:t>
            </a:r>
          </a:p>
        </p:txBody>
      </p:sp>
      <p:sp>
        <p:nvSpPr>
          <p:cNvPr id="2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  <p:cxnSp>
        <p:nvCxnSpPr>
          <p:cNvPr id="30" name="直接连接符 29"/>
          <p:cNvCxnSpPr/>
          <p:nvPr/>
        </p:nvCxnSpPr>
        <p:spPr>
          <a:xfrm flipV="1">
            <a:off x="4578488" y="3440802"/>
            <a:ext cx="2422525" cy="698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22" grpId="0"/>
      <p:bldP spid="23" grpId="0"/>
      <p:bldP spid="24" grpId="0"/>
      <p:bldP spid="25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699746" y="1952274"/>
            <a:ext cx="8398534" cy="116339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  </a:t>
            </a:r>
            <a:r>
              <a:rPr 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</a:t>
            </a:r>
            <a:r>
              <a:rPr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）对齐，从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</a:t>
            </a:r>
            <a:r>
              <a:rPr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）加起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；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   </a:t>
            </a:r>
            <a:r>
              <a:rPr 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）位上的数相加满十，就要向（         ）位进1。  </a:t>
            </a:r>
          </a:p>
        </p:txBody>
      </p:sp>
      <p:sp>
        <p:nvSpPr>
          <p:cNvPr id="15364" name="文本框 28"/>
          <p:cNvSpPr txBox="1"/>
          <p:nvPr/>
        </p:nvSpPr>
        <p:spPr>
          <a:xfrm>
            <a:off x="660400" y="1258125"/>
            <a:ext cx="8764587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三位数加两、三位数不连续进位加法的笔算方法：</a:t>
            </a:r>
          </a:p>
        </p:txBody>
      </p:sp>
      <p:sp>
        <p:nvSpPr>
          <p:cNvPr id="31" name="TextBox 9"/>
          <p:cNvSpPr txBox="1"/>
          <p:nvPr/>
        </p:nvSpPr>
        <p:spPr>
          <a:xfrm>
            <a:off x="1378268" y="1977284"/>
            <a:ext cx="279146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相同数位</a:t>
            </a:r>
          </a:p>
        </p:txBody>
      </p:sp>
      <p:sp>
        <p:nvSpPr>
          <p:cNvPr id="2" name="TextBox 9"/>
          <p:cNvSpPr txBox="1"/>
          <p:nvPr/>
        </p:nvSpPr>
        <p:spPr>
          <a:xfrm>
            <a:off x="4587277" y="1975269"/>
            <a:ext cx="1524635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个位</a:t>
            </a:r>
          </a:p>
        </p:txBody>
      </p:sp>
      <p:sp>
        <p:nvSpPr>
          <p:cNvPr id="4" name="TextBox 9"/>
          <p:cNvSpPr txBox="1"/>
          <p:nvPr/>
        </p:nvSpPr>
        <p:spPr>
          <a:xfrm>
            <a:off x="1378268" y="2554384"/>
            <a:ext cx="1524635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哪一</a:t>
            </a:r>
          </a:p>
        </p:txBody>
      </p:sp>
      <p:sp>
        <p:nvSpPr>
          <p:cNvPr id="5" name="TextBox 9"/>
          <p:cNvSpPr txBox="1"/>
          <p:nvPr/>
        </p:nvSpPr>
        <p:spPr>
          <a:xfrm>
            <a:off x="6431598" y="2554384"/>
            <a:ext cx="1524635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前一</a:t>
            </a:r>
          </a:p>
        </p:txBody>
      </p:sp>
      <p:sp>
        <p:nvSpPr>
          <p:cNvPr id="2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Box 1"/>
          <p:cNvSpPr txBox="1"/>
          <p:nvPr/>
        </p:nvSpPr>
        <p:spPr>
          <a:xfrm>
            <a:off x="543720" y="1267083"/>
            <a:ext cx="3783012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列竖式计算。</a:t>
            </a:r>
          </a:p>
        </p:txBody>
      </p:sp>
      <p:sp>
        <p:nvSpPr>
          <p:cNvPr id="17412" name="TextBox 2"/>
          <p:cNvSpPr txBox="1"/>
          <p:nvPr/>
        </p:nvSpPr>
        <p:spPr>
          <a:xfrm>
            <a:off x="3150210" y="2008019"/>
            <a:ext cx="7572375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719+252=                         365+825=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9"/>
          <p:cNvSpPr txBox="1"/>
          <p:nvPr/>
        </p:nvSpPr>
        <p:spPr>
          <a:xfrm>
            <a:off x="4656139" y="2015023"/>
            <a:ext cx="836613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971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Box 14"/>
          <p:cNvSpPr txBox="1"/>
          <p:nvPr/>
        </p:nvSpPr>
        <p:spPr>
          <a:xfrm>
            <a:off x="8108950" y="1985794"/>
            <a:ext cx="122555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1190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" name="TextBox 9"/>
          <p:cNvSpPr txBox="1"/>
          <p:nvPr/>
        </p:nvSpPr>
        <p:spPr>
          <a:xfrm>
            <a:off x="3596214" y="2839713"/>
            <a:ext cx="206375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7 1 9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7" name="TextBox 12"/>
          <p:cNvSpPr txBox="1"/>
          <p:nvPr/>
        </p:nvSpPr>
        <p:spPr>
          <a:xfrm>
            <a:off x="3254687" y="3328168"/>
            <a:ext cx="2979738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  2 5 2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38" name="直接连接符 37"/>
          <p:cNvCxnSpPr/>
          <p:nvPr/>
        </p:nvCxnSpPr>
        <p:spPr>
          <a:xfrm flipV="1">
            <a:off x="2970739" y="3930326"/>
            <a:ext cx="189865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9"/>
          <p:cNvSpPr txBox="1"/>
          <p:nvPr/>
        </p:nvSpPr>
        <p:spPr>
          <a:xfrm>
            <a:off x="4145073" y="3951567"/>
            <a:ext cx="522287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0" name="TextBox 9"/>
          <p:cNvSpPr txBox="1"/>
          <p:nvPr/>
        </p:nvSpPr>
        <p:spPr>
          <a:xfrm>
            <a:off x="3851804" y="3951567"/>
            <a:ext cx="522287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1" name="TextBox 9"/>
          <p:cNvSpPr txBox="1"/>
          <p:nvPr/>
        </p:nvSpPr>
        <p:spPr>
          <a:xfrm>
            <a:off x="3566847" y="3949006"/>
            <a:ext cx="522287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2" name="TextBox 9"/>
          <p:cNvSpPr txBox="1"/>
          <p:nvPr/>
        </p:nvSpPr>
        <p:spPr>
          <a:xfrm>
            <a:off x="7549885" y="2839713"/>
            <a:ext cx="206375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3 6 5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3" name="TextBox 12"/>
          <p:cNvSpPr txBox="1"/>
          <p:nvPr/>
        </p:nvSpPr>
        <p:spPr>
          <a:xfrm>
            <a:off x="7224131" y="3265760"/>
            <a:ext cx="2981325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  8 2 5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44" name="直接连接符 43"/>
          <p:cNvCxnSpPr/>
          <p:nvPr/>
        </p:nvCxnSpPr>
        <p:spPr>
          <a:xfrm flipV="1">
            <a:off x="6924410" y="3930326"/>
            <a:ext cx="189865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9"/>
          <p:cNvSpPr txBox="1"/>
          <p:nvPr/>
        </p:nvSpPr>
        <p:spPr>
          <a:xfrm>
            <a:off x="8128687" y="3896321"/>
            <a:ext cx="523875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6" name="TextBox 9"/>
          <p:cNvSpPr txBox="1"/>
          <p:nvPr/>
        </p:nvSpPr>
        <p:spPr>
          <a:xfrm>
            <a:off x="7857912" y="3896322"/>
            <a:ext cx="522287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7" name="TextBox 9"/>
          <p:cNvSpPr txBox="1"/>
          <p:nvPr/>
        </p:nvSpPr>
        <p:spPr>
          <a:xfrm>
            <a:off x="7341976" y="3896322"/>
            <a:ext cx="80010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1 1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944672" y="3559000"/>
            <a:ext cx="398463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7945226" y="3562950"/>
            <a:ext cx="398462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  <p:sp>
        <p:nvSpPr>
          <p:cNvPr id="24" name="矩形 23"/>
          <p:cNvSpPr/>
          <p:nvPr/>
        </p:nvSpPr>
        <p:spPr>
          <a:xfrm>
            <a:off x="7381287" y="3558999"/>
            <a:ext cx="398462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6" grpId="0"/>
      <p:bldP spid="37" grpId="0"/>
      <p:bldP spid="39" grpId="0"/>
      <p:bldP spid="40" grpId="0"/>
      <p:bldP spid="41" grpId="0"/>
      <p:bldP spid="42" grpId="0"/>
      <p:bldP spid="43" grpId="0"/>
      <p:bldP spid="45" grpId="0"/>
      <p:bldP spid="46" grpId="0"/>
      <p:bldP spid="47" grpId="0"/>
      <p:bldP spid="21" grpId="0"/>
      <p:bldP spid="22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/>
          <p:nvPr/>
        </p:nvSpPr>
        <p:spPr>
          <a:xfrm>
            <a:off x="660400" y="1311914"/>
            <a:ext cx="8838968" cy="341632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判断题，对的“√”，错的“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×”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  <a:p>
            <a:pPr>
              <a:lnSpc>
                <a:spcPct val="20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）笔算加法时，数位要对齐。（    ）</a:t>
            </a:r>
          </a:p>
          <a:p>
            <a:pPr>
              <a:lnSpc>
                <a:spcPct val="20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）三位数加三位数，和一定是三位数。（    ）</a:t>
            </a:r>
          </a:p>
          <a:p>
            <a:pPr>
              <a:lnSpc>
                <a:spcPct val="20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445+293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的和的百位上是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。（    ）</a:t>
            </a:r>
          </a:p>
          <a:p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72" name="Text Box 4"/>
          <p:cNvSpPr txBox="1"/>
          <p:nvPr/>
        </p:nvSpPr>
        <p:spPr>
          <a:xfrm>
            <a:off x="5401813" y="2340346"/>
            <a:ext cx="500458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</a:p>
        </p:txBody>
      </p:sp>
      <p:sp>
        <p:nvSpPr>
          <p:cNvPr id="7173" name="Text Box 5"/>
          <p:cNvSpPr txBox="1"/>
          <p:nvPr/>
        </p:nvSpPr>
        <p:spPr>
          <a:xfrm>
            <a:off x="6629234" y="3028033"/>
            <a:ext cx="500458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</a:p>
        </p:txBody>
      </p:sp>
      <p:grpSp>
        <p:nvGrpSpPr>
          <p:cNvPr id="7176" name="Group 8"/>
          <p:cNvGrpSpPr/>
          <p:nvPr/>
        </p:nvGrpSpPr>
        <p:grpSpPr>
          <a:xfrm>
            <a:off x="2677250" y="1940296"/>
            <a:ext cx="1257300" cy="657225"/>
            <a:chOff x="3408" y="402"/>
            <a:chExt cx="693" cy="414"/>
          </a:xfrm>
        </p:grpSpPr>
        <p:sp>
          <p:nvSpPr>
            <p:cNvPr id="20485" name="Text Box 6"/>
            <p:cNvSpPr txBox="1"/>
            <p:nvPr/>
          </p:nvSpPr>
          <p:spPr>
            <a:xfrm>
              <a:off x="3471" y="402"/>
              <a:ext cx="630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sz="20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相同</a:t>
              </a:r>
            </a:p>
          </p:txBody>
        </p:sp>
        <p:sp>
          <p:nvSpPr>
            <p:cNvPr id="20486" name="AutoShape 7"/>
            <p:cNvSpPr/>
            <p:nvPr/>
          </p:nvSpPr>
          <p:spPr>
            <a:xfrm rot="-5400000">
              <a:off x="3528" y="408"/>
              <a:ext cx="288" cy="528"/>
            </a:xfrm>
            <a:prstGeom prst="leftBrace">
              <a:avLst>
                <a:gd name="adj1" fmla="val 15252"/>
                <a:gd name="adj2" fmla="val 57986"/>
              </a:avLst>
            </a:prstGeom>
            <a:noFill/>
            <a:ln w="38100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177" name="Group 9"/>
          <p:cNvGrpSpPr/>
          <p:nvPr/>
        </p:nvGrpSpPr>
        <p:grpSpPr>
          <a:xfrm>
            <a:off x="3968513" y="2534020"/>
            <a:ext cx="1248229" cy="565150"/>
            <a:chOff x="3408" y="460"/>
            <a:chExt cx="688" cy="356"/>
          </a:xfrm>
        </p:grpSpPr>
        <p:sp>
          <p:nvSpPr>
            <p:cNvPr id="20488" name="Text Box 10"/>
            <p:cNvSpPr txBox="1"/>
            <p:nvPr/>
          </p:nvSpPr>
          <p:spPr>
            <a:xfrm>
              <a:off x="3466" y="460"/>
              <a:ext cx="630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sz="20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可能</a:t>
              </a:r>
            </a:p>
          </p:txBody>
        </p:sp>
        <p:sp>
          <p:nvSpPr>
            <p:cNvPr id="20489" name="AutoShape 11"/>
            <p:cNvSpPr/>
            <p:nvPr/>
          </p:nvSpPr>
          <p:spPr>
            <a:xfrm rot="-5400000">
              <a:off x="3528" y="408"/>
              <a:ext cx="288" cy="528"/>
            </a:xfrm>
            <a:prstGeom prst="leftBrace">
              <a:avLst>
                <a:gd name="adj1" fmla="val 15252"/>
                <a:gd name="adj2" fmla="val 57986"/>
              </a:avLst>
            </a:prstGeom>
            <a:noFill/>
            <a:ln w="38100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7180" name="Text Box 12"/>
          <p:cNvSpPr txBox="1"/>
          <p:nvPr/>
        </p:nvSpPr>
        <p:spPr>
          <a:xfrm>
            <a:off x="5641650" y="3830443"/>
            <a:ext cx="35298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√</a:t>
            </a:r>
          </a:p>
        </p:txBody>
      </p:sp>
      <p:grpSp>
        <p:nvGrpSpPr>
          <p:cNvPr id="7183" name="Group 15"/>
          <p:cNvGrpSpPr/>
          <p:nvPr/>
        </p:nvGrpSpPr>
        <p:grpSpPr>
          <a:xfrm>
            <a:off x="2486750" y="4605201"/>
            <a:ext cx="1752600" cy="461963"/>
            <a:chOff x="720" y="3307"/>
            <a:chExt cx="960" cy="291"/>
          </a:xfrm>
        </p:grpSpPr>
        <p:sp>
          <p:nvSpPr>
            <p:cNvPr id="20492" name="Line 13"/>
            <p:cNvSpPr/>
            <p:nvPr/>
          </p:nvSpPr>
          <p:spPr>
            <a:xfrm>
              <a:off x="720" y="3360"/>
              <a:ext cx="960" cy="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93" name="Text Box 14"/>
            <p:cNvSpPr txBox="1"/>
            <p:nvPr/>
          </p:nvSpPr>
          <p:spPr>
            <a:xfrm>
              <a:off x="950" y="3307"/>
              <a:ext cx="503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24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7</a:t>
              </a:r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38</a:t>
              </a:r>
            </a:p>
          </p:txBody>
        </p:sp>
      </p:grpSp>
      <p:sp>
        <p:nvSpPr>
          <p:cNvPr id="2" name="矩形 1"/>
          <p:cNvSpPr/>
          <p:nvPr/>
        </p:nvSpPr>
        <p:spPr>
          <a:xfrm>
            <a:off x="4241684" y="3028033"/>
            <a:ext cx="655436" cy="457200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24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80" grpId="0"/>
      <p:bldP spid="2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630</Words>
  <Application>Microsoft Office PowerPoint</Application>
  <PresentationFormat>宽屏</PresentationFormat>
  <Paragraphs>135</Paragraphs>
  <Slides>12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FandolFang R</vt:lpstr>
      <vt:lpstr>思源黑体 CN Medium</vt:lpstr>
      <vt:lpstr>思源黑体 CN Regular</vt:lpstr>
      <vt:lpstr>宋体</vt:lpstr>
      <vt:lpstr>微软雅黑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dcterms:created xsi:type="dcterms:W3CDTF">2020-06-23T01:34:00Z</dcterms:created>
  <dcterms:modified xsi:type="dcterms:W3CDTF">2023-01-16T23:03:18Z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FED4C151F7274428BF5FD1C7C2FDADC4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