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13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8" r:id="rId17"/>
    <p:sldId id="329" r:id="rId18"/>
    <p:sldId id="330" r:id="rId19"/>
    <p:sldId id="332" r:id="rId20"/>
    <p:sldId id="257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黑体" panose="02010609060101010101" pitchFamily="49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D7AD30D-4EDE-4018-9BD3-77BA35D0763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6E2E06C-D5D2-4496-97E4-DE5EA2AB74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186B18-FF1B-4D1D-9FFC-4FFD5315D81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8EFCE1-4DFC-483C-8049-A0D6F9FBE159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3598B6-4759-4536-8309-E9C6E419DAFE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E06C-D5D2-4496-97E4-DE5EA2AB74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0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A0727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r="5605" b="73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A0727B">
                  <a:alpha val="0"/>
                </a:srgbClr>
              </a:gs>
              <a:gs pos="100000">
                <a:srgbClr val="A072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69515" y="445055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7616" y="1206330"/>
            <a:ext cx="5575569" cy="2356709"/>
            <a:chOff x="4745870" y="2043057"/>
            <a:chExt cx="5575569" cy="2356709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70" y="2043057"/>
              <a:ext cx="323198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陀螺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714500" y="5268589"/>
            <a:ext cx="401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11~~13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自然段。 </a:t>
            </a: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674489" y="1355401"/>
            <a:ext cx="10447601" cy="5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①文章中心事件是什么？为什么前面却花大量篇幅写与陀螺相关的其它事呢？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14500" y="2611408"/>
            <a:ext cx="520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斗陀螺。为下文做铺垫。</a:t>
            </a:r>
          </a:p>
        </p:txBody>
      </p:sp>
      <p:sp>
        <p:nvSpPr>
          <p:cNvPr id="34820" name="文本框 2"/>
          <p:cNvSpPr txBox="1">
            <a:spLocks noChangeArrowheads="1"/>
          </p:cNvSpPr>
          <p:nvPr/>
        </p:nvSpPr>
        <p:spPr bwMode="auto">
          <a:xfrm>
            <a:off x="674489" y="4012583"/>
            <a:ext cx="10447601" cy="5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②文章哪几段是作者斗陀螺之后的感悟？找出来后齐读这几段文字。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2" grpId="0"/>
      <p:bldP spid="2" grpId="1"/>
      <p:bldP spid="34820" grpId="0"/>
      <p:bldP spid="348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778555" y="5213350"/>
            <a:ext cx="6154738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人不可貌相，海水不可斗量。</a:t>
            </a:r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513443" y="4265224"/>
            <a:ext cx="968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④从斗陀螺的经历中作者学到了什么？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8555" y="2638258"/>
            <a:ext cx="9834563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快乐是木制的“冰嘎儿”陀螺给我获得的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荣誉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。作者的自豪来自于玩陀螺的胜败，而且自豪感一定来自他胜利了。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513443" y="1320800"/>
            <a:ext cx="1009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③作者说：陀螺赠与了我极大的快乐和由衷的自豪，你知道这“快乐”是什么？“我”为什么自豪？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74489" y="2518978"/>
          <a:ext cx="10954689" cy="3566375"/>
        </p:xfrm>
        <a:graphic>
          <a:graphicData uri="http://schemas.openxmlformats.org/drawingml/2006/table">
            <a:tbl>
              <a:tblPr/>
              <a:tblGrid>
                <a:gridCol w="292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solidFill>
                            <a:srgbClr val="A0727B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“我”的心理活动</a:t>
                      </a: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solidFill>
                            <a:srgbClr val="A0727B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使“我”产生这一心理的原因</a:t>
                      </a: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solidFill>
                            <a:srgbClr val="A0727B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热衷削制陀螺</a:t>
                      </a: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solidFill>
                            <a:srgbClr val="A0727B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懊恼</a:t>
                      </a: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solidFill>
                            <a:srgbClr val="A0727B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极其高兴</a:t>
                      </a: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rgbClr val="A0727B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大受挫折</a:t>
                      </a: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solidFill>
                            <a:srgbClr val="A0727B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欢乐，自豪</a:t>
                      </a: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60589" y="3213920"/>
            <a:ext cx="8048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“我”从小就不甘人后，更不愿自己的陀螺像金兵见到岳家兵，一战击败。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05038" y="3743763"/>
            <a:ext cx="536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无论如何也削不出高质量的陀螺。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60589" y="4519381"/>
            <a:ext cx="825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一位很有童心的年轻民警在“我”生日时送给“我”一只陀螺。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60589" y="5754590"/>
            <a:ext cx="5262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“我”尝到了胜利的滋味，也品到了幸运的甜头。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60589" y="5212691"/>
            <a:ext cx="5724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陀螺长得如同一枚鸭蛋，远不如我想象中的那么漂亮。</a:t>
            </a:r>
          </a:p>
        </p:txBody>
      </p:sp>
      <p:sp>
        <p:nvSpPr>
          <p:cNvPr id="38945" name="文本框 6"/>
          <p:cNvSpPr txBox="1">
            <a:spLocks noChangeArrowheads="1"/>
          </p:cNvSpPr>
          <p:nvPr/>
        </p:nvSpPr>
        <p:spPr bwMode="auto">
          <a:xfrm>
            <a:off x="530027" y="1081221"/>
            <a:ext cx="11099152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的心理活动为线索，记叙了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童年玩陀螺的经历，请从文中找出相关的词语或句子填写下面的表格。</a:t>
            </a:r>
          </a:p>
        </p:txBody>
      </p:sp>
      <p:sp>
        <p:nvSpPr>
          <p:cNvPr id="7" name="矩形 6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389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819150" y="3350858"/>
            <a:ext cx="4413250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这个比喻句形象的写出了我得不到陀螺的郁闷心情，从中表达了我对陀螺的酷爱之情。</a:t>
            </a:r>
          </a:p>
        </p:txBody>
      </p:sp>
      <p:sp>
        <p:nvSpPr>
          <p:cNvPr id="22531" name="矩形 5"/>
          <p:cNvSpPr>
            <a:spLocks noChangeArrowheads="1"/>
          </p:cNvSpPr>
          <p:nvPr/>
        </p:nvSpPr>
        <p:spPr bwMode="auto">
          <a:xfrm>
            <a:off x="596900" y="1141319"/>
            <a:ext cx="1062355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①曾有很长一段时间我的世界里堆满乌云，快乐像过冬的燕子一般，飞到一个谁也看不到的地方去了。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精读课文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r="5605" b="7375"/>
          <a:stretch>
            <a:fillRect/>
          </a:stretch>
        </p:blipFill>
        <p:spPr>
          <a:xfrm>
            <a:off x="6699250" y="2926523"/>
            <a:ext cx="45212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765175" y="1607215"/>
            <a:ext cx="9480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②大陀螺摇头晃脑，挺着肚皮一次次冲过来。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765175" y="2371470"/>
            <a:ext cx="7820025" cy="116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这句话用拟人的修辞手法形象地写出了大陀螺的得意洋洋，不可一势。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精读课文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25" y="293686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3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74489" y="1329971"/>
            <a:ext cx="1049020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③为削制得心应手的冰嘎，就差没把椅子腿拿来“废物利用”了。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139627" y="2264151"/>
            <a:ext cx="915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幽默诙谐的语言，增添了文章的趣味性。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精读课文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5" y="291757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87401" y="3213100"/>
            <a:ext cx="7124699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作者念念不忘的是真挚鲜明的情感，是天真单纯的童趣，是成长的感悟。</a:t>
            </a:r>
          </a:p>
        </p:txBody>
      </p:sp>
      <p:sp>
        <p:nvSpPr>
          <p:cNvPr id="26627" name="矩形 5"/>
          <p:cNvSpPr>
            <a:spLocks noChangeArrowheads="1"/>
          </p:cNvSpPr>
          <p:nvPr/>
        </p:nvSpPr>
        <p:spPr bwMode="auto">
          <a:xfrm>
            <a:off x="787400" y="1063642"/>
            <a:ext cx="10515599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本文写的是作者小时候的一段经历，“直到现在我还能兴致勃勃地写下这些文字。”想一想让作者难以忘怀的是什么？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各抒所见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5" y="291757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5"/>
          <p:cNvSpPr txBox="1">
            <a:spLocks noChangeArrowheads="1"/>
          </p:cNvSpPr>
          <p:nvPr/>
        </p:nvSpPr>
        <p:spPr bwMode="auto">
          <a:xfrm>
            <a:off x="1041400" y="2494883"/>
            <a:ext cx="8564563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①丰富的想象和联想，比喻和拟人等修辞手法的运用。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A0727B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②准确恰当的动作描写。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A0727B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③真实细腻的心理描写。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63389" y="1523508"/>
            <a:ext cx="9402961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富有儿童情趣的语言，使文章形象性，生动性，趣味性。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写作特点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150938" y="2576513"/>
            <a:ext cx="6564312" cy="24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斗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悟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陀    陀    陀    陀 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螺    螺    螺    螺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47738" y="1362577"/>
            <a:ext cx="10018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陀螺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523038" y="3803165"/>
            <a:ext cx="4787900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（玩中学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727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人不可貌相，海水不可斗量。）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"/>
          <p:cNvSpPr txBox="1">
            <a:spLocks noChangeArrowheads="1"/>
          </p:cNvSpPr>
          <p:nvPr/>
        </p:nvSpPr>
        <p:spPr bwMode="auto">
          <a:xfrm>
            <a:off x="901700" y="1465263"/>
            <a:ext cx="9336088" cy="14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请同学们把刚才看到的玩溜溜球的过程、领悟到的道理用文字描述出来。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5" y="291757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74489" y="1145075"/>
            <a:ext cx="8114948" cy="30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能正确流利地朗读课文，理清文章思路，并在体会较深的地方作批注。 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初步学习从情感、含义、修辞等方面赏析文章的语言。通过品读抒情、议论的语句解读文章主旨。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认识到玩具在儿童成长过程中的作用，并能结合自己的生活体验获得独到的感受。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60" y="30752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r="5605" b="73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A0727B">
                  <a:alpha val="0"/>
                </a:srgbClr>
              </a:gs>
              <a:gs pos="100000">
                <a:srgbClr val="A072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69515" y="445055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7616" y="1206330"/>
            <a:ext cx="5831684" cy="2356709"/>
            <a:chOff x="4745870" y="2043057"/>
            <a:chExt cx="5831684" cy="2356709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70" y="2043057"/>
              <a:ext cx="572978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772160" y="1307128"/>
            <a:ext cx="10741816" cy="41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高洪波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男，笔名向川，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诗人、散文家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，内蒙古人，中国作家协会创联部主任、书记处书记。现为中国作协副主席。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年毕业于北京大学中文系。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1978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年转业后历任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文艺报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新闻部副主任，中国作家协会办公厅副主任，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中国作家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副主编，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诗刊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主编。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主编出版有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儿童诗集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《少女和泡泡糖》《吃石头的鳄鱼》 《大象法官》等。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散文集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《波斯猫》《捕鼠记》《悄悄话》，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评论集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《说给缚斯的情话》等。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作者简介</a:t>
            </a:r>
          </a:p>
        </p:txBody>
      </p:sp>
      <p:sp>
        <p:nvSpPr>
          <p:cNvPr id="4" name="矩形 3"/>
          <p:cNvSpPr/>
          <p:nvPr/>
        </p:nvSpPr>
        <p:spPr>
          <a:xfrm>
            <a:off x="839755" y="2258008"/>
            <a:ext cx="1203649" cy="45719"/>
          </a:xfrm>
          <a:prstGeom prst="rect">
            <a:avLst/>
          </a:prstGeom>
          <a:solidFill>
            <a:srgbClr val="A0727B"/>
          </a:solidFill>
          <a:ln>
            <a:solidFill>
              <a:srgbClr val="A07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6"/>
          <p:cNvSpPr txBox="1">
            <a:spLocks noChangeArrowheads="1"/>
          </p:cNvSpPr>
          <p:nvPr/>
        </p:nvSpPr>
        <p:spPr bwMode="auto">
          <a:xfrm>
            <a:off x="674489" y="1794879"/>
            <a:ext cx="9737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铁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钉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旋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转   士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兵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悔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恨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帅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 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预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料</a:t>
            </a:r>
          </a:p>
        </p:txBody>
      </p:sp>
      <p:sp>
        <p:nvSpPr>
          <p:cNvPr id="27651" name="文本框 1"/>
          <p:cNvSpPr txBox="1">
            <a:spLocks noChangeArrowheads="1"/>
          </p:cNvSpPr>
          <p:nvPr/>
        </p:nvSpPr>
        <p:spPr bwMode="auto">
          <a:xfrm>
            <a:off x="907851" y="1221791"/>
            <a:ext cx="9793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dīng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bīng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hèn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2" name="文本框 2"/>
          <p:cNvSpPr txBox="1">
            <a:spLocks noChangeArrowheads="1"/>
          </p:cNvSpPr>
          <p:nvPr/>
        </p:nvSpPr>
        <p:spPr bwMode="auto">
          <a:xfrm>
            <a:off x="1061839" y="2909304"/>
            <a:ext cx="9888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xìn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chǒu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háo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9" name="Text Box 26"/>
          <p:cNvSpPr txBox="1">
            <a:spLocks noChangeArrowheads="1"/>
          </p:cNvSpPr>
          <p:nvPr/>
        </p:nvSpPr>
        <p:spPr bwMode="auto">
          <a:xfrm>
            <a:off x="674489" y="3425241"/>
            <a:ext cx="10133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挑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衅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彻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底 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溃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败   荣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誉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丑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小鸭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豪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44" y="301429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  <p:bldP spid="27652" grpId="0"/>
      <p:bldP spid="276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6"/>
          <p:cNvSpPr txBox="1">
            <a:spLocks noChangeArrowheads="1"/>
          </p:cNvSpPr>
          <p:nvPr/>
        </p:nvSpPr>
        <p:spPr bwMode="auto">
          <a:xfrm>
            <a:off x="1169242" y="1806997"/>
            <a:ext cx="9055100" cy="33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恨不得    顽强    况且   责骂   仍然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摇头晃脑      冰天雪地      重整旗鼓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得心应手      手舞足蹈      不动声色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44" y="301429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2"/>
          <p:cNvSpPr txBox="1">
            <a:spLocks noChangeArrowheads="1"/>
          </p:cNvSpPr>
          <p:nvPr/>
        </p:nvSpPr>
        <p:spPr bwMode="auto">
          <a:xfrm>
            <a:off x="695127" y="2558564"/>
            <a:ext cx="2187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重整旗鼓</a:t>
            </a:r>
          </a:p>
        </p:txBody>
      </p:sp>
      <p:sp>
        <p:nvSpPr>
          <p:cNvPr id="15363" name="文本框 99"/>
          <p:cNvSpPr txBox="1">
            <a:spLocks noChangeArrowheads="1"/>
          </p:cNvSpPr>
          <p:nvPr/>
        </p:nvSpPr>
        <p:spPr bwMode="auto">
          <a:xfrm>
            <a:off x="674489" y="1890722"/>
            <a:ext cx="10106025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重新整顿战旗战鼓。比喻遭受挫折或失败之后,重新聚积力量,准备再干。          （                  ）</a:t>
            </a:r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74489" y="1253811"/>
            <a:ext cx="788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根据下列解释写出对应的词语。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48863" y="3488988"/>
            <a:ext cx="2228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手舞足蹈</a:t>
            </a:r>
          </a:p>
        </p:txBody>
      </p:sp>
      <p:sp>
        <p:nvSpPr>
          <p:cNvPr id="15366" name="文本框 1"/>
          <p:cNvSpPr txBox="1">
            <a:spLocks noChangeArrowheads="1"/>
          </p:cNvSpPr>
          <p:nvPr/>
        </p:nvSpPr>
        <p:spPr bwMode="auto">
          <a:xfrm>
            <a:off x="674489" y="3330584"/>
            <a:ext cx="10106025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形容高兴到了极点。也指手乱舞、脚乱跳的狂态。（                  ）</a:t>
            </a:r>
          </a:p>
        </p:txBody>
      </p:sp>
      <p:sp>
        <p:nvSpPr>
          <p:cNvPr id="15367" name="文本框 2"/>
          <p:cNvSpPr txBox="1">
            <a:spLocks noChangeArrowheads="1"/>
          </p:cNvSpPr>
          <p:nvPr/>
        </p:nvSpPr>
        <p:spPr bwMode="auto">
          <a:xfrm>
            <a:off x="674489" y="4676784"/>
            <a:ext cx="10106025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内心活动不从语气和神态上表现出来，形容神态镇静。（                  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763288" y="483518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不动声色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96184" y="3917011"/>
            <a:ext cx="201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得心应手</a:t>
            </a:r>
          </a:p>
        </p:txBody>
      </p:sp>
      <p:sp>
        <p:nvSpPr>
          <p:cNvPr id="16387" name="文本框 6"/>
          <p:cNvSpPr txBox="1">
            <a:spLocks noChangeArrowheads="1"/>
          </p:cNvSpPr>
          <p:nvPr/>
        </p:nvSpPr>
        <p:spPr bwMode="auto">
          <a:xfrm>
            <a:off x="674489" y="1603699"/>
            <a:ext cx="10316972" cy="10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脑袋摇来摇去。形容自己感觉很有乐趣或自以为是的样子。              （             ）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0539" y="217234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摇头晃脑</a:t>
            </a:r>
          </a:p>
        </p:txBody>
      </p:sp>
      <p:sp>
        <p:nvSpPr>
          <p:cNvPr id="16389" name="文本框 9"/>
          <p:cNvSpPr txBox="1">
            <a:spLocks noChangeArrowheads="1"/>
          </p:cNvSpPr>
          <p:nvPr/>
        </p:nvSpPr>
        <p:spPr bwMode="auto">
          <a:xfrm>
            <a:off x="674489" y="3348362"/>
            <a:ext cx="10316972" cy="10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5.心里怎么想，手就能怎么做。比喻技艺纯熟或做事情非常顺利。          （              ）</a:t>
            </a:r>
          </a:p>
        </p:txBody>
      </p:sp>
      <p:sp>
        <p:nvSpPr>
          <p:cNvPr id="16390" name="文本框 8"/>
          <p:cNvSpPr txBox="1">
            <a:spLocks noChangeArrowheads="1"/>
          </p:cNvSpPr>
          <p:nvPr/>
        </p:nvSpPr>
        <p:spPr bwMode="auto">
          <a:xfrm>
            <a:off x="674489" y="5162874"/>
            <a:ext cx="10316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.形容冰雪漫天盖地。        （               ）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95257" y="5224429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冰天雪地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83934" y="1174257"/>
            <a:ext cx="10214254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自由读课文，边读边思考：这篇课文写了陀螺的哪些内容？请找出来，并按文章的思路将它们排序。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287156" y="2640563"/>
            <a:ext cx="1008289" cy="338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⑤⑦⑥③②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2578100" y="2640563"/>
            <a:ext cx="8320088" cy="327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①“我”自己做的陀螺很特别。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②“我”获得了欢乐，也得到了感悟。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③胜利的陀螺让“我”自豪 。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④介绍了陀螺的历史典故。 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⑤介绍了“冰嘎儿”的制作与玩法。 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⑥“我”过生日，叔叔送了“我”一个陀螺。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⑦“我”削制陀螺的经历。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028700" y="2974975"/>
            <a:ext cx="10133013" cy="15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说陀螺→（           ）别名→做陀螺→（      ）陀螺→（      ）陀螺→（      ）陀螺</a:t>
            </a:r>
          </a:p>
        </p:txBody>
      </p:sp>
      <p:sp>
        <p:nvSpPr>
          <p:cNvPr id="33794" name="WordArt 7"/>
          <p:cNvSpPr>
            <a:spLocks noChangeArrowheads="1" noChangeShapeType="1" noTextEdit="1"/>
          </p:cNvSpPr>
          <p:nvPr/>
        </p:nvSpPr>
        <p:spPr bwMode="auto">
          <a:xfrm>
            <a:off x="1446213" y="1758950"/>
            <a:ext cx="5881687" cy="947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kumimoji="0" lang="zh-CN" altLang="en-US" sz="40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按照提示理清课文思路：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8159815" y="3203575"/>
            <a:ext cx="73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67076" y="3203575"/>
            <a:ext cx="161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冰嘎儿 </a:t>
            </a:r>
          </a:p>
        </p:txBody>
      </p:sp>
      <p:sp>
        <p:nvSpPr>
          <p:cNvPr id="33798" name="矩形 7"/>
          <p:cNvSpPr>
            <a:spLocks noChangeArrowheads="1"/>
          </p:cNvSpPr>
          <p:nvPr/>
        </p:nvSpPr>
        <p:spPr bwMode="auto">
          <a:xfrm>
            <a:off x="1637134" y="399071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斗</a:t>
            </a:r>
          </a:p>
        </p:txBody>
      </p:sp>
      <p:sp>
        <p:nvSpPr>
          <p:cNvPr id="33799" name="矩形 8"/>
          <p:cNvSpPr>
            <a:spLocks noChangeArrowheads="1"/>
          </p:cNvSpPr>
          <p:nvPr/>
        </p:nvSpPr>
        <p:spPr bwMode="auto">
          <a:xfrm>
            <a:off x="4292082" y="3990716"/>
            <a:ext cx="76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/>
      <p:bldP spid="7" grpId="0"/>
      <p:bldP spid="33798" grpId="0"/>
      <p:bldP spid="33798" grpId="1"/>
      <p:bldP spid="33799" grpId="0"/>
      <p:bldP spid="33799" grpId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宽屏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2021-05-10T01:05:52Z</dcterms:created>
  <dcterms:modified xsi:type="dcterms:W3CDTF">2023-01-10T12:19:54Z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787B2978B82C4B15927A7C479839D458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