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43" r:id="rId2"/>
    <p:sldId id="681" r:id="rId3"/>
    <p:sldId id="793" r:id="rId4"/>
    <p:sldId id="792" r:id="rId5"/>
    <p:sldId id="791" r:id="rId6"/>
    <p:sldId id="796" r:id="rId7"/>
    <p:sldId id="795" r:id="rId8"/>
    <p:sldId id="797" r:id="rId9"/>
    <p:sldId id="799" r:id="rId10"/>
    <p:sldId id="798" r:id="rId11"/>
    <p:sldId id="802" r:id="rId12"/>
    <p:sldId id="794" r:id="rId13"/>
    <p:sldId id="591" r:id="rId14"/>
    <p:sldId id="781" r:id="rId15"/>
    <p:sldId id="782" r:id="rId16"/>
    <p:sldId id="783" r:id="rId17"/>
    <p:sldId id="804" r:id="rId18"/>
    <p:sldId id="599" r:id="rId19"/>
    <p:sldId id="760" r:id="rId20"/>
    <p:sldId id="600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5">
          <p15:clr>
            <a:srgbClr val="A4A3A4"/>
          </p15:clr>
        </p15:guide>
        <p15:guide id="2" pos="27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40" d="100"/>
          <a:sy n="140" d="100"/>
        </p:scale>
        <p:origin x="-804" y="-330"/>
      </p:cViewPr>
      <p:guideLst>
        <p:guide orient="horz" pos="1755"/>
        <p:guide pos="27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6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1640680" y="1935570"/>
            <a:ext cx="6222683" cy="1019175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1022271" y="800146"/>
            <a:ext cx="7212806" cy="492443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>
              <a:spcAft>
                <a:spcPts val="750"/>
              </a:spcAft>
            </a:pPr>
            <a:r>
              <a:rPr lang="zh-CN" altLang="en-US" sz="27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Module 8  Sports life</a:t>
            </a:r>
            <a:endParaRPr lang="zh-CN" altLang="en-US" sz="2700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867" name="文本框 3"/>
          <p:cNvSpPr txBox="1"/>
          <p:nvPr/>
        </p:nvSpPr>
        <p:spPr>
          <a:xfrm>
            <a:off x="1145381" y="1962166"/>
            <a:ext cx="6966585" cy="99257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Unit 1 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Daming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wasn’t chosen for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theteam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last time.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115734"/>
            <a:ext cx="9144000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28663" y="787480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5</a:t>
            </a:r>
          </a:p>
        </p:txBody>
      </p:sp>
      <p:sp>
        <p:nvSpPr>
          <p:cNvPr id="23554" name="Rectangle 2"/>
          <p:cNvSpPr txBox="1"/>
          <p:nvPr/>
        </p:nvSpPr>
        <p:spPr>
          <a:xfrm>
            <a:off x="1458040" y="787480"/>
            <a:ext cx="5681663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passage with the words in </a:t>
            </a:r>
          </a:p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box.</a:t>
            </a:r>
            <a:endParaRPr lang="en-US" altLang="zh-CN" sz="24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874892" y="1646947"/>
            <a:ext cx="5121801" cy="603459"/>
          </a:xfrm>
          <a:prstGeom prst="roundRect">
            <a:avLst>
              <a:gd name="adj" fmla="val 33579"/>
            </a:avLst>
          </a:prstGeom>
          <a:solidFill>
            <a:schemeClr val="tx2">
              <a:lumMod val="25000"/>
              <a:lumOff val="75000"/>
            </a:schemeClr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>
            <a:glow rad="88900">
              <a:srgbClr val="A5A5A5">
                <a:satMod val="175000"/>
                <a:alpha val="40000"/>
              </a:srgbClr>
            </a:glow>
          </a:effectLst>
        </p:spPr>
        <p:txBody>
          <a:bodyPr lIns="68580" tIns="34290" rIns="68580" bIns="34290" anchor="ctr"/>
          <a:lstStyle/>
          <a:p>
            <a:pPr algn="ctr" rtl="0">
              <a:defRPr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decision  kick  mad   memory  noon   seats</a:t>
            </a:r>
          </a:p>
        </p:txBody>
      </p:sp>
      <p:sp>
        <p:nvSpPr>
          <p:cNvPr id="24585" name="TextBox 15"/>
          <p:cNvSpPr txBox="1"/>
          <p:nvPr/>
        </p:nvSpPr>
        <p:spPr>
          <a:xfrm>
            <a:off x="1049655" y="1646873"/>
            <a:ext cx="7044690" cy="319010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If Betty's (1)_________is correct, HAS won the last match. BIG did not play very well because Daming was left out of the team, and it was a bad (2)________. The coming match will start at (3)________next Saturday, so if Betty and Lingling want to watch the match and have good (4)________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they had better get there by 11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30.Lingling tells Tony he should not (5)________ the ball, but throw it. Tony is so (6)________ at Betty and Lingling that he will try harder to win.</a:t>
            </a:r>
            <a:endParaRPr lang="zh-CN" altLang="zh-CN" sz="19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660984" y="2250273"/>
            <a:ext cx="1771643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2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6315474" y="3010606"/>
            <a:ext cx="1543073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2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018523" y="3010377"/>
            <a:ext cx="1199772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2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noon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32593" y="3626530"/>
            <a:ext cx="971201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0">
              <a:lnSpc>
                <a:spcPct val="12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86689" y="3954602"/>
            <a:ext cx="971201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2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44581" y="4299407"/>
            <a:ext cx="914282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2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0" grpId="0"/>
      <p:bldP spid="13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28663" y="787480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6</a:t>
            </a:r>
          </a:p>
        </p:txBody>
      </p:sp>
      <p:sp>
        <p:nvSpPr>
          <p:cNvPr id="30722" name="Rectangle 2"/>
          <p:cNvSpPr txBox="1"/>
          <p:nvPr/>
        </p:nvSpPr>
        <p:spPr>
          <a:xfrm>
            <a:off x="1414939" y="787718"/>
            <a:ext cx="6402705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decide which words are weak and which words are strong.</a:t>
            </a:r>
            <a:endParaRPr lang="en-US" altLang="zh-CN" sz="24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9" name="TextBox 15"/>
          <p:cNvSpPr txBox="1"/>
          <p:nvPr/>
        </p:nvSpPr>
        <p:spPr>
          <a:xfrm>
            <a:off x="1414939" y="1859042"/>
            <a:ext cx="5961460" cy="31500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training for the big match next week.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next Saturday at noon, but if you want good seats,  </a:t>
            </a:r>
          </a:p>
          <a:p>
            <a:pPr>
              <a:lnSpc>
                <a:spcPct val="13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you should come by 11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He's so mad at us that he'll try harder to win, just to show   </a:t>
            </a:r>
          </a:p>
          <a:p>
            <a:pPr>
              <a:lnSpc>
                <a:spcPct val="13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we're wrong!</a:t>
            </a:r>
          </a:p>
          <a:p>
            <a:pPr algn="r">
              <a:lnSpc>
                <a:spcPct val="13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listen again and repeat.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28663" y="787480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7</a:t>
            </a:r>
          </a:p>
        </p:txBody>
      </p:sp>
      <p:sp>
        <p:nvSpPr>
          <p:cNvPr id="31746" name="Rectangle 2"/>
          <p:cNvSpPr txBox="1"/>
          <p:nvPr/>
        </p:nvSpPr>
        <p:spPr>
          <a:xfrm>
            <a:off x="1413034" y="850345"/>
            <a:ext cx="5624513" cy="93702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Talk about your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teams or sports stars.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 txBox="1"/>
          <p:nvPr/>
        </p:nvSpPr>
        <p:spPr>
          <a:xfrm>
            <a:off x="1844516" y="1882140"/>
            <a:ext cx="6172200" cy="24753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charset="-122"/>
              </a:rPr>
              <a:t>Who they are</a:t>
            </a: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charset="-122"/>
              </a:rPr>
              <a:t>What sport they do </a:t>
            </a: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charset="-122"/>
              </a:rPr>
              <a:t>Why you like them</a:t>
            </a:r>
          </a:p>
          <a:p>
            <a:pPr marL="257175" indent="-257175">
              <a:spcBef>
                <a:spcPct val="20000"/>
              </a:spcBef>
            </a:pPr>
            <a:r>
              <a:rPr lang="en-US" altLang="zh-CN" sz="2300" i="1" dirty="0">
                <a:latin typeface="Times New Roman" panose="02020603050405020304" pitchFamily="18" charset="0"/>
                <a:ea typeface="黑体" panose="02010609060101010101" charset="-122"/>
              </a:rPr>
              <a:t>—My </a:t>
            </a:r>
            <a:r>
              <a:rPr lang="en-US" altLang="zh-CN" sz="2300" i="1" dirty="0" err="1">
                <a:latin typeface="Times New Roman" panose="02020603050405020304" pitchFamily="18" charset="0"/>
                <a:ea typeface="黑体" panose="02010609060101010101" charset="-122"/>
              </a:rPr>
              <a:t>favourite</a:t>
            </a:r>
            <a:r>
              <a:rPr lang="en-US" altLang="zh-CN" sz="2300" i="1" dirty="0">
                <a:latin typeface="Times New Roman" panose="02020603050405020304" pitchFamily="18" charset="0"/>
                <a:ea typeface="黑体" panose="02010609060101010101" charset="-122"/>
              </a:rPr>
              <a:t> sports team is… They always try hard to…</a:t>
            </a:r>
          </a:p>
          <a:p>
            <a:pPr marL="257175" indent="-257175">
              <a:spcBef>
                <a:spcPct val="20000"/>
              </a:spcBef>
            </a:pPr>
            <a:r>
              <a:rPr lang="en-US" altLang="zh-CN" sz="2300" i="1" dirty="0">
                <a:latin typeface="Times New Roman" panose="02020603050405020304" pitchFamily="18" charset="0"/>
                <a:ea typeface="黑体" panose="02010609060101010101" charset="-122"/>
              </a:rPr>
              <a:t>—Yes, I agree with you. And I think…</a:t>
            </a:r>
          </a:p>
        </p:txBody>
      </p:sp>
    </p:spTree>
  </p:cSld>
  <p:clrMapOvr>
    <a:masterClrMapping/>
  </p:clrMapOvr>
  <p:transition spd="med" advClick="0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5"/>
            <a:ext cx="3388995" cy="393383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stand for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的缩写；代表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1</a:t>
            </a:r>
          </a:p>
        </p:txBody>
      </p:sp>
      <p:sp>
        <p:nvSpPr>
          <p:cNvPr id="3" name="矩形 2"/>
          <p:cNvSpPr/>
          <p:nvPr/>
        </p:nvSpPr>
        <p:spPr>
          <a:xfrm>
            <a:off x="1069658" y="1919764"/>
            <a:ext cx="5855494" cy="30636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指用字母、符号或数字来表示一个单词或某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 概念的缩写名称。该短语不用于被动语态， 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也不 用于进行时态。</a:t>
            </a:r>
          </a:p>
          <a:p>
            <a:pPr lvl="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American flag stands for freedom and justice.</a:t>
            </a:r>
          </a:p>
          <a:p>
            <a:pPr lvl="0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美国国旗代表自由及公平。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(2)stand for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意为“支持”，相当于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support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eg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Which team do you stand for?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你支持哪个队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3283268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decision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dɪ'sɪʒən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决定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2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87792" y="2038826"/>
          <a:ext cx="5205412" cy="2779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636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en-US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decision  </a:t>
                      </a:r>
                      <a:endParaRPr lang="en-US" altLang="en-US" sz="19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en-US" sz="1900" b="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en-US" sz="19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en-US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决定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final decision 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最终决定</a:t>
                      </a:r>
                    </a:p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make a decision 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作出决定</a:t>
                      </a:r>
                    </a:p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You must make a decision.</a:t>
                      </a:r>
                      <a:endParaRPr lang="zh-CN" sz="1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你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必须作出决定。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en-US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decide </a:t>
                      </a:r>
                      <a:endParaRPr lang="en-US" altLang="en-US" sz="19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en-US" sz="1900" b="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en-US" sz="19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altLang="en-US" sz="1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决</a:t>
                      </a:r>
                      <a:r>
                        <a:rPr lang="zh-CN" altLang="en-US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decide to do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决定做某事</a:t>
                      </a:r>
                    </a:p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decide on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sth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在某方面作出决定</a:t>
                      </a:r>
                    </a:p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have decided to go there by train. </a:t>
                      </a:r>
                      <a:endParaRPr lang="zh-CN" sz="1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19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CN" sz="1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已经决定坐火车去那儿。</a:t>
                      </a:r>
                    </a:p>
                  </a:txBody>
                  <a:tcPr marL="51428" marR="51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2430780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way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决不；没门儿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3</a:t>
            </a:r>
          </a:p>
        </p:txBody>
      </p:sp>
      <p:sp>
        <p:nvSpPr>
          <p:cNvPr id="19" name="矩形 18"/>
          <p:cNvSpPr/>
          <p:nvPr/>
        </p:nvSpPr>
        <p:spPr>
          <a:xfrm>
            <a:off x="812006" y="2001203"/>
            <a:ext cx="4137660" cy="27007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no way</a:t>
            </a: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意为当“决不”，常在口语中表示断然 拒绝某事，当“不可能”讲，在口语中表示不 相信或惊讶。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—Could you lend me some money?</a:t>
            </a:r>
          </a:p>
          <a:p>
            <a:pPr>
              <a:lnSpc>
                <a:spcPct val="150000"/>
              </a:lnSpc>
            </a:pP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你能借些钱给我吗？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—No way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！ 没门儿！</a:t>
            </a:r>
          </a:p>
        </p:txBody>
      </p:sp>
      <p:sp>
        <p:nvSpPr>
          <p:cNvPr id="17414" name="矩形 10"/>
          <p:cNvSpPr/>
          <p:nvPr/>
        </p:nvSpPr>
        <p:spPr>
          <a:xfrm>
            <a:off x="5274945" y="1291114"/>
            <a:ext cx="2878455" cy="25612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短语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on the way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在路上　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by the way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顺便说一下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in the way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挡路　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in this way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用这种方式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in many ways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在很多方面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/>
      <p:bldP spid="174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3656648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</a:p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43439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56398" y="1473518"/>
            <a:ext cx="321040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mad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/mæd/ 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adj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生气的；恼火的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90174" y="2078117"/>
          <a:ext cx="5844064" cy="2609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4925"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 mad about/on sth./sb.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对某事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某人着迷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b="1" kern="10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sz="19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Most young people are </a:t>
                      </a:r>
                      <a:r>
                        <a:rPr lang="en-US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indent="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mad 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 Jay Chou</a:t>
                      </a:r>
                      <a:r>
                        <a:rPr lang="en-US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大部分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年轻人迷恋周杰伦。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925"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 mad at/with sb.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生某人的气，相当于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 angry with sb.</a:t>
                      </a:r>
                      <a:endParaRPr lang="zh-CN" sz="1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b="1" kern="10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sz="19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 was mad at me for getting poor marks in the exam</a:t>
                      </a:r>
                      <a:r>
                        <a:rPr lang="en-US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考试得低分，他生气了。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40656" y="1449706"/>
            <a:ext cx="3656648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</a:p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56298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97355" y="1473518"/>
            <a:ext cx="314325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so...that...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如此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以至于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56060" y="2150031"/>
          <a:ext cx="7259479" cy="2267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7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8713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1900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adj./adv.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从句</a:t>
                      </a:r>
                    </a:p>
                  </a:txBody>
                  <a:tcPr marL="51430" marR="514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b="1" kern="10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sz="19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 got up so late that he missed </a:t>
                      </a:r>
                      <a:r>
                        <a:rPr lang="en-US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900" kern="100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train.   </a:t>
                      </a:r>
                    </a:p>
                    <a:p>
                      <a:pPr indent="12700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他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起得如此晚以至于没赶上火车。</a:t>
                      </a:r>
                    </a:p>
                  </a:txBody>
                  <a:tcPr marL="51430" marR="514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238"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 that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从句 目的是；为的是</a:t>
                      </a:r>
                    </a:p>
                  </a:txBody>
                  <a:tcPr marL="51430" marR="514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b="1" kern="10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zh-CN" sz="19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 came to school very early so that he </a:t>
                      </a:r>
                      <a:r>
                        <a:rPr lang="en-US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indent="12700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could 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look for the key to his house</a:t>
                      </a:r>
                      <a:r>
                        <a:rPr lang="en-US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127000" algn="l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他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来学校非常早是为了找家门钥匙。</a:t>
                      </a:r>
                    </a:p>
                  </a:txBody>
                  <a:tcPr marL="51430" marR="514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5546" name="矩形 12"/>
          <p:cNvSpPr/>
          <p:nvPr/>
        </p:nvSpPr>
        <p:spPr>
          <a:xfrm>
            <a:off x="544354" y="785337"/>
            <a:ext cx="4202112" cy="103874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zh-CN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一、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根据句意及汉语提示完成句子</a:t>
            </a:r>
            <a:endParaRPr lang="en-US" altLang="zh-CN" sz="2100" b="1" dirty="0">
              <a:solidFill>
                <a:schemeClr val="accent3">
                  <a:lumMod val="75000"/>
                </a:schemeClr>
              </a:solidFill>
              <a:latin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</a:pPr>
            <a:endParaRPr lang="en-US" altLang="zh-CN" sz="2100" b="1" noProof="1">
              <a:solidFill>
                <a:schemeClr val="accent3">
                  <a:lumMod val="75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29705" name="TextBox 17"/>
          <p:cNvSpPr txBox="1"/>
          <p:nvPr/>
        </p:nvSpPr>
        <p:spPr>
          <a:xfrm>
            <a:off x="1411605" y="1438752"/>
            <a:ext cx="6912293" cy="32270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1.Tim always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（踢）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ball with his left foot when he plays football.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2.I could not get even one ticket because all the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（座位）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booked.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（中考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凉山）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she made the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（决定）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（中考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连云港）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Bach of Germany was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（选择，选为）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the ninth IOC president last  year.</a:t>
            </a: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易错题</a:t>
            </a:r>
            <a:r>
              <a:rPr lang="en-US" altLang="zh-CN" sz="1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zh-CN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（代表）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to take part in the meeting last week.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1" name="TextBox 20"/>
          <p:cNvSpPr txBox="1"/>
          <p:nvPr/>
        </p:nvSpPr>
        <p:spPr>
          <a:xfrm>
            <a:off x="2944654" y="1438513"/>
            <a:ext cx="711994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kicks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2" name="矩形 21"/>
          <p:cNvSpPr/>
          <p:nvPr/>
        </p:nvSpPr>
        <p:spPr>
          <a:xfrm>
            <a:off x="6216015" y="2128123"/>
            <a:ext cx="614363" cy="34647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seats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3" name="矩形 22"/>
          <p:cNvSpPr/>
          <p:nvPr/>
        </p:nvSpPr>
        <p:spPr>
          <a:xfrm>
            <a:off x="4921330" y="2796541"/>
            <a:ext cx="989409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4" name="矩形 23"/>
          <p:cNvSpPr/>
          <p:nvPr/>
        </p:nvSpPr>
        <p:spPr>
          <a:xfrm>
            <a:off x="6409849" y="3143251"/>
            <a:ext cx="804863" cy="34647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chosen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3923587" y="3843576"/>
            <a:ext cx="1296590" cy="34647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represented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/>
      <p:bldP spid="48142" grpId="0"/>
      <p:bldP spid="48143" grpId="0"/>
      <p:bldP spid="4814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607695" y="848678"/>
            <a:ext cx="7182094" cy="4570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二</a:t>
            </a:r>
            <a:r>
              <a:rPr lang="zh-CN" altLang="zh-CN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、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从方框内选择适当的单词，并用其正确的形式完成句子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288381" y="1367314"/>
          <a:ext cx="4567238" cy="35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r>
                        <a:rPr lang="zh-CN" altLang="en-US" sz="1100" dirty="0" smtClean="0"/>
                        <a:t>　</a:t>
                      </a:r>
                      <a:r>
                        <a:rPr lang="en-US" altLang="zh-CN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memory</a:t>
                      </a:r>
                      <a:r>
                        <a:rPr lang="zh-CN" altLang="en-US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win</a:t>
                      </a:r>
                      <a:r>
                        <a:rPr lang="zh-CN" altLang="en-US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angry</a:t>
                      </a:r>
                      <a:r>
                        <a:rPr lang="zh-CN" altLang="en-US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different</a:t>
                      </a:r>
                      <a:r>
                        <a:rPr lang="zh-CN" altLang="en-US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hold</a:t>
                      </a:r>
                      <a:r>
                        <a:rPr lang="zh-CN" altLang="en-US" sz="1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8" marR="685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28" name="TextBox 15"/>
          <p:cNvSpPr txBox="1"/>
          <p:nvPr/>
        </p:nvSpPr>
        <p:spPr>
          <a:xfrm>
            <a:off x="1205389" y="1813084"/>
            <a:ext cx="6939439" cy="32270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6.There are some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British English and   </a:t>
            </a: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American English in pronunciation.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（嘉兴）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desk­mate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an excellent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 </a:t>
            </a: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telephone numbers.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8.Lucy is good at writing. I bet she will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writing  </a:t>
            </a: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competition this time.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9.After hearing the bad news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Green dropped the cup on the  </a:t>
            </a: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floor and left the office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10.The Olympic Games are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four years.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6" name="矩形 16"/>
          <p:cNvSpPr/>
          <p:nvPr/>
        </p:nvSpPr>
        <p:spPr>
          <a:xfrm>
            <a:off x="3080385" y="1883569"/>
            <a:ext cx="1214438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6"/>
          <p:cNvSpPr/>
          <p:nvPr/>
        </p:nvSpPr>
        <p:spPr>
          <a:xfrm>
            <a:off x="5441632" y="2567226"/>
            <a:ext cx="1071563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16"/>
          <p:cNvSpPr/>
          <p:nvPr/>
        </p:nvSpPr>
        <p:spPr>
          <a:xfrm>
            <a:off x="5254943" y="3232071"/>
            <a:ext cx="607219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16"/>
          <p:cNvSpPr/>
          <p:nvPr/>
        </p:nvSpPr>
        <p:spPr>
          <a:xfrm>
            <a:off x="3779758" y="4230053"/>
            <a:ext cx="919163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angrily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16"/>
          <p:cNvSpPr/>
          <p:nvPr/>
        </p:nvSpPr>
        <p:spPr>
          <a:xfrm>
            <a:off x="4091703" y="4576525"/>
            <a:ext cx="607219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</a:t>
            </a:r>
            <a:endParaRPr lang="en-US" altLang="zh-CN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18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796080" y="690697"/>
            <a:ext cx="5844998" cy="332015"/>
          </a:xfrm>
          <a:noFill/>
          <a:ln>
            <a:miter lim="800000"/>
          </a:ln>
        </p:spPr>
        <p:txBody>
          <a:bodyPr vert="horz" wrap="square" lIns="68580" tIns="34290" rIns="68580" bIns="34290" numCol="1" anchor="t" anchorCtr="0" compatLnSpc="1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playing basketball?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939" y="1143477"/>
            <a:ext cx="5552123" cy="366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607695" y="848678"/>
            <a:ext cx="1763944" cy="4570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三、单项选择</a:t>
            </a:r>
            <a:endParaRPr lang="zh-CN" altLang="zh-CN" sz="2100" b="1">
              <a:solidFill>
                <a:schemeClr val="accent3">
                  <a:lumMod val="75000"/>
                </a:schemeClr>
              </a:solidFill>
              <a:latin typeface="宋体" panose="02010600030101010101" pitchFamily="2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1752" name="TextBox 4"/>
          <p:cNvSpPr txBox="1"/>
          <p:nvPr/>
        </p:nvSpPr>
        <p:spPr>
          <a:xfrm>
            <a:off x="1424464" y="1240632"/>
            <a:ext cx="6757988" cy="372379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11.She said that she was ill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but maybe it was just a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 saw her going shopping just now.</a:t>
            </a:r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A. work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B. excuse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C. matter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D. expression</a:t>
            </a:r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（南通）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—Where are you going to spend your  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summer holiday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Jenny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 haven't made a </a:t>
            </a:r>
            <a:r>
              <a:rPr lang="zh-CN" altLang="zh-CN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yet. I'm going to talk about  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it with my family tomorrow.</a:t>
            </a:r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A. decision  B. promise    C. journey    D. suggestion</a:t>
            </a:r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（中考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天津）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Look at our new school. It </a:t>
            </a:r>
            <a:r>
              <a:rPr lang="zh-CN" altLang="zh-CN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last  </a:t>
            </a: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year.</a:t>
            </a:r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A. built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B. was built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C. is built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D. will be built</a:t>
            </a:r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2" name="矩形 15"/>
          <p:cNvSpPr/>
          <p:nvPr/>
        </p:nvSpPr>
        <p:spPr>
          <a:xfrm>
            <a:off x="2113836" y="1555671"/>
            <a:ext cx="557213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</a:p>
        </p:txBody>
      </p:sp>
      <p:sp>
        <p:nvSpPr>
          <p:cNvPr id="8" name="矩形 15"/>
          <p:cNvSpPr/>
          <p:nvPr/>
        </p:nvSpPr>
        <p:spPr>
          <a:xfrm>
            <a:off x="3796903" y="2833927"/>
            <a:ext cx="5572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</a:p>
        </p:txBody>
      </p:sp>
      <p:sp>
        <p:nvSpPr>
          <p:cNvPr id="9" name="矩形 15"/>
          <p:cNvSpPr/>
          <p:nvPr/>
        </p:nvSpPr>
        <p:spPr>
          <a:xfrm>
            <a:off x="5894308" y="3888343"/>
            <a:ext cx="557213" cy="346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</a:p>
        </p:txBody>
      </p:sp>
      <p:pic>
        <p:nvPicPr>
          <p:cNvPr id="5121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496300" y="8105775"/>
            <a:ext cx="266700" cy="190500"/>
          </a:xfrm>
          <a:prstGeom prst="cube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2722" y="642938"/>
            <a:ext cx="4380045" cy="42319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Which kind of sports do you like?</a:t>
            </a:r>
            <a:endParaRPr lang="zh-CN" altLang="en-US" sz="23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88621" y="1240155"/>
            <a:ext cx="3086576" cy="217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667602" y="1240155"/>
            <a:ext cx="2698909" cy="219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612255" y="1240155"/>
            <a:ext cx="2426970" cy="217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0535" y="862489"/>
            <a:ext cx="4451668" cy="42319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Who is your </a:t>
            </a:r>
            <a:r>
              <a:rPr lang="en-US" altLang="zh-CN" sz="2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favourite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sports star?</a:t>
            </a:r>
            <a:endParaRPr lang="zh-CN" altLang="en-US" sz="23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8188" y="1521618"/>
            <a:ext cx="2747793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060758" y="1521619"/>
            <a:ext cx="2953226" cy="244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6" y="1521619"/>
            <a:ext cx="2534126" cy="244602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1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477328" y="872967"/>
            <a:ext cx="5522119" cy="80724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Look at the pictures and describe it.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2"/>
          <p:cNvSpPr txBox="1"/>
          <p:nvPr/>
        </p:nvSpPr>
        <p:spPr>
          <a:xfrm>
            <a:off x="1654016" y="1935719"/>
            <a:ext cx="3543300" cy="4939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 b="1" dirty="0">
                <a:latin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8" name="Text Box 12"/>
          <p:cNvSpPr txBox="1"/>
          <p:nvPr/>
        </p:nvSpPr>
        <p:spPr>
          <a:xfrm>
            <a:off x="1654016" y="2614613"/>
            <a:ext cx="3600450" cy="4939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 b="1" dirty="0">
                <a:latin typeface="Times New Roman" panose="02020603050405020304" pitchFamily="18" charset="0"/>
              </a:rPr>
              <a:t>Do you like the game?</a:t>
            </a:r>
          </a:p>
        </p:txBody>
      </p:sp>
      <p:sp>
        <p:nvSpPr>
          <p:cNvPr id="9" name="Text Box 2"/>
          <p:cNvSpPr txBox="1"/>
          <p:nvPr/>
        </p:nvSpPr>
        <p:spPr>
          <a:xfrm>
            <a:off x="1654017" y="3199924"/>
            <a:ext cx="4451668" cy="4939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 b="1" dirty="0">
                <a:latin typeface="Times New Roman" panose="02020603050405020304" pitchFamily="18" charset="0"/>
              </a:rPr>
              <a:t>Who is your </a:t>
            </a:r>
            <a:r>
              <a:rPr lang="en-US" altLang="zh-CN" sz="23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2300" b="1" dirty="0">
                <a:latin typeface="Times New Roman" panose="02020603050405020304" pitchFamily="18" charset="0"/>
              </a:rPr>
              <a:t> sports star?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1641634" y="3830003"/>
            <a:ext cx="4475712" cy="4939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 b="1" dirty="0">
                <a:latin typeface="Times New Roman" panose="02020603050405020304" pitchFamily="18" charset="0"/>
              </a:rPr>
              <a:t>Are you in the school sports team?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2</a:t>
            </a:r>
          </a:p>
        </p:txBody>
      </p:sp>
      <p:sp>
        <p:nvSpPr>
          <p:cNvPr id="9218" name="Rectangle 2"/>
          <p:cNvSpPr txBox="1"/>
          <p:nvPr/>
        </p:nvSpPr>
        <p:spPr>
          <a:xfrm>
            <a:off x="1414225" y="903209"/>
            <a:ext cx="5198269" cy="4750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complete the sentences.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2" name="TextBox 12"/>
          <p:cNvSpPr txBox="1"/>
          <p:nvPr/>
        </p:nvSpPr>
        <p:spPr>
          <a:xfrm>
            <a:off x="1414463" y="1612583"/>
            <a:ext cx="7621429" cy="28700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Tony's basketball matches are held________ Saturday.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school team in Beijing wins its match or scores 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over ________ points in a match, it can play in the   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competition.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Tony's team BIG stands for Beijing ______________ 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Giants.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BIG's ________ think they are fantastic.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519242" y="1612583"/>
            <a:ext cx="70756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544394" y="2372678"/>
            <a:ext cx="577722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fifty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26121" y="3188395"/>
            <a:ext cx="2114053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11545" y="3913485"/>
            <a:ext cx="972092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fans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28663" y="73937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3</a:t>
            </a:r>
          </a:p>
        </p:txBody>
      </p:sp>
      <p:sp>
        <p:nvSpPr>
          <p:cNvPr id="12290" name="Rectangle 2"/>
          <p:cNvSpPr txBox="1"/>
          <p:nvPr/>
        </p:nvSpPr>
        <p:spPr>
          <a:xfrm>
            <a:off x="1443514" y="772954"/>
            <a:ext cx="2530079" cy="4691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read.</a:t>
            </a:r>
            <a:endParaRPr lang="en-US" altLang="zh-CN" sz="24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3991" y="1197769"/>
            <a:ext cx="6462236" cy="375999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483" name="Rectangle 2"/>
          <p:cNvSpPr txBox="1"/>
          <p:nvPr/>
        </p:nvSpPr>
        <p:spPr>
          <a:xfrm>
            <a:off x="1495902" y="762238"/>
            <a:ext cx="3669506" cy="500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eaLnBrk="1" hangingPunct="1"/>
            <a:r>
              <a:rPr lang="en-US" altLang="zh-CN" sz="26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Now complete the table.</a:t>
            </a:r>
            <a:endParaRPr lang="en-US" altLang="zh-CN" sz="26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05305" y="1410653"/>
          <a:ext cx="6329363" cy="3095624"/>
        </p:xfrm>
        <a:graphic>
          <a:graphicData uri="http://schemas.openxmlformats.org/drawingml/2006/table">
            <a:tbl>
              <a:tblPr/>
              <a:tblGrid>
                <a:gridCol w="292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3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Basketball competition</a:t>
                      </a:r>
                      <a:endParaRPr kumimoji="0" lang="en-US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Teams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 against ________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Score of last match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 : __________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 of next match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_______________________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Lingling’s favourite team to win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76" marR="6857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6390" name="Text Box 22"/>
          <p:cNvSpPr txBox="1">
            <a:spLocks noChangeArrowheads="1"/>
          </p:cNvSpPr>
          <p:nvPr/>
        </p:nvSpPr>
        <p:spPr bwMode="auto">
          <a:xfrm>
            <a:off x="4683957" y="1874675"/>
            <a:ext cx="3658015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5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                     BIG</a:t>
            </a:r>
          </a:p>
        </p:txBody>
      </p:sp>
      <p:sp>
        <p:nvSpPr>
          <p:cNvPr id="186391" name="Text Box 23"/>
          <p:cNvSpPr txBox="1">
            <a:spLocks noChangeArrowheads="1"/>
          </p:cNvSpPr>
          <p:nvPr/>
        </p:nvSpPr>
        <p:spPr bwMode="auto">
          <a:xfrm>
            <a:off x="4683688" y="2439046"/>
            <a:ext cx="3428555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5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98          BIG 52</a:t>
            </a:r>
          </a:p>
        </p:txBody>
      </p:sp>
      <p:sp>
        <p:nvSpPr>
          <p:cNvPr id="186392" name="Text Box 24"/>
          <p:cNvSpPr txBox="1">
            <a:spLocks noChangeArrowheads="1"/>
          </p:cNvSpPr>
          <p:nvPr/>
        </p:nvSpPr>
        <p:spPr bwMode="auto">
          <a:xfrm>
            <a:off x="4683687" y="2904034"/>
            <a:ext cx="3371635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5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Saturday at noon</a:t>
            </a:r>
          </a:p>
        </p:txBody>
      </p:sp>
      <p:sp>
        <p:nvSpPr>
          <p:cNvPr id="186393" name="Text Box 25"/>
          <p:cNvSpPr txBox="1">
            <a:spLocks noChangeArrowheads="1"/>
          </p:cNvSpPr>
          <p:nvPr/>
        </p:nvSpPr>
        <p:spPr bwMode="auto">
          <a:xfrm>
            <a:off x="4744541" y="3484274"/>
            <a:ext cx="1713833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50000"/>
              </a:lnSpc>
              <a:tabLst>
                <a:tab pos="2622550" algn="l"/>
              </a:tabLst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90" grpId="0"/>
      <p:bldP spid="186391" grpId="0"/>
      <p:bldP spid="186392" grpId="0"/>
      <p:bldP spid="1863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28663" y="73937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4</a:t>
            </a:r>
          </a:p>
        </p:txBody>
      </p:sp>
      <p:sp>
        <p:nvSpPr>
          <p:cNvPr id="22530" name="Rectangle 2"/>
          <p:cNvSpPr txBox="1"/>
          <p:nvPr/>
        </p:nvSpPr>
        <p:spPr>
          <a:xfrm>
            <a:off x="1407558" y="739379"/>
            <a:ext cx="3673078" cy="54054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</a:t>
            </a:r>
            <a:endParaRPr lang="en-US" altLang="zh-CN" sz="24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1" name="TextBox 15"/>
          <p:cNvSpPr txBox="1"/>
          <p:nvPr/>
        </p:nvSpPr>
        <p:spPr>
          <a:xfrm>
            <a:off x="1407795" y="1504474"/>
            <a:ext cx="6211253" cy="313932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Tony looks tired because_________________________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_______________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Betty has seen HAS play this season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and she      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thinks_______________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Tony hopes BIG will_______________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Betty and Lingling say that HAS will win because they   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want Tony to_________________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858804" y="1508761"/>
            <a:ext cx="5309711" cy="8694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training for the big match next week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414630" y="2838722"/>
            <a:ext cx="35859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it’ll be a difficult match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4051674" y="3268728"/>
            <a:ext cx="671481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3055389" y="4086954"/>
            <a:ext cx="266280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harder to win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  <p:bldP spid="154629" grpId="0"/>
      <p:bldP spid="154630" grpId="0"/>
      <p:bldP spid="1546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08eb3571-f19a-4133-83f2-b90f0d0795c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780594d6-178d-4d44-bebe-55aaa3cc080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976ce56-84de-45a7-babe-1938541bd31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d6ffdac8-b2fa-4efa-9ff7-d25a01fae4c1}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全屏显示(16:9)</PresentationFormat>
  <Paragraphs>234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黑体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9</cp:revision>
  <cp:lastPrinted>2021-03-16T07:41:00Z</cp:lastPrinted>
  <dcterms:created xsi:type="dcterms:W3CDTF">2021-03-16T07:41:00Z</dcterms:created>
  <dcterms:modified xsi:type="dcterms:W3CDTF">2023-01-16T23:03:24Z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0936D18BFA114F59A34775066C09269E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