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478" r:id="rId3"/>
    <p:sldId id="427" r:id="rId4"/>
    <p:sldId id="479" r:id="rId5"/>
    <p:sldId id="480" r:id="rId6"/>
    <p:sldId id="430" r:id="rId7"/>
    <p:sldId id="431" r:id="rId8"/>
    <p:sldId id="463" r:id="rId9"/>
    <p:sldId id="464" r:id="rId10"/>
    <p:sldId id="465" r:id="rId11"/>
    <p:sldId id="466" r:id="rId12"/>
    <p:sldId id="485" r:id="rId13"/>
    <p:sldId id="486" r:id="rId14"/>
    <p:sldId id="488" r:id="rId15"/>
    <p:sldId id="489" r:id="rId16"/>
    <p:sldId id="490" r:id="rId17"/>
    <p:sldId id="456" r:id="rId18"/>
    <p:sldId id="426" r:id="rId19"/>
    <p:sldId id="410" r:id="rId20"/>
    <p:sldId id="491" r:id="rId21"/>
    <p:sldId id="492" r:id="rId22"/>
    <p:sldId id="411" r:id="rId23"/>
    <p:sldId id="453" r:id="rId24"/>
    <p:sldId id="493" r:id="rId25"/>
    <p:sldId id="418" r:id="rId26"/>
    <p:sldId id="421" r:id="rId27"/>
    <p:sldId id="494" r:id="rId28"/>
    <p:sldId id="438" r:id="rId29"/>
    <p:sldId id="495" r:id="rId30"/>
  </p:sldIdLst>
  <p:sldSz cx="12192000" cy="6858000"/>
  <p:notesSz cx="6858000" cy="9144000"/>
  <p:embeddedFontLst>
    <p:embeddedFont>
      <p:font typeface="庞门正道粗书体6.0" panose="02010600030101010101" charset="-122"/>
      <p:regular r:id="rId32"/>
    </p:embeddedFont>
    <p:embeddedFont>
      <p:font typeface="OPPOSans R" panose="02010600030101010101" charset="-122"/>
      <p:regular r:id="rId33"/>
    </p:embeddedFont>
    <p:embeddedFont>
      <p:font typeface="OPPOSans B" panose="02010600030101010101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7" autoAdjust="0"/>
    <p:restoredTop sz="94660"/>
  </p:normalViewPr>
  <p:slideViewPr>
    <p:cSldViewPr snapToGrid="0">
      <p:cViewPr>
        <p:scale>
          <a:sx n="66" d="100"/>
          <a:sy n="66" d="100"/>
        </p:scale>
        <p:origin x="1668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780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0" y="2303913"/>
            <a:ext cx="12192000" cy="2483184"/>
          </a:xfrm>
          <a:prstGeom prst="rect">
            <a:avLst/>
          </a:prstGeom>
          <a:solidFill>
            <a:srgbClr val="B1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4621738"/>
            <a:ext cx="12192000" cy="2786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2270" y="2070521"/>
            <a:ext cx="888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4 </a:t>
            </a:r>
            <a:r>
              <a:rPr lang="zh-CN" altLang="en-US" sz="8800" dirty="0">
                <a:solidFill>
                  <a:schemeClr val="bg1"/>
                </a:solidFill>
                <a:latin typeface="庞门正道粗书体6.0" panose="02010600030101010101" pitchFamily="2" charset="-122"/>
                <a:ea typeface="庞门正道粗书体6.0" panose="02010600030101010101" pitchFamily="2" charset="-122"/>
                <a:sym typeface="庞门正道粗书体6.0" panose="02010600030101010101" pitchFamily="2" charset="-122"/>
              </a:rPr>
              <a:t>梅花魂</a:t>
            </a:r>
            <a:endParaRPr lang="zh-CN" altLang="en-US" sz="16600" dirty="0">
              <a:solidFill>
                <a:schemeClr val="bg1"/>
              </a:solidFill>
              <a:latin typeface="庞门正道粗书体6.0" panose="02010600030101010101" pitchFamily="2" charset="-122"/>
              <a:ea typeface="庞门正道粗书体6.0" panose="02010600030101010101" pitchFamily="2" charset="-122"/>
              <a:sym typeface="庞门正道粗书体6.0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426734"/>
            <a:ext cx="3386832" cy="649188"/>
          </a:xfrm>
          <a:prstGeom prst="roundRect">
            <a:avLst>
              <a:gd name="adj" fmla="val 50000"/>
            </a:avLst>
          </a:prstGeom>
          <a:solidFill>
            <a:srgbClr val="B12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语文精品课件</a:t>
            </a:r>
            <a:endParaRPr lang="zh-CN" sz="2400" spc="3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0" y="2185521"/>
            <a:ext cx="12192000" cy="2786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02584" y="3758573"/>
            <a:ext cx="3386832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rgbClr val="B1297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Arial" panose="020B0604020202020204" pitchFamily="34" charset="0"/>
                <a:sym typeface="OPPOSans R" panose="00020600040101010101" pitchFamily="18" charset="-122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7" grpId="0"/>
      <p:bldP spid="8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小学学科网  xuekeedu.com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200295" y="3805288"/>
            <a:ext cx="19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冷飕飕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952520" y="2708083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sōu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841293" y="3585971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841293" y="3565333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飕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672047" y="1957791"/>
            <a:ext cx="22086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凉飕飕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367290" y="3804671"/>
            <a:ext cx="2115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撩逗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7145285" y="2742500"/>
            <a:ext cx="1186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liáo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6982959" y="3571683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963909" y="3524058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撩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910975" y="1957056"/>
            <a:ext cx="19141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撩乱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1" grpId="0"/>
      <p:bldP spid="42" grpId="0"/>
      <p:bldP spid="43" grpId="0"/>
      <p:bldP spid="45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小学学科网  xuekeedu.com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4019418" y="4283448"/>
            <a:ext cx="1527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侨民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810279" y="2838160"/>
            <a:ext cx="1247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qiáo</a:t>
            </a:r>
            <a:endParaRPr lang="en-US" altLang="zh-CN" sz="36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699053" y="3677411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1600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699053" y="3656773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侨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603018" y="1918532"/>
            <a:ext cx="17229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华侨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415371" y="3548381"/>
            <a:ext cx="13224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亲眷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8415371" y="4256848"/>
            <a:ext cx="22246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眷顾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7090335" y="2846819"/>
            <a:ext cx="1328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juàn</a:t>
            </a:r>
            <a:endParaRPr lang="en-US" altLang="zh-CN" sz="36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7043919" y="3663123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sz="1600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024869" y="3615498"/>
            <a:ext cx="11525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眷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921594" y="1917796"/>
            <a:ext cx="19141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眷恋</a:t>
            </a:r>
          </a:p>
        </p:txBody>
      </p:sp>
      <p:sp>
        <p:nvSpPr>
          <p:cNvPr id="58" name="TextBox 40"/>
          <p:cNvSpPr txBox="1">
            <a:spLocks noChangeArrowheads="1"/>
          </p:cNvSpPr>
          <p:nvPr/>
        </p:nvSpPr>
        <p:spPr bwMode="auto">
          <a:xfrm>
            <a:off x="4030151" y="3508570"/>
            <a:ext cx="1527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侨胞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1" grpId="0"/>
      <p:bldP spid="42" grpId="0"/>
      <p:bldP spid="43" grpId="0"/>
      <p:bldP spid="44" grpId="0"/>
      <p:bldP spid="45" grpId="0"/>
      <p:bldP spid="50" grpId="0"/>
      <p:bldP spid="51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82224" y="3226386"/>
            <a:ext cx="833764" cy="909089"/>
            <a:chOff x="839470" y="3299633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89322" y="3400234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折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1910814" y="286497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79477" y="2578234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OPPOSans R" panose="00020600040101010101" pitchFamily="18" charset="-122"/>
                <a:ea typeface="OPPOSans R" panose="00020600040101010101" pitchFamily="18" charset="-122"/>
              </a:rPr>
              <a:t>shé</a:t>
            </a:r>
            <a:endParaRPr lang="zh-CN" altLang="en-US" sz="28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79476" y="4192684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latin typeface="OPPOSans R" panose="00020600040101010101" pitchFamily="18" charset="-122"/>
                <a:ea typeface="OPPOSans R" panose="00020600040101010101" pitchFamily="18" charset="-122"/>
              </a:rPr>
              <a:t>zhé</a:t>
            </a:r>
            <a:endParaRPr lang="zh-CN" altLang="en-US" sz="28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244368" y="4223481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折</a:t>
            </a:r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73264" y="2609487"/>
            <a:ext cx="120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折</a:t>
            </a:r>
            <a:r>
              <a:rPr lang="zh-CN" altLang="en-US" sz="32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节</a:t>
            </a:r>
            <a:endParaRPr lang="zh-CN" altLang="zh-CN" sz="32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74845" y="4208127"/>
            <a:ext cx="512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箭囊里装着一只</a:t>
            </a:r>
            <a:r>
              <a:rPr lang="zh-CN" altLang="en-US" sz="32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折</a:t>
            </a:r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断的箭。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238409" y="4010361"/>
            <a:ext cx="2085553" cy="1968484"/>
          </a:xfrm>
          <a:prstGeom prst="rect">
            <a:avLst/>
          </a:prstGeom>
        </p:spPr>
      </p:pic>
      <p:sp>
        <p:nvSpPr>
          <p:cNvPr id="52" name="文本框 34"/>
          <p:cNvSpPr txBox="1"/>
          <p:nvPr/>
        </p:nvSpPr>
        <p:spPr>
          <a:xfrm>
            <a:off x="4411345" y="2582527"/>
            <a:ext cx="554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他们顶天立地不肯低头</a:t>
            </a:r>
            <a:r>
              <a:rPr lang="zh-CN" altLang="en-US" sz="32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折</a:t>
            </a:r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62103" y="2404026"/>
            <a:ext cx="5074277" cy="1068945"/>
            <a:chOff x="2472743" y="2524261"/>
            <a:chExt cx="5074277" cy="1068945"/>
          </a:xfrm>
        </p:grpSpPr>
        <p:sp>
          <p:nvSpPr>
            <p:cNvPr id="56" name="流程图: 可选过程 55"/>
            <p:cNvSpPr/>
            <p:nvPr/>
          </p:nvSpPr>
          <p:spPr>
            <a:xfrm>
              <a:off x="2472743" y="2524261"/>
              <a:ext cx="5074277" cy="1068945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511380" y="2586685"/>
              <a:ext cx="50098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8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朵朵冷艳，缕缕幽芳：</a:t>
              </a:r>
              <a:r>
                <a:rPr lang="zh-CN" altLang="en-US" sz="28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冷艳和幽芳写出了梅花的清高品格</a:t>
              </a:r>
              <a:r>
                <a:rPr lang="zh-CN" altLang="en-US" sz="2800" b="1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。</a:t>
              </a:r>
              <a:endPara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8200" y="4088438"/>
            <a:ext cx="5398180" cy="1229900"/>
            <a:chOff x="1275008" y="4539835"/>
            <a:chExt cx="7070706" cy="1229900"/>
          </a:xfrm>
        </p:grpSpPr>
        <p:sp>
          <p:nvSpPr>
            <p:cNvPr id="4" name="矩形 3"/>
            <p:cNvSpPr/>
            <p:nvPr/>
          </p:nvSpPr>
          <p:spPr>
            <a:xfrm>
              <a:off x="1423217" y="4616215"/>
              <a:ext cx="6888759" cy="10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造句：故乡的梅花又开了，</a:t>
              </a:r>
              <a:r>
                <a:rPr lang="zh-CN" altLang="en-US" sz="28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朵朵冷艳、缕缕幽芳</a:t>
              </a:r>
              <a:r>
                <a:rPr lang="zh-CN" altLang="en-US" sz="28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275008" y="4539835"/>
              <a:ext cx="7070706" cy="122990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24" y="2132534"/>
            <a:ext cx="4504176" cy="300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2"/>
          <p:cNvSpPr/>
          <p:nvPr/>
        </p:nvSpPr>
        <p:spPr>
          <a:xfrm>
            <a:off x="1118691" y="3956782"/>
            <a:ext cx="5800270" cy="169725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造句：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每每看到梅花，我就想起漂泊他乡、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葬身异国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的外祖父。</a:t>
            </a:r>
            <a:endParaRPr lang="zh-CN" altLang="zh-CN" sz="24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60400" y="2075126"/>
            <a:ext cx="5271153" cy="1557123"/>
            <a:chOff x="3799" y="3722"/>
            <a:chExt cx="16762" cy="3708"/>
          </a:xfrm>
        </p:grpSpPr>
        <p:pic>
          <p:nvPicPr>
            <p:cNvPr id="56" name="图片 55" descr="图片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9" y="3722"/>
              <a:ext cx="16762" cy="3708"/>
            </a:xfrm>
            <a:prstGeom prst="rect">
              <a:avLst/>
            </a:prstGeom>
          </p:spPr>
        </p:pic>
        <p:sp>
          <p:nvSpPr>
            <p:cNvPr id="57" name="文本框 2"/>
            <p:cNvSpPr txBox="1"/>
            <p:nvPr/>
          </p:nvSpPr>
          <p:spPr>
            <a:xfrm>
              <a:off x="5325" y="4119"/>
              <a:ext cx="13859" cy="2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葬身异国：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指外祖父埋葬在在东南亚的星岛。</a:t>
              </a:r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43" y="1857358"/>
            <a:ext cx="3898665" cy="26973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36533" y="1967348"/>
            <a:ext cx="4752303" cy="1024772"/>
            <a:chOff x="2034863" y="2562897"/>
            <a:chExt cx="4752303" cy="1024772"/>
          </a:xfrm>
        </p:grpSpPr>
        <p:sp>
          <p:nvSpPr>
            <p:cNvPr id="56" name="流程图: 可选过程 55"/>
            <p:cNvSpPr/>
            <p:nvPr/>
          </p:nvSpPr>
          <p:spPr>
            <a:xfrm>
              <a:off x="2034863" y="2562897"/>
              <a:ext cx="4752303" cy="1024772"/>
            </a:xfrm>
            <a:prstGeom prst="flowChartAlternateProcess">
              <a:avLst/>
            </a:prstGeom>
            <a:solidFill>
              <a:srgbClr val="DD6AAA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498501" y="2813673"/>
              <a:ext cx="38250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眷恋：深切地留恋</a:t>
              </a:r>
              <a:endParaRPr lang="zh-CN" altLang="en-US" sz="2800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grpSp>
        <p:nvGrpSpPr>
          <p:cNvPr id="9" name="组合 9"/>
          <p:cNvGrpSpPr/>
          <p:nvPr/>
        </p:nvGrpSpPr>
        <p:grpSpPr>
          <a:xfrm>
            <a:off x="1036533" y="4132551"/>
            <a:ext cx="6008241" cy="920808"/>
            <a:chOff x="1693325" y="4552714"/>
            <a:chExt cx="6008241" cy="920808"/>
          </a:xfrm>
        </p:grpSpPr>
        <p:sp>
          <p:nvSpPr>
            <p:cNvPr id="4" name="矩形 3"/>
            <p:cNvSpPr/>
            <p:nvPr/>
          </p:nvSpPr>
          <p:spPr>
            <a:xfrm>
              <a:off x="1995443" y="4783712"/>
              <a:ext cx="57061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造句：外祖父深深地</a:t>
              </a:r>
              <a:r>
                <a:rPr lang="zh-CN" altLang="en-US" sz="28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眷恋</a:t>
              </a:r>
              <a:r>
                <a:rPr lang="zh-CN" altLang="en-US" sz="28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着祖国。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93325" y="4552714"/>
              <a:ext cx="6008241" cy="920808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68" y="1521926"/>
            <a:ext cx="2859181" cy="381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12"/>
          <p:cNvSpPr txBox="1">
            <a:spLocks noChangeArrowheads="1"/>
          </p:cNvSpPr>
          <p:nvPr/>
        </p:nvSpPr>
        <p:spPr bwMode="auto">
          <a:xfrm>
            <a:off x="660400" y="1776552"/>
            <a:ext cx="6239423" cy="500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默读课文。说一说你对题目的理解。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03652" y="3465962"/>
            <a:ext cx="144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梅花魂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4127782" y="3272160"/>
            <a:ext cx="1620958" cy="720080"/>
            <a:chOff x="3510884" y="2029490"/>
            <a:chExt cx="1620958" cy="720080"/>
          </a:xfrm>
        </p:grpSpPr>
        <p:sp>
          <p:nvSpPr>
            <p:cNvPr id="70" name="圆角矩形标注 69"/>
            <p:cNvSpPr/>
            <p:nvPr/>
          </p:nvSpPr>
          <p:spPr>
            <a:xfrm>
              <a:off x="3510885" y="2029490"/>
              <a:ext cx="1620957" cy="720080"/>
            </a:xfrm>
            <a:prstGeom prst="wedgeRoundRectCallout">
              <a:avLst>
                <a:gd name="adj1" fmla="val -85637"/>
                <a:gd name="adj2" fmla="val -841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/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</a:t>
              </a:r>
              <a:endPara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510884" y="208233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精神品格</a:t>
              </a:r>
            </a:p>
          </p:txBody>
        </p:sp>
      </p:grp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1446058" y="4710403"/>
            <a:ext cx="5627478" cy="936104"/>
          </a:xfrm>
          <a:prstGeom prst="callout1">
            <a:avLst>
              <a:gd name="adj1" fmla="val -3569"/>
              <a:gd name="adj2" fmla="val 49885"/>
              <a:gd name="adj3" fmla="val -70470"/>
              <a:gd name="adj4" fmla="val 37341"/>
            </a:avLst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algn="just">
              <a:buFontTx/>
              <a:buNone/>
              <a:defRPr/>
            </a:pPr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 梅花魂指梅花的精神品格。</a:t>
            </a: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23" y="2309121"/>
            <a:ext cx="3395494" cy="2462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8" grpId="0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660400" y="1854557"/>
            <a:ext cx="10858500" cy="59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latin typeface="OPPOSans R" panose="00020600040101010101" pitchFamily="18" charset="-122"/>
                <a:ea typeface="OPPOSans R" panose="00020600040101010101" pitchFamily="18" charset="-122"/>
              </a:rPr>
              <a:t>默读课文。想一想：课文写了外祖父的哪几件事？表达了外祖父怎样的思想感情？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195439" y="31673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吟诗落泪</a:t>
            </a:r>
          </a:p>
        </p:txBody>
      </p:sp>
      <p:sp>
        <p:nvSpPr>
          <p:cNvPr id="62" name="矩形 61"/>
          <p:cNvSpPr/>
          <p:nvPr/>
        </p:nvSpPr>
        <p:spPr>
          <a:xfrm>
            <a:off x="5265673" y="31673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思国伤怀</a:t>
            </a:r>
          </a:p>
        </p:txBody>
      </p:sp>
      <p:sp>
        <p:nvSpPr>
          <p:cNvPr id="63" name="矩形 62"/>
          <p:cNvSpPr/>
          <p:nvPr/>
        </p:nvSpPr>
        <p:spPr>
          <a:xfrm>
            <a:off x="3230556" y="31673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珍爱梅图</a:t>
            </a:r>
          </a:p>
        </p:txBody>
      </p:sp>
      <p:sp>
        <p:nvSpPr>
          <p:cNvPr id="64" name="矩形 63"/>
          <p:cNvSpPr/>
          <p:nvPr/>
        </p:nvSpPr>
        <p:spPr>
          <a:xfrm>
            <a:off x="7300790" y="31673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赠墨梅图</a:t>
            </a:r>
          </a:p>
        </p:txBody>
      </p:sp>
      <p:sp>
        <p:nvSpPr>
          <p:cNvPr id="65" name="矩形 64"/>
          <p:cNvSpPr/>
          <p:nvPr/>
        </p:nvSpPr>
        <p:spPr>
          <a:xfrm>
            <a:off x="9335908" y="31673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送梅花绢</a:t>
            </a:r>
          </a:p>
        </p:txBody>
      </p:sp>
      <p:sp>
        <p:nvSpPr>
          <p:cNvPr id="67" name="矩形 66"/>
          <p:cNvSpPr/>
          <p:nvPr/>
        </p:nvSpPr>
        <p:spPr>
          <a:xfrm>
            <a:off x="2816396" y="4406292"/>
            <a:ext cx="6571030" cy="584775"/>
          </a:xfrm>
          <a:prstGeom prst="rect">
            <a:avLst/>
          </a:prstGeom>
          <a:solidFill>
            <a:srgbClr val="DD6AAA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表达了外祖父对祖国的思念之情。</a:t>
            </a:r>
            <a:endParaRPr lang="zh-CN" altLang="en-US" sz="32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8" grpId="0"/>
      <p:bldP spid="62" grpId="0"/>
      <p:bldP spid="63" grpId="0"/>
      <p:bldP spid="64" grpId="0"/>
      <p:bldP spid="65" grpId="0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圆角矩形 58"/>
          <p:cNvSpPr/>
          <p:nvPr/>
        </p:nvSpPr>
        <p:spPr>
          <a:xfrm>
            <a:off x="2579754" y="2573210"/>
            <a:ext cx="914400" cy="914400"/>
          </a:xfrm>
          <a:prstGeom prst="round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143634" y="1758225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外祖父为什么要保存这幅梅花图？</a:t>
            </a:r>
          </a:p>
        </p:txBody>
      </p:sp>
      <p:sp>
        <p:nvSpPr>
          <p:cNvPr id="61" name="矩形 60"/>
          <p:cNvSpPr/>
          <p:nvPr/>
        </p:nvSpPr>
        <p:spPr>
          <a:xfrm>
            <a:off x="3662289" y="3167570"/>
            <a:ext cx="7819172" cy="13276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</a:t>
            </a:r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是因为外祖父对家乡的思念之情，以梅花托物言志。可以看出对梅花和祖国的热爱与思念之情。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4" y="2736915"/>
            <a:ext cx="2100085" cy="272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248823" y="2510767"/>
            <a:ext cx="4353058" cy="1836465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“孩子要管教好，这清白的梅花，是不能玷污的。”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训罢，便用保险刀片刮去污迹，又用细绸子抹净。</a:t>
            </a:r>
            <a:endParaRPr lang="zh-CN" altLang="zh-CN" sz="20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745720" y="1430121"/>
            <a:ext cx="2087309" cy="528927"/>
          </a:xfrm>
          <a:prstGeom prst="rect">
            <a:avLst/>
          </a:prstGeom>
          <a:solidFill>
            <a:srgbClr val="DD6AAA"/>
          </a:solidFill>
          <a:effectLst>
            <a:outerShdw blurRad="50800" dir="21594000" sy="23000" kx="1200000" algn="br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rPr>
              <a:t>对比读一读</a:t>
            </a:r>
          </a:p>
        </p:txBody>
      </p:sp>
      <p:cxnSp>
        <p:nvCxnSpPr>
          <p:cNvPr id="62" name="直接连接符 61"/>
          <p:cNvCxnSpPr/>
          <p:nvPr/>
        </p:nvCxnSpPr>
        <p:spPr>
          <a:xfrm rot="16200000" flipH="1">
            <a:off x="4358152" y="3830121"/>
            <a:ext cx="3375178" cy="40415"/>
          </a:xfrm>
          <a:prstGeom prst="line">
            <a:avLst/>
          </a:prstGeom>
          <a:ln w="50800">
            <a:solidFill>
              <a:srgbClr val="DD6A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6351318" y="2510766"/>
            <a:ext cx="4779186" cy="1836465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    “孩子要管教好，这清白的梅花，是玷污得的吗？”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训罢，便用保险刀片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轻轻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刮去污迹，又用细绸子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慢慢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抹净。</a:t>
            </a:r>
            <a:endParaRPr lang="zh-CN" altLang="zh-CN" sz="20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53939"/>
          <a:stretch>
            <a:fillRect/>
          </a:stretch>
        </p:blipFill>
        <p:spPr>
          <a:xfrm>
            <a:off x="0" y="0"/>
            <a:ext cx="12192000" cy="310896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0" y="2830330"/>
            <a:ext cx="12192000" cy="2786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4" name="文本框 66"/>
          <p:cNvSpPr txBox="1">
            <a:spLocks noChangeArrowheads="1"/>
          </p:cNvSpPr>
          <p:nvPr/>
        </p:nvSpPr>
        <p:spPr bwMode="auto">
          <a:xfrm>
            <a:off x="8041836" y="3632200"/>
            <a:ext cx="28040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03</a:t>
            </a:r>
            <a:r>
              <a:rPr lang="en-US" altLang="zh-CN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 </a:t>
            </a:r>
            <a:r>
              <a:rPr lang="zh-CN" altLang="en-US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4554372" y="3632200"/>
            <a:ext cx="28040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02 </a:t>
            </a:r>
            <a:r>
              <a:rPr lang="zh-CN" altLang="en-US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  <a:p>
            <a:pPr algn="ctr" eaLnBrk="1" hangingPunct="1"/>
            <a:endParaRPr lang="zh-CN" altLang="en-US" sz="3200" spc="300" dirty="0">
              <a:latin typeface="OPPOSans B" panose="00020600040101010101" pitchFamily="18" charset="-122"/>
              <a:ea typeface="OPPOSans B" panose="00020600040101010101" pitchFamily="18" charset="-122"/>
              <a:cs typeface="Arial" panose="020B0604020202020204" pitchFamily="34" charset="0"/>
              <a:sym typeface="OPPOSans B" panose="00020600040101010101" pitchFamily="18" charset="-122"/>
            </a:endParaRPr>
          </a:p>
        </p:txBody>
      </p:sp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955236" y="3632200"/>
            <a:ext cx="29157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01</a:t>
            </a:r>
            <a:r>
              <a:rPr lang="en-US" altLang="zh-CN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  <p:sp>
        <p:nvSpPr>
          <p:cNvPr id="7" name="文本框 66"/>
          <p:cNvSpPr txBox="1">
            <a:spLocks noChangeArrowheads="1"/>
          </p:cNvSpPr>
          <p:nvPr/>
        </p:nvSpPr>
        <p:spPr bwMode="auto">
          <a:xfrm>
            <a:off x="2357262" y="4792896"/>
            <a:ext cx="28040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04</a:t>
            </a:r>
            <a:r>
              <a:rPr lang="en-US" altLang="zh-CN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 </a:t>
            </a:r>
            <a:r>
              <a:rPr lang="zh-CN" altLang="en-US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639810" y="4792896"/>
            <a:ext cx="280405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rgbClr val="DD6AAA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05</a:t>
            </a:r>
            <a:r>
              <a:rPr lang="en-US" altLang="zh-CN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 </a:t>
            </a:r>
            <a:r>
              <a:rPr lang="zh-CN" altLang="en-US" sz="3200" spc="300" dirty="0"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0" y="6096385"/>
            <a:ext cx="12192000" cy="278630"/>
          </a:xfrm>
          <a:prstGeom prst="rect">
            <a:avLst/>
          </a:prstGeom>
          <a:gradFill>
            <a:gsLst>
              <a:gs pos="0">
                <a:srgbClr val="DD6AAA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36013" y="953558"/>
            <a:ext cx="3519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9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庞门正道粗书体6.0" panose="02010600030101010101" pitchFamily="2" charset="-122"/>
                <a:ea typeface="庞门正道粗书体6.0" panose="02010600030101010101" pitchFamily="2" charset="-122"/>
                <a:cs typeface="Arial" panose="020B0604020202020204" pitchFamily="34" charset="0"/>
                <a:sym typeface="庞门正道粗书体6.0" panose="0201060003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4358703" y="1382276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思国伤怀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793617" y="2462234"/>
            <a:ext cx="5022759" cy="2719366"/>
            <a:chOff x="444539" y="1227210"/>
            <a:chExt cx="5022759" cy="2969726"/>
          </a:xfrm>
        </p:grpSpPr>
        <p:sp>
          <p:nvSpPr>
            <p:cNvPr id="69" name="矩形 68"/>
            <p:cNvSpPr/>
            <p:nvPr/>
          </p:nvSpPr>
          <p:spPr>
            <a:xfrm>
              <a:off x="444539" y="1360638"/>
              <a:ext cx="4997001" cy="2286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   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我跑进外祖父的书房，老人正躺在藤沙发上。我说：“外公，你也回祖国去吧！”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想不到外祖父竟像小孩子一样，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“呜呜呜”地哭了起来</a:t>
              </a: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……</a:t>
              </a:r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457417" y="1227210"/>
              <a:ext cx="5009881" cy="2969726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223643" y="2855290"/>
            <a:ext cx="4187618" cy="2446710"/>
            <a:chOff x="5634582" y="1844366"/>
            <a:chExt cx="4187618" cy="2446710"/>
          </a:xfrm>
        </p:grpSpPr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5634582" y="1844366"/>
              <a:ext cx="4174740" cy="2446710"/>
            </a:xfrm>
            <a:prstGeom prst="callout1">
              <a:avLst>
                <a:gd name="adj1" fmla="val 17357"/>
                <a:gd name="adj2" fmla="val -6832"/>
                <a:gd name="adj3" fmla="val 30445"/>
                <a:gd name="adj4" fmla="val 312"/>
              </a:avLst>
            </a:prstGeom>
            <a:solidFill>
              <a:srgbClr val="DD6AAA"/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  <a:prstDash val="sysDot"/>
              <a:miter lim="800000"/>
            </a:ln>
          </p:spPr>
          <p:txBody>
            <a:bodyPr anchor="ctr"/>
            <a:lstStyle/>
            <a:p>
              <a:pPr algn="just">
                <a:buFontTx/>
                <a:buNone/>
                <a:defRPr/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       </a:t>
              </a:r>
              <a:endParaRPr lang="zh-CN" altLang="en-US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47460" y="1879179"/>
              <a:ext cx="4174740" cy="1705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外祖父为自己年事已高，不能回到祖国的怀抱而伤心。突出外祖父的思乡之情。</a:t>
              </a:r>
            </a:p>
          </p:txBody>
        </p:sp>
      </p:grpSp>
      <p:cxnSp>
        <p:nvCxnSpPr>
          <p:cNvPr id="74" name="直接连接符 73"/>
          <p:cNvCxnSpPr/>
          <p:nvPr/>
        </p:nvCxnSpPr>
        <p:spPr>
          <a:xfrm rot="16200000" flipH="1">
            <a:off x="4992318" y="3960870"/>
            <a:ext cx="2998407" cy="1137"/>
          </a:xfrm>
          <a:prstGeom prst="line">
            <a:avLst/>
          </a:prstGeom>
          <a:ln w="508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877908" y="1855225"/>
            <a:ext cx="10978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外祖父把梅花作为中华民族的象征。中华民族的精神是什么？</a:t>
            </a:r>
          </a:p>
        </p:txBody>
      </p:sp>
      <p:sp>
        <p:nvSpPr>
          <p:cNvPr id="56" name="矩形 55"/>
          <p:cNvSpPr/>
          <p:nvPr/>
        </p:nvSpPr>
        <p:spPr>
          <a:xfrm>
            <a:off x="5931545" y="4290259"/>
            <a:ext cx="4608512" cy="120032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 不管历经多少磨难，不管受到怎样的欺凌，从来都是顶天立地，不肯低头折节。</a:t>
            </a:r>
          </a:p>
        </p:txBody>
      </p:sp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56" y="2843871"/>
            <a:ext cx="3983464" cy="2660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矩形 60"/>
          <p:cNvSpPr/>
          <p:nvPr/>
        </p:nvSpPr>
        <p:spPr>
          <a:xfrm>
            <a:off x="5956714" y="3203269"/>
            <a:ext cx="4608512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最有品格、最有灵魂、最有骨气！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851484" y="1453731"/>
            <a:ext cx="10667415" cy="11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多少年过去了，我每次看到外祖父珍藏的这幅梅花图和给我的手绢，就想到，这不只是花，而且是身在异国的华侨老人一颗眷恋祖国的心。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5591943" y="2951946"/>
            <a:ext cx="1008113" cy="95410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首尾呼应</a:t>
            </a:r>
          </a:p>
        </p:txBody>
      </p:sp>
      <p:sp>
        <p:nvSpPr>
          <p:cNvPr id="64" name="横卷形 63"/>
          <p:cNvSpPr/>
          <p:nvPr/>
        </p:nvSpPr>
        <p:spPr>
          <a:xfrm>
            <a:off x="1460766" y="4253119"/>
            <a:ext cx="8262354" cy="114806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这样首尾呼应，突出了老华侨热爱祖国的思想感情。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8"/>
          <p:cNvGrpSpPr/>
          <p:nvPr/>
        </p:nvGrpSpPr>
        <p:grpSpPr>
          <a:xfrm>
            <a:off x="2708886" y="3580218"/>
            <a:ext cx="6774229" cy="2382672"/>
            <a:chOff x="4541" y="5528"/>
            <a:chExt cx="10557" cy="6515"/>
          </a:xfrm>
          <a:solidFill>
            <a:srgbClr val="DD6AAA"/>
          </a:solidFill>
        </p:grpSpPr>
        <p:sp>
          <p:nvSpPr>
            <p:cNvPr id="63" name="五边形 62"/>
            <p:cNvSpPr/>
            <p:nvPr/>
          </p:nvSpPr>
          <p:spPr>
            <a:xfrm rot="5400000" flipH="1">
              <a:off x="6562" y="3507"/>
              <a:ext cx="6515" cy="10557"/>
            </a:xfrm>
            <a:prstGeom prst="homePlate">
              <a:avLst>
                <a:gd name="adj" fmla="val 24757"/>
              </a:avLst>
            </a:prstGeom>
            <a:grpFill/>
            <a:ln>
              <a:noFill/>
            </a:ln>
            <a:effectLst>
              <a:glow rad="101600">
                <a:schemeClr val="accent4">
                  <a:lumMod val="50000"/>
                  <a:alpha val="10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200000"/>
                </a:lnSpc>
              </a:pPr>
              <a:endParaRPr lang="zh-CN" altLang="en-US" sz="2400" strike="noStrike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563" y="7155"/>
              <a:ext cx="10450" cy="4031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    “梅花魂”的内涵是：保持梅花的品格，保持中国人的气节。以“梅花魂”为题点明了文章的中心。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85623" y="1521636"/>
            <a:ext cx="7508383" cy="1508760"/>
            <a:chOff x="2485623" y="1662296"/>
            <a:chExt cx="7508383" cy="1508760"/>
          </a:xfrm>
          <a:solidFill>
            <a:srgbClr val="DD6AAA"/>
          </a:solidFill>
        </p:grpSpPr>
        <p:sp>
          <p:nvSpPr>
            <p:cNvPr id="62" name="云形标注 61"/>
            <p:cNvSpPr/>
            <p:nvPr/>
          </p:nvSpPr>
          <p:spPr>
            <a:xfrm>
              <a:off x="2485623" y="1662296"/>
              <a:ext cx="7508383" cy="1508760"/>
            </a:xfrm>
            <a:prstGeom prst="cloudCallout">
              <a:avLst>
                <a:gd name="adj1" fmla="val -57951"/>
                <a:gd name="adj2" fmla="val 162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101246" y="2133858"/>
              <a:ext cx="6223058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作者为什么要用梅花魂作为题目呢？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/>
          <p:cNvSpPr/>
          <p:nvPr/>
        </p:nvSpPr>
        <p:spPr>
          <a:xfrm>
            <a:off x="929640" y="2340110"/>
            <a:ext cx="11262360" cy="170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    《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梅花魂</a:t>
            </a:r>
            <a:r>
              <a:rPr lang="en-US" altLang="zh-CN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》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以</a:t>
            </a:r>
            <a:r>
              <a:rPr lang="zh-CN" altLang="en-US" sz="2800" b="1" u="sng" dirty="0">
                <a:latin typeface="OPPOSans R" panose="00020600040101010101" pitchFamily="18" charset="-122"/>
                <a:ea typeface="OPPOSans R" panose="00020600040101010101" pitchFamily="18" charset="-122"/>
              </a:rPr>
              <a:t>    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为线索，讲了外祖父的几件事，从中表现了</a:t>
            </a:r>
            <a:r>
              <a:rPr lang="zh-CN" altLang="en-US" sz="2800" b="1" u="sng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                          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，表达了</a:t>
            </a:r>
            <a:r>
              <a:rPr lang="zh-CN" altLang="en-US" sz="2800" b="1" u="sng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                            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的思想感情。</a:t>
            </a:r>
          </a:p>
        </p:txBody>
      </p:sp>
      <p:sp>
        <p:nvSpPr>
          <p:cNvPr id="64" name="矩形 63"/>
          <p:cNvSpPr/>
          <p:nvPr/>
        </p:nvSpPr>
        <p:spPr>
          <a:xfrm>
            <a:off x="1523285" y="3401367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这位老人对梅花的挚爱</a:t>
            </a:r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43698" y="3392481"/>
            <a:ext cx="3623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身在异国的华侨眷恋祖国</a:t>
            </a:r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59060" y="2353731"/>
            <a:ext cx="5950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板</a:t>
            </a:r>
            <a:endParaRPr lang="en-US" altLang="zh-CN" sz="32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书</a:t>
            </a:r>
            <a:endParaRPr lang="en-US" altLang="zh-CN" sz="32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设</a:t>
            </a:r>
            <a:endParaRPr lang="en-US" altLang="zh-CN" sz="32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r>
              <a:rPr lang="zh-CN" altLang="en-US" sz="3200" dirty="0">
                <a:latin typeface="OPPOSans R" panose="00020600040101010101" pitchFamily="18" charset="-122"/>
                <a:ea typeface="OPPOSans R" panose="00020600040101010101" pitchFamily="18" charset="-122"/>
              </a:rPr>
              <a:t>计</a:t>
            </a:r>
          </a:p>
        </p:txBody>
      </p:sp>
      <p:sp>
        <p:nvSpPr>
          <p:cNvPr id="71" name="矩形 70"/>
          <p:cNvSpPr/>
          <p:nvPr/>
        </p:nvSpPr>
        <p:spPr>
          <a:xfrm>
            <a:off x="5919174" y="218010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吟诗落泪</a:t>
            </a:r>
          </a:p>
        </p:txBody>
      </p:sp>
      <p:sp>
        <p:nvSpPr>
          <p:cNvPr id="77" name="矩形 76"/>
          <p:cNvSpPr/>
          <p:nvPr/>
        </p:nvSpPr>
        <p:spPr>
          <a:xfrm>
            <a:off x="5912327" y="329797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思国伤怀</a:t>
            </a:r>
          </a:p>
        </p:txBody>
      </p:sp>
      <p:sp>
        <p:nvSpPr>
          <p:cNvPr id="78" name="矩形 77"/>
          <p:cNvSpPr/>
          <p:nvPr/>
        </p:nvSpPr>
        <p:spPr>
          <a:xfrm>
            <a:off x="5919174" y="273903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珍爱梅图</a:t>
            </a:r>
          </a:p>
        </p:txBody>
      </p:sp>
      <p:sp>
        <p:nvSpPr>
          <p:cNvPr id="79" name="矩形 78"/>
          <p:cNvSpPr/>
          <p:nvPr/>
        </p:nvSpPr>
        <p:spPr>
          <a:xfrm>
            <a:off x="5912327" y="385690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赠墨梅图</a:t>
            </a:r>
          </a:p>
        </p:txBody>
      </p:sp>
      <p:sp>
        <p:nvSpPr>
          <p:cNvPr id="80" name="矩形 79"/>
          <p:cNvSpPr/>
          <p:nvPr/>
        </p:nvSpPr>
        <p:spPr>
          <a:xfrm>
            <a:off x="5919174" y="441583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送梅花绢</a:t>
            </a:r>
          </a:p>
        </p:txBody>
      </p:sp>
      <p:sp>
        <p:nvSpPr>
          <p:cNvPr id="81" name="左大括号 80"/>
          <p:cNvSpPr/>
          <p:nvPr/>
        </p:nvSpPr>
        <p:spPr>
          <a:xfrm>
            <a:off x="5233251" y="2353731"/>
            <a:ext cx="485662" cy="2368393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7646960" y="3473377"/>
            <a:ext cx="936104" cy="319256"/>
          </a:xfrm>
          <a:prstGeom prst="rightArrow">
            <a:avLst/>
          </a:prstGeom>
          <a:solidFill>
            <a:srgbClr val="DD6AA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 dirty="0">
              <a:solidFill>
                <a:srgbClr val="0000FF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3" name="文本框 3"/>
          <p:cNvSpPr txBox="1">
            <a:spLocks noChangeArrowheads="1"/>
          </p:cNvSpPr>
          <p:nvPr/>
        </p:nvSpPr>
        <p:spPr bwMode="auto">
          <a:xfrm>
            <a:off x="3889196" y="3191694"/>
            <a:ext cx="12786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</a:rPr>
              <a:t>梅花魂</a:t>
            </a:r>
          </a:p>
        </p:txBody>
      </p:sp>
      <p:sp>
        <p:nvSpPr>
          <p:cNvPr id="84" name="文本框 3"/>
          <p:cNvSpPr txBox="1">
            <a:spLocks noChangeArrowheads="1"/>
          </p:cNvSpPr>
          <p:nvPr/>
        </p:nvSpPr>
        <p:spPr bwMode="auto">
          <a:xfrm>
            <a:off x="8776478" y="3191694"/>
            <a:ext cx="136815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思乡情爱国心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  <p:bldP spid="77" grpId="0"/>
      <p:bldP spid="78" grpId="0"/>
      <p:bldP spid="79" grpId="0"/>
      <p:bldP spid="80" grpId="0"/>
      <p:bldP spid="81" grpId="0" animBg="1"/>
      <p:bldP spid="82" grpId="0" animBg="1"/>
      <p:bldP spid="83" grpId="0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794856" y="1689334"/>
            <a:ext cx="2339102" cy="523220"/>
          </a:xfrm>
          <a:prstGeom prst="rect">
            <a:avLst/>
          </a:prstGeom>
          <a:solidFill>
            <a:srgbClr val="DD6AAA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一、读一读。</a:t>
            </a:r>
          </a:p>
        </p:txBody>
      </p:sp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3133958" y="3000253"/>
            <a:ext cx="7981970" cy="16451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腮边</a:t>
            </a:r>
            <a:r>
              <a:rPr 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    </a:t>
            </a:r>
            <a:r>
              <a:rPr lang="zh-CN" alt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玷污</a:t>
            </a:r>
            <a:r>
              <a:rPr 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     </a:t>
            </a:r>
            <a:r>
              <a:rPr lang="zh-CN" alt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秉性</a:t>
            </a:r>
            <a:endParaRPr lang="en-US" sz="36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凉飕飕 </a:t>
            </a:r>
            <a:r>
              <a:rPr lang="en-US" altLang="zh-CN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</a:t>
            </a:r>
            <a:r>
              <a:rPr lang="zh-CN" alt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撩乱     华侨     眷恋</a:t>
            </a:r>
            <a:r>
              <a:rPr lang="en-US" sz="36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   </a:t>
            </a:r>
            <a:endParaRPr lang="zh-CN" altLang="en-US" sz="36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53923" y="4677511"/>
            <a:ext cx="365068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风（    ）雪压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4103" y="1600585"/>
            <a:ext cx="2698175" cy="523220"/>
          </a:xfrm>
          <a:prstGeom prst="rect">
            <a:avLst/>
          </a:prstGeom>
          <a:solidFill>
            <a:srgbClr val="DD6AAA"/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dirty="0"/>
              <a:t>二、补充词语。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31830" y="2607906"/>
            <a:ext cx="3429024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     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）泊 他乡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44640" y="2591186"/>
            <a:ext cx="3714776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葬身（    ）国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08203" y="3647303"/>
            <a:ext cx="365068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顶天（     ）地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44641" y="3647303"/>
            <a:ext cx="3619525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低头（   </a:t>
            </a:r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  </a:t>
            </a: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）节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75120" y="4703421"/>
            <a:ext cx="3714776" cy="553994"/>
          </a:xfrm>
          <a:prstGeom prst="rect">
            <a:avLst/>
          </a:prstGeom>
        </p:spPr>
        <p:txBody>
          <a:bodyPr wrap="square" lIns="121917" tIns="60958" rIns="121917" bIns="60958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  <a:cs typeface="+mj-cs"/>
              </a:rPr>
              <a:t>颇负（     ）名</a:t>
            </a:r>
          </a:p>
        </p:txBody>
      </p:sp>
      <p:sp>
        <p:nvSpPr>
          <p:cNvPr id="3" name="矩形 2"/>
          <p:cNvSpPr/>
          <p:nvPr/>
        </p:nvSpPr>
        <p:spPr>
          <a:xfrm>
            <a:off x="7748614" y="259118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异</a:t>
            </a:r>
          </a:p>
        </p:txBody>
      </p:sp>
      <p:sp>
        <p:nvSpPr>
          <p:cNvPr id="4" name="矩形 3"/>
          <p:cNvSpPr/>
          <p:nvPr/>
        </p:nvSpPr>
        <p:spPr>
          <a:xfrm>
            <a:off x="3796445" y="366269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立</a:t>
            </a:r>
          </a:p>
        </p:txBody>
      </p:sp>
      <p:sp>
        <p:nvSpPr>
          <p:cNvPr id="8" name="矩形 7"/>
          <p:cNvSpPr/>
          <p:nvPr/>
        </p:nvSpPr>
        <p:spPr>
          <a:xfrm>
            <a:off x="3549760" y="469289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欺</a:t>
            </a:r>
          </a:p>
        </p:txBody>
      </p:sp>
      <p:sp>
        <p:nvSpPr>
          <p:cNvPr id="9" name="矩形 8"/>
          <p:cNvSpPr/>
          <p:nvPr/>
        </p:nvSpPr>
        <p:spPr>
          <a:xfrm>
            <a:off x="7812114" y="366548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折</a:t>
            </a:r>
          </a:p>
        </p:txBody>
      </p:sp>
      <p:sp>
        <p:nvSpPr>
          <p:cNvPr id="80" name="矩形 79"/>
          <p:cNvSpPr/>
          <p:nvPr/>
        </p:nvSpPr>
        <p:spPr>
          <a:xfrm>
            <a:off x="7799414" y="469418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盛</a:t>
            </a:r>
          </a:p>
        </p:txBody>
      </p:sp>
      <p:sp>
        <p:nvSpPr>
          <p:cNvPr id="82" name="矩形 81"/>
          <p:cNvSpPr/>
          <p:nvPr/>
        </p:nvSpPr>
        <p:spPr>
          <a:xfrm>
            <a:off x="3040241" y="2617355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  <p:bldP spid="44" grpId="0"/>
      <p:bldP spid="45" grpId="0"/>
      <p:bldP spid="46" grpId="0"/>
      <p:bldP spid="47" grpId="0"/>
      <p:bldP spid="48" grpId="0"/>
      <p:bldP spid="3" grpId="0"/>
      <p:bldP spid="4" grpId="0"/>
      <p:bldP spid="8" grpId="0"/>
      <p:bldP spid="9" grpId="0"/>
      <p:bldP spid="80" grpId="0"/>
      <p:bldP spid="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527191" y="2620324"/>
            <a:ext cx="8564451" cy="147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1.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背诵“她却不一样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……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总要有梅花的秉性才好！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”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这段话。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2.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抄写并背诵五首描写梅花的古诗。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0400" y="1528356"/>
            <a:ext cx="2339102" cy="461665"/>
          </a:xfrm>
          <a:prstGeom prst="rect">
            <a:avLst/>
          </a:prstGeom>
          <a:solidFill>
            <a:srgbClr val="DD6AAA"/>
          </a:solidFill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sz="2400" dirty="0"/>
              <a:t>三、课外作业。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79" y="3736559"/>
            <a:ext cx="2537081" cy="2397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780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1447800" y="3244334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0" y="2303913"/>
            <a:ext cx="12192000" cy="2483184"/>
          </a:xfrm>
          <a:prstGeom prst="rect">
            <a:avLst/>
          </a:prstGeom>
          <a:solidFill>
            <a:srgbClr val="B1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4621738"/>
            <a:ext cx="12192000" cy="2786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2270" y="2129717"/>
            <a:ext cx="8887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latin typeface="庞门正道粗书体6.0" panose="02010600030101010101" pitchFamily="2" charset="-122"/>
                <a:ea typeface="庞门正道粗书体6.0" panose="02010600030101010101" pitchFamily="2" charset="-122"/>
                <a:sym typeface="庞门正道粗书体6.0" panose="02010600030101010101" pitchFamily="2" charset="-122"/>
              </a:rPr>
              <a:t>感谢观看</a:t>
            </a:r>
            <a:endParaRPr lang="zh-CN" altLang="en-US" sz="16600" dirty="0">
              <a:solidFill>
                <a:schemeClr val="bg1"/>
              </a:solidFill>
              <a:latin typeface="庞门正道粗书体6.0" panose="02010600030101010101" pitchFamily="2" charset="-122"/>
              <a:ea typeface="庞门正道粗书体6.0" panose="02010600030101010101" pitchFamily="2" charset="-122"/>
              <a:sym typeface="庞门正道粗书体6.0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426734"/>
            <a:ext cx="3386832" cy="649188"/>
          </a:xfrm>
          <a:prstGeom prst="roundRect">
            <a:avLst>
              <a:gd name="adj" fmla="val 50000"/>
            </a:avLst>
          </a:prstGeom>
          <a:solidFill>
            <a:srgbClr val="B129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OPPOSans R" panose="00020600040101010101" pitchFamily="18" charset="-122"/>
              </a:rPr>
              <a:t>语文精品课件</a:t>
            </a:r>
            <a:endParaRPr lang="zh-CN" sz="2400" spc="3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0" y="2185521"/>
            <a:ext cx="12192000" cy="27863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02584" y="3758573"/>
            <a:ext cx="3386832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rgbClr val="B12973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Arial" panose="020B0604020202020204" pitchFamily="34" charset="0"/>
                <a:sym typeface="OPPOSans R" panose="00020600040101010101" pitchFamily="18" charset="-122"/>
              </a:rPr>
              <a:t>五年级下册 人教版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2747493" y="3946174"/>
            <a:ext cx="6697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河山只在我梦萦</a:t>
            </a: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祖国已多年未亲近</a:t>
            </a: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可是不管怎样也改变不了</a:t>
            </a: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我的中国心</a:t>
            </a:r>
            <a:r>
              <a:rPr lang="en-US" altLang="zh-CN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……</a:t>
            </a: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今天我们一起来学习陈慧瑛的</a:t>
            </a:r>
            <a:r>
              <a:rPr 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梅花魂</a:t>
            </a:r>
            <a:r>
              <a:rPr 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》</a:t>
            </a:r>
            <a:r>
              <a:rPr lang="zh-CN" altLang="en-US" sz="28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。</a:t>
            </a:r>
            <a:endParaRPr lang="en-US" altLang="zh-CN" sz="28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38" y="1265555"/>
            <a:ext cx="3651123" cy="2435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44328" y="1367325"/>
            <a:ext cx="1960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走近作者</a:t>
            </a:r>
          </a:p>
        </p:txBody>
      </p:sp>
      <p:grpSp>
        <p:nvGrpSpPr>
          <p:cNvPr id="11" name="组合 3"/>
          <p:cNvGrpSpPr/>
          <p:nvPr/>
        </p:nvGrpSpPr>
        <p:grpSpPr>
          <a:xfrm>
            <a:off x="149343" y="1705442"/>
            <a:ext cx="8203843" cy="4726548"/>
            <a:chOff x="-1458575" y="1380707"/>
            <a:chExt cx="13542240" cy="5430363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8575" y="1380707"/>
              <a:ext cx="13542240" cy="543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74066" y="2090901"/>
              <a:ext cx="10076956" cy="3338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u="sng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陈慧瑛</a:t>
              </a:r>
              <a:r>
                <a:rPr lang="zh-CN" altLang="en-US" sz="20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：</a:t>
              </a:r>
              <a:endPara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    著名作家、诗人。</a:t>
              </a: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1946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年出生于新加坡，归侨，祖籍福建厦门。主要作品：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《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无名的星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》《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展翅的白鹭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》《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月是故乡明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》《</a:t>
              </a: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厦门人</a:t>
              </a:r>
              <a:r>
                <a:rPr lang="en-US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》</a:t>
              </a: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等。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888" y="2199102"/>
            <a:ext cx="2276190" cy="3285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9786" y="1539875"/>
            <a:ext cx="10532428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带着问题，有感情地朗读课文：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①读准字音，把课文读正确，读通顺。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②看看通过自学，能读懂什么？有不明白的，做上记号，提出来大家共同讨论。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01" y="3957955"/>
            <a:ext cx="2410313" cy="227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391354"/>
            <a:ext cx="11089640" cy="2196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自读检查：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1.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指名读课文，同学检查字音是否正确。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       2.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</a:rPr>
              <a:t>分小组讨论：读完课文，你能不能说一说课文的主要内容。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01" y="3957955"/>
            <a:ext cx="2410313" cy="227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9655" y="3100358"/>
            <a:ext cx="2973500" cy="2806588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808308" y="1619733"/>
            <a:ext cx="126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DD6AAA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我会认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240520" y="28867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葬</a:t>
            </a:r>
            <a:endParaRPr lang="zh-CN" altLang="en-US" sz="28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693252" y="2490758"/>
            <a:ext cx="1063217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汉语拼音" pitchFamily="34" charset="0"/>
              </a:rPr>
              <a:t>sāi</a:t>
            </a: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汉语拼音" pitchFamily="34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1442161" y="3902406"/>
            <a:ext cx="1531138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汉语拼音" pitchFamily="34" charset="0"/>
              </a:rPr>
              <a:t>bĭng</a:t>
            </a: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汉语拼音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36287" y="288675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身异国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741089" y="28867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腮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211127" y="28867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边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297122" y="28867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玷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82737" y="28867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污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528504" y="4276920"/>
            <a:ext cx="57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秉  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230258" y="427692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飕飕</a:t>
            </a:r>
          </a:p>
        </p:txBody>
      </p:sp>
      <p:sp>
        <p:nvSpPr>
          <p:cNvPr id="124" name="矩形 123"/>
          <p:cNvSpPr/>
          <p:nvPr/>
        </p:nvSpPr>
        <p:spPr>
          <a:xfrm>
            <a:off x="2021701" y="42608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性</a:t>
            </a:r>
          </a:p>
        </p:txBody>
      </p:sp>
      <p:sp>
        <p:nvSpPr>
          <p:cNvPr id="125" name="矩形 124"/>
          <p:cNvSpPr/>
          <p:nvPr/>
        </p:nvSpPr>
        <p:spPr>
          <a:xfrm>
            <a:off x="4599364" y="3916920"/>
            <a:ext cx="59309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汉语拼音" pitchFamily="34" charset="0"/>
              </a:rPr>
              <a:t>liáo</a:t>
            </a: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汉语拼音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596800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撩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36667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乱</a:t>
            </a:r>
          </a:p>
        </p:txBody>
      </p:sp>
      <p:sp>
        <p:nvSpPr>
          <p:cNvPr id="60" name="矩形 59"/>
          <p:cNvSpPr/>
          <p:nvPr/>
        </p:nvSpPr>
        <p:spPr>
          <a:xfrm>
            <a:off x="2837377" y="427692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凉</a:t>
            </a:r>
            <a:endParaRPr lang="zh-CN" altLang="en-US" sz="2800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45713" y="3916920"/>
            <a:ext cx="76261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000" b="1" dirty="0" err="1">
                <a:latin typeface="OPPOSans R" panose="00020600040101010101" pitchFamily="18" charset="-122"/>
                <a:ea typeface="OPPOSans R" panose="00020600040101010101" pitchFamily="18" charset="-122"/>
                <a:cs typeface="汉语拼音" pitchFamily="34" charset="0"/>
              </a:rPr>
              <a:t>qiáo</a:t>
            </a: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汉语拼音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69662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华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09529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侨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11508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眷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51375" y="42769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113" grpId="0"/>
      <p:bldP spid="115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60" grpId="0"/>
      <p:bldP spid="61" grpId="0"/>
      <p:bldP spid="62" grpId="0"/>
      <p:bldP spid="63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小学学科网  xuekeedu.com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424224" y="3721924"/>
            <a:ext cx="1305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埋葬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4424224" y="4430617"/>
            <a:ext cx="23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葬礼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815093" y="2923425"/>
            <a:ext cx="15686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zàng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3024700" y="3801313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024700" y="3780675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葬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737374" y="2104692"/>
            <a:ext cx="30457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葬身异国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054498" y="3792250"/>
            <a:ext cx="1322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鱼鳃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743411" y="3015906"/>
            <a:ext cx="1109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sāi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6655403" y="3845089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636353" y="3797464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腮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801562" y="2111731"/>
            <a:ext cx="19141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腮边</a:t>
            </a:r>
          </a:p>
        </p:txBody>
      </p:sp>
      <p:sp>
        <p:nvSpPr>
          <p:cNvPr id="57" name="TextBox 14"/>
          <p:cNvSpPr txBox="1">
            <a:spLocks noChangeArrowheads="1"/>
          </p:cNvSpPr>
          <p:nvPr/>
        </p:nvSpPr>
        <p:spPr bwMode="auto">
          <a:xfrm>
            <a:off x="8039471" y="4537078"/>
            <a:ext cx="2233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尖嘴猴腮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1" grpId="0"/>
      <p:bldP spid="42" grpId="0"/>
      <p:bldP spid="43" grpId="0"/>
      <p:bldP spid="45" grpId="0"/>
      <p:bldP spid="50" grpId="0"/>
      <p:bldP spid="51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 rot="10800000" flipV="1">
            <a:off x="3982720" y="1113155"/>
            <a:ext cx="98425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小学学科网  xuekeedu.com</a:t>
            </a: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4022726" y="3605597"/>
            <a:ext cx="1305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</a:rPr>
              <a:t>玷染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4022726" y="4314290"/>
            <a:ext cx="2380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</a:rPr>
              <a:t>玷辱门庭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687287" y="2801884"/>
            <a:ext cx="148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diàn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653333" y="3692651"/>
            <a:ext cx="1150938" cy="1162050"/>
            <a:chOff x="2426" y="1253"/>
            <a:chExt cx="1815" cy="1814"/>
          </a:xfrm>
        </p:grpSpPr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653333" y="3672013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玷</a:t>
            </a: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636364" y="1995975"/>
            <a:ext cx="17229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玷污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380042" y="3630738"/>
            <a:ext cx="1322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</a:rPr>
              <a:t>秉公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8380042" y="4339205"/>
            <a:ext cx="2224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OPPOSans R" panose="00020600040101010101" pitchFamily="18" charset="-122"/>
                <a:ea typeface="OPPOSans R" panose="00020600040101010101" pitchFamily="18" charset="-122"/>
              </a:rPr>
              <a:t>秉烛夜谈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979149" y="2849180"/>
            <a:ext cx="1764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 err="1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bǐng</a:t>
            </a:r>
            <a:endParaRPr lang="en-US" altLang="zh-CN" sz="4000" b="1" dirty="0">
              <a:solidFill>
                <a:srgbClr val="990000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6998199" y="3678363"/>
            <a:ext cx="1150937" cy="1162050"/>
            <a:chOff x="2426" y="1253"/>
            <a:chExt cx="1815" cy="181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endParaRPr lang="zh-CN" altLang="en-US" b="1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3335" y="129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6979149" y="3630738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秉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6829414" y="1995238"/>
            <a:ext cx="19141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990000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秉性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宽屏</PresentationFormat>
  <Paragraphs>194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庞门正道粗书体6.0</vt:lpstr>
      <vt:lpstr>汉语拼音</vt:lpstr>
      <vt:lpstr>Arial</vt:lpstr>
      <vt:lpstr>OPPOSans R</vt:lpstr>
      <vt:lpstr>OPPOSans L</vt:lpstr>
      <vt:lpstr>OPPOSans B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2021-05-12T00:59:20Z</dcterms:created>
  <dcterms:modified xsi:type="dcterms:W3CDTF">2023-01-10T06:39:34Z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1CCC417623DF451DBDA813FC37007ACC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