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5" r:id="rId3"/>
    <p:sldId id="268" r:id="rId4"/>
    <p:sldId id="267" r:id="rId5"/>
    <p:sldId id="269" r:id="rId6"/>
    <p:sldId id="270" r:id="rId7"/>
    <p:sldId id="272" r:id="rId8"/>
    <p:sldId id="273" r:id="rId9"/>
    <p:sldId id="274" r:id="rId10"/>
    <p:sldId id="271" r:id="rId11"/>
  </p:sldIdLst>
  <p:sldSz cx="12192000" cy="6858000"/>
  <p:notesSz cx="6858000" cy="9144000"/>
  <p:embeddedFontLst>
    <p:embeddedFont>
      <p:font typeface="华文楷体" panose="02010600040101010101" pitchFamily="2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AFFFD7"/>
    <a:srgbClr val="E04339"/>
    <a:srgbClr val="FF4B4B"/>
    <a:srgbClr val="00823B"/>
    <a:srgbClr val="009644"/>
    <a:srgbClr val="FFC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402" y="-96"/>
      </p:cViewPr>
      <p:guideLst>
        <p:guide orient="horz" pos="33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381415"/>
            <a:ext cx="12192000" cy="1314206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6000" b="1" dirty="0" smtClean="0">
                <a:ln w="22225" cap="flat" cmpd="sng">
                  <a:noFill/>
                  <a:prstDash val="solid"/>
                </a:ln>
                <a:solidFill>
                  <a:srgbClr val="0070C0"/>
                </a:solidFill>
                <a:latin typeface="+mn-ea"/>
              </a:rPr>
              <a:t>校</a:t>
            </a:r>
            <a:r>
              <a:rPr lang="zh-CN" altLang="en-US" sz="6000" b="1" dirty="0">
                <a:ln w="22225" cap="flat" cmpd="sng">
                  <a:noFill/>
                  <a:prstDash val="solid"/>
                </a:ln>
                <a:solidFill>
                  <a:srgbClr val="0070C0"/>
                </a:solidFill>
                <a:latin typeface="+mn-ea"/>
              </a:rPr>
              <a:t>园艺术</a:t>
            </a:r>
            <a:r>
              <a:rPr lang="zh-CN" altLang="en-US" sz="6000" b="1" dirty="0" smtClean="0">
                <a:ln w="22225" cap="flat" cmpd="sng">
                  <a:noFill/>
                  <a:prstDash val="solid"/>
                </a:ln>
                <a:solidFill>
                  <a:srgbClr val="0070C0"/>
                </a:solidFill>
                <a:latin typeface="+mn-ea"/>
              </a:rPr>
              <a:t>节</a:t>
            </a:r>
            <a:r>
              <a:rPr lang="en-US" altLang="zh-CN" sz="4000" b="1" dirty="0" smtClean="0">
                <a:ln w="22225" cap="flat" cmpd="sng">
                  <a:noFill/>
                  <a:prstDash val="solid"/>
                </a:ln>
                <a:solidFill>
                  <a:srgbClr val="0070C0"/>
                </a:solidFill>
                <a:latin typeface="+mn-ea"/>
              </a:rPr>
              <a:t>——</a:t>
            </a:r>
            <a:r>
              <a:rPr lang="zh-CN" altLang="en-US" sz="4000" b="1" dirty="0">
                <a:ln w="22225" cap="flat" cmpd="sng">
                  <a:noFill/>
                  <a:prstDash val="solid"/>
                </a:ln>
                <a:solidFill>
                  <a:srgbClr val="0070C0"/>
                </a:solidFill>
                <a:latin typeface="+mn-ea"/>
              </a:rPr>
              <a:t>分数的意义和性质</a:t>
            </a:r>
          </a:p>
        </p:txBody>
      </p:sp>
      <p:sp>
        <p:nvSpPr>
          <p:cNvPr id="7" name="矩形 6"/>
          <p:cNvSpPr/>
          <p:nvPr/>
        </p:nvSpPr>
        <p:spPr>
          <a:xfrm>
            <a:off x="4782626" y="3545035"/>
            <a:ext cx="23743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/>
              <a:t>第</a:t>
            </a:r>
            <a:r>
              <a:rPr lang="en-US" altLang="zh-CN" sz="4800" dirty="0" smtClean="0"/>
              <a:t>2</a:t>
            </a:r>
            <a:r>
              <a:rPr lang="zh-CN" altLang="en-US" sz="4800" dirty="0" smtClean="0"/>
              <a:t>课时</a:t>
            </a:r>
            <a:endParaRPr lang="zh-CN" altLang="en-US" sz="4800" dirty="0"/>
          </a:p>
        </p:txBody>
      </p:sp>
      <p:sp>
        <p:nvSpPr>
          <p:cNvPr id="8" name="矩形 7"/>
          <p:cNvSpPr/>
          <p:nvPr/>
        </p:nvSpPr>
        <p:spPr>
          <a:xfrm>
            <a:off x="4063679" y="562871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1494019" y="3008330"/>
            <a:ext cx="9203961" cy="9969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绿卡图书</a:t>
            </a:r>
            <a:r>
              <a:rPr lang="en-US" altLang="zh-CN" sz="44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44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走向成功的通行证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494019" y="2018360"/>
            <a:ext cx="9203961" cy="32490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对应的本节课后练习题</a:t>
            </a:r>
            <a:r>
              <a:rPr lang="en-US" altLang="zh-CN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  <a:p>
            <a:endParaRPr lang="zh-CN" altLang="en-US" sz="3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6149" y="779770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课后作业</a:t>
            </a:r>
            <a:endParaRPr lang="zh-CN" altLang="en-US" sz="48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37639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不完整圆 105"/>
          <p:cNvSpPr>
            <a:spLocks noChangeAspect="1"/>
          </p:cNvSpPr>
          <p:nvPr/>
        </p:nvSpPr>
        <p:spPr>
          <a:xfrm>
            <a:off x="10660449" y="3163212"/>
            <a:ext cx="1080000" cy="1080000"/>
          </a:xfrm>
          <a:prstGeom prst="pie">
            <a:avLst>
              <a:gd name="adj1" fmla="val 16203616"/>
              <a:gd name="adj2" fmla="val 118155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5" name="不完整圆 104"/>
          <p:cNvSpPr>
            <a:spLocks noChangeAspect="1"/>
          </p:cNvSpPr>
          <p:nvPr/>
        </p:nvSpPr>
        <p:spPr>
          <a:xfrm>
            <a:off x="9079403" y="3163212"/>
            <a:ext cx="1080000" cy="1080000"/>
          </a:xfrm>
          <a:prstGeom prst="pie">
            <a:avLst>
              <a:gd name="adj1" fmla="val 10780547"/>
              <a:gd name="adj2" fmla="val 2158760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7926738" y="3162301"/>
            <a:ext cx="1080000" cy="10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6348786" y="3162301"/>
            <a:ext cx="1080000" cy="10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9" name="不完整圆 98"/>
          <p:cNvSpPr>
            <a:spLocks noChangeAspect="1"/>
          </p:cNvSpPr>
          <p:nvPr/>
        </p:nvSpPr>
        <p:spPr>
          <a:xfrm>
            <a:off x="4766156" y="3163212"/>
            <a:ext cx="1080000" cy="1080000"/>
          </a:xfrm>
          <a:prstGeom prst="pie">
            <a:avLst>
              <a:gd name="adj1" fmla="val 16210770"/>
              <a:gd name="adj2" fmla="val 2158760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3624197" y="3162301"/>
            <a:ext cx="1080000" cy="10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2476386" y="3162301"/>
            <a:ext cx="1080000" cy="10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2" name="不完整圆 101"/>
          <p:cNvSpPr>
            <a:spLocks noChangeAspect="1"/>
          </p:cNvSpPr>
          <p:nvPr/>
        </p:nvSpPr>
        <p:spPr>
          <a:xfrm>
            <a:off x="901788" y="3163212"/>
            <a:ext cx="1080000" cy="1080000"/>
          </a:xfrm>
          <a:prstGeom prst="pie">
            <a:avLst>
              <a:gd name="adj1" fmla="val 16223450"/>
              <a:gd name="adj2" fmla="val 1077948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74539" y="3075057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例题讲解</a:t>
            </a:r>
            <a:endParaRPr lang="zh-CN" altLang="en-US" sz="4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1568450" y="3076520"/>
            <a:ext cx="9698500" cy="720000"/>
            <a:chOff x="927100" y="1697620"/>
            <a:chExt cx="9698500" cy="72000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927100" y="1823620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rgbClr val="FFC5B7"/>
                </a:gs>
                <a:gs pos="29000">
                  <a:srgbClr val="E69B9B"/>
                </a:gs>
                <a:gs pos="100000">
                  <a:srgbClr val="DA0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1625600" y="1697620"/>
              <a:ext cx="9000000" cy="720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0" rtlCol="0" anchor="ctr"/>
            <a:lstStyle/>
            <a:p>
              <a:r>
                <a:rPr lang="zh-CN" altLang="en-US" sz="32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涂一涂，想一想，可以把这些分数分成几类？</a:t>
              </a:r>
            </a:p>
          </p:txBody>
        </p:sp>
      </p:grpSp>
      <p:grpSp>
        <p:nvGrpSpPr>
          <p:cNvPr id="29" name="组合 28"/>
          <p:cNvGrpSpPr>
            <a:grpSpLocks noChangeAspect="1"/>
          </p:cNvGrpSpPr>
          <p:nvPr/>
        </p:nvGrpSpPr>
        <p:grpSpPr>
          <a:xfrm>
            <a:off x="901789" y="3163212"/>
            <a:ext cx="1080000" cy="1080000"/>
            <a:chOff x="5350781" y="4178300"/>
            <a:chExt cx="1490437" cy="1490437"/>
          </a:xfrm>
        </p:grpSpPr>
        <p:sp>
          <p:nvSpPr>
            <p:cNvPr id="4" name="椭圆 3"/>
            <p:cNvSpPr/>
            <p:nvPr/>
          </p:nvSpPr>
          <p:spPr>
            <a:xfrm>
              <a:off x="5350781" y="4178300"/>
              <a:ext cx="1490437" cy="149043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15" name="直接连接符 14"/>
            <p:cNvCxnSpPr>
              <a:stCxn id="4" idx="2"/>
              <a:endCxn id="4" idx="6"/>
            </p:cNvCxnSpPr>
            <p:nvPr/>
          </p:nvCxnSpPr>
          <p:spPr>
            <a:xfrm>
              <a:off x="5350781" y="4923519"/>
              <a:ext cx="149043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4" idx="0"/>
              <a:endCxn id="4" idx="4"/>
            </p:cNvCxnSpPr>
            <p:nvPr/>
          </p:nvCxnSpPr>
          <p:spPr>
            <a:xfrm>
              <a:off x="6096000" y="4178300"/>
              <a:ext cx="0" cy="149043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478566" y="3163212"/>
            <a:ext cx="3373442" cy="1080000"/>
            <a:chOff x="4184734" y="4454525"/>
            <a:chExt cx="2361409" cy="756000"/>
          </a:xfrm>
        </p:grpSpPr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4184734" y="4454525"/>
              <a:ext cx="756000" cy="756000"/>
              <a:chOff x="5452249" y="4178300"/>
              <a:chExt cx="1490437" cy="1490437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452249" y="4178300"/>
                <a:ext cx="1490437" cy="14904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37" name="直接连接符 36"/>
              <p:cNvCxnSpPr>
                <a:stCxn id="35" idx="2"/>
                <a:endCxn id="35" idx="6"/>
              </p:cNvCxnSpPr>
              <p:nvPr/>
            </p:nvCxnSpPr>
            <p:spPr>
              <a:xfrm>
                <a:off x="5452249" y="4923519"/>
                <a:ext cx="14904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>
                <a:stCxn id="35" idx="0"/>
                <a:endCxn id="35" idx="4"/>
              </p:cNvCxnSpPr>
              <p:nvPr/>
            </p:nvCxnSpPr>
            <p:spPr>
              <a:xfrm>
                <a:off x="6197468" y="4178300"/>
                <a:ext cx="0" cy="149043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/>
            <p:cNvGrpSpPr>
              <a:grpSpLocks noChangeAspect="1"/>
            </p:cNvGrpSpPr>
            <p:nvPr/>
          </p:nvGrpSpPr>
          <p:grpSpPr>
            <a:xfrm>
              <a:off x="4987438" y="4454525"/>
              <a:ext cx="756000" cy="756000"/>
              <a:chOff x="5341391" y="4178300"/>
              <a:chExt cx="1490437" cy="1490437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341391" y="4178300"/>
                <a:ext cx="1490437" cy="14904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41" name="直接连接符 40"/>
              <p:cNvCxnSpPr>
                <a:stCxn id="40" idx="2"/>
                <a:endCxn id="40" idx="6"/>
              </p:cNvCxnSpPr>
              <p:nvPr/>
            </p:nvCxnSpPr>
            <p:spPr>
              <a:xfrm>
                <a:off x="5341391" y="4923519"/>
                <a:ext cx="14904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>
                <a:stCxn id="40" idx="0"/>
                <a:endCxn id="40" idx="4"/>
              </p:cNvCxnSpPr>
              <p:nvPr/>
            </p:nvCxnSpPr>
            <p:spPr>
              <a:xfrm>
                <a:off x="6086610" y="4178300"/>
                <a:ext cx="0" cy="149043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>
              <a:grpSpLocks noChangeAspect="1"/>
            </p:cNvGrpSpPr>
            <p:nvPr/>
          </p:nvGrpSpPr>
          <p:grpSpPr>
            <a:xfrm>
              <a:off x="5790143" y="4454525"/>
              <a:ext cx="756000" cy="756000"/>
              <a:chOff x="5230535" y="4178300"/>
              <a:chExt cx="1490437" cy="1490437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5230535" y="4178300"/>
                <a:ext cx="1490437" cy="14904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45" name="直接连接符 44"/>
              <p:cNvCxnSpPr>
                <a:stCxn id="44" idx="2"/>
                <a:endCxn id="44" idx="6"/>
              </p:cNvCxnSpPr>
              <p:nvPr/>
            </p:nvCxnSpPr>
            <p:spPr>
              <a:xfrm>
                <a:off x="5230535" y="4923519"/>
                <a:ext cx="14904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>
                <a:stCxn id="44" idx="0"/>
                <a:endCxn id="44" idx="4"/>
              </p:cNvCxnSpPr>
              <p:nvPr/>
            </p:nvCxnSpPr>
            <p:spPr>
              <a:xfrm>
                <a:off x="5975753" y="4178300"/>
                <a:ext cx="0" cy="149043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组合 31"/>
          <p:cNvGrpSpPr/>
          <p:nvPr/>
        </p:nvGrpSpPr>
        <p:grpSpPr>
          <a:xfrm>
            <a:off x="7925563" y="3163212"/>
            <a:ext cx="2239015" cy="1080000"/>
            <a:chOff x="7616631" y="4454525"/>
            <a:chExt cx="1567310" cy="756000"/>
          </a:xfrm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7616631" y="4454525"/>
              <a:ext cx="756000" cy="756000"/>
              <a:chOff x="5444671" y="4178300"/>
              <a:chExt cx="1490437" cy="149043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444671" y="4178300"/>
                <a:ext cx="1490437" cy="14904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53" name="直接连接符 52"/>
              <p:cNvCxnSpPr>
                <a:stCxn id="52" idx="2"/>
                <a:endCxn id="52" idx="6"/>
              </p:cNvCxnSpPr>
              <p:nvPr/>
            </p:nvCxnSpPr>
            <p:spPr>
              <a:xfrm>
                <a:off x="5444671" y="4923519"/>
                <a:ext cx="14904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8427941" y="4454525"/>
              <a:ext cx="756000" cy="756000"/>
              <a:chOff x="5350781" y="4178300"/>
              <a:chExt cx="1490437" cy="1490437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5350781" y="4178300"/>
                <a:ext cx="1490437" cy="14904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61" name="直接连接符 60"/>
              <p:cNvCxnSpPr>
                <a:stCxn id="60" idx="2"/>
                <a:endCxn id="60" idx="6"/>
              </p:cNvCxnSpPr>
              <p:nvPr/>
            </p:nvCxnSpPr>
            <p:spPr>
              <a:xfrm>
                <a:off x="5350781" y="4923519"/>
                <a:ext cx="14904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组合 79"/>
          <p:cNvGrpSpPr/>
          <p:nvPr/>
        </p:nvGrpSpPr>
        <p:grpSpPr>
          <a:xfrm>
            <a:off x="6348786" y="3163212"/>
            <a:ext cx="1080000" cy="1080000"/>
            <a:chOff x="6268078" y="4471987"/>
            <a:chExt cx="756000" cy="756000"/>
          </a:xfrm>
        </p:grpSpPr>
        <p:grpSp>
          <p:nvGrpSpPr>
            <p:cNvPr id="47" name="组合 46"/>
            <p:cNvGrpSpPr>
              <a:grpSpLocks noChangeAspect="1"/>
            </p:cNvGrpSpPr>
            <p:nvPr/>
          </p:nvGrpSpPr>
          <p:grpSpPr>
            <a:xfrm>
              <a:off x="6268078" y="4471987"/>
              <a:ext cx="756000" cy="756000"/>
              <a:chOff x="5350781" y="4178300"/>
              <a:chExt cx="1490437" cy="1490437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350781" y="4178300"/>
                <a:ext cx="1490437" cy="14904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50" name="直接连接符 49"/>
              <p:cNvCxnSpPr>
                <a:stCxn id="48" idx="0"/>
                <a:endCxn id="48" idx="4"/>
              </p:cNvCxnSpPr>
              <p:nvPr/>
            </p:nvCxnSpPr>
            <p:spPr>
              <a:xfrm>
                <a:off x="6096000" y="4178300"/>
                <a:ext cx="0" cy="149043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矩形 75"/>
            <p:cNvSpPr/>
            <p:nvPr/>
          </p:nvSpPr>
          <p:spPr>
            <a:xfrm rot="1800000" flipV="1">
              <a:off x="6270141" y="4857336"/>
              <a:ext cx="747268" cy="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 rot="9000000" flipV="1">
              <a:off x="6270140" y="4857336"/>
              <a:ext cx="747268" cy="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0661354" y="3163212"/>
            <a:ext cx="1080000" cy="1080000"/>
            <a:chOff x="9286875" y="4471987"/>
            <a:chExt cx="756000" cy="756000"/>
          </a:xfrm>
        </p:grpSpPr>
        <p:sp>
          <p:nvSpPr>
            <p:cNvPr id="56" name="椭圆 55"/>
            <p:cNvSpPr/>
            <p:nvPr/>
          </p:nvSpPr>
          <p:spPr>
            <a:xfrm>
              <a:off x="9286875" y="4471987"/>
              <a:ext cx="756000" cy="756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 flipH="1">
              <a:off x="9664872" y="4471987"/>
              <a:ext cx="0" cy="378000"/>
            </a:xfrm>
            <a:prstGeom prst="rect">
              <a:avLst/>
            </a:prstGeom>
            <a:ln w="19050" cap="sq">
              <a:solidFill>
                <a:schemeClr val="tx1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 rot="4320000" flipH="1">
              <a:off x="9844622" y="4602584"/>
              <a:ext cx="0" cy="378000"/>
            </a:xfrm>
            <a:prstGeom prst="rect">
              <a:avLst/>
            </a:prstGeom>
            <a:ln w="19050" cap="sq">
              <a:solidFill>
                <a:schemeClr val="tx1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 rot="8640000" flipH="1">
              <a:off x="9775963" y="4821240"/>
              <a:ext cx="0" cy="378000"/>
            </a:xfrm>
            <a:prstGeom prst="rect">
              <a:avLst/>
            </a:prstGeom>
            <a:ln w="19050" cap="sq">
              <a:solidFill>
                <a:schemeClr val="tx1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 rot="12960000" flipH="1">
              <a:off x="9553778" y="4821238"/>
              <a:ext cx="0" cy="378000"/>
            </a:xfrm>
            <a:prstGeom prst="rect">
              <a:avLst/>
            </a:prstGeom>
            <a:ln w="19050" cap="sq">
              <a:solidFill>
                <a:schemeClr val="tx1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 rot="17280000" flipH="1">
              <a:off x="9485117" y="4608613"/>
              <a:ext cx="0" cy="378000"/>
            </a:xfrm>
            <a:prstGeom prst="rect">
              <a:avLst/>
            </a:prstGeom>
            <a:ln w="19050" cap="sq">
              <a:solidFill>
                <a:schemeClr val="tx1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/>
              <p:cNvSpPr txBox="1"/>
              <p:nvPr/>
            </p:nvSpPr>
            <p:spPr>
              <a:xfrm>
                <a:off x="1118899" y="4624400"/>
                <a:ext cx="64577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92" name="文本框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899" y="4624400"/>
                <a:ext cx="645779" cy="898964"/>
              </a:xfrm>
              <a:prstGeom prst="rect">
                <a:avLst/>
              </a:prstGeom>
              <a:blipFill rotWithShape="1">
                <a:blip r:embed="rId2"/>
                <a:stretch>
                  <a:fillRect l="-4" t="-37" r="2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/>
              <p:cNvSpPr txBox="1"/>
              <p:nvPr/>
            </p:nvSpPr>
            <p:spPr>
              <a:xfrm>
                <a:off x="3842396" y="4624400"/>
                <a:ext cx="64577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93" name="文本框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396" y="4624400"/>
                <a:ext cx="645779" cy="898964"/>
              </a:xfrm>
              <a:prstGeom prst="rect">
                <a:avLst/>
              </a:prstGeom>
              <a:blipFill rotWithShape="1">
                <a:blip r:embed="rId3"/>
                <a:stretch>
                  <a:fillRect l="-2" t="-37" r="98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/>
              <p:cNvSpPr txBox="1"/>
              <p:nvPr/>
            </p:nvSpPr>
            <p:spPr>
              <a:xfrm>
                <a:off x="6562605" y="4624400"/>
                <a:ext cx="64577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94" name="文本框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605" y="4624400"/>
                <a:ext cx="645779" cy="901785"/>
              </a:xfrm>
              <a:prstGeom prst="rect">
                <a:avLst/>
              </a:prstGeom>
              <a:blipFill rotWithShape="1">
                <a:blip r:embed="rId4"/>
                <a:stretch>
                  <a:fillRect l="-80" t="-37" r="77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/>
              <p:cNvSpPr txBox="1"/>
              <p:nvPr/>
            </p:nvSpPr>
            <p:spPr>
              <a:xfrm>
                <a:off x="8736288" y="4624400"/>
                <a:ext cx="64577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95" name="文本框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288" y="4624400"/>
                <a:ext cx="645779" cy="898964"/>
              </a:xfrm>
              <a:prstGeom prst="rect">
                <a:avLst/>
              </a:prstGeom>
              <a:blipFill rotWithShape="1">
                <a:blip r:embed="rId5"/>
                <a:stretch>
                  <a:fillRect l="-92" t="-37" r="89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/>
              <p:cNvSpPr txBox="1"/>
              <p:nvPr/>
            </p:nvSpPr>
            <p:spPr>
              <a:xfrm>
                <a:off x="10872975" y="4624400"/>
                <a:ext cx="645779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96" name="文本框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975" y="4624400"/>
                <a:ext cx="645779" cy="900246"/>
              </a:xfrm>
              <a:prstGeom prst="rect">
                <a:avLst/>
              </a:prstGeom>
              <a:blipFill rotWithShape="1">
                <a:blip r:embed="rId6"/>
                <a:stretch>
                  <a:fillRect l="-78" t="-37" r="76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椭圆 113"/>
          <p:cNvSpPr/>
          <p:nvPr/>
        </p:nvSpPr>
        <p:spPr>
          <a:xfrm>
            <a:off x="1178902" y="3021019"/>
            <a:ext cx="3046383" cy="15091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4576337" y="3021019"/>
            <a:ext cx="3046383" cy="15091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7973771" y="3021019"/>
            <a:ext cx="3046383" cy="15091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1459610" y="2331111"/>
            <a:ext cx="247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分子小于分母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4855068" y="2331111"/>
            <a:ext cx="247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分子等于分母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8385624" y="2331111"/>
            <a:ext cx="247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分子大于分母</a:t>
            </a:r>
          </a:p>
        </p:txBody>
      </p:sp>
      <p:sp>
        <p:nvSpPr>
          <p:cNvPr id="125" name="矩形: 圆角 124"/>
          <p:cNvSpPr/>
          <p:nvPr/>
        </p:nvSpPr>
        <p:spPr>
          <a:xfrm>
            <a:off x="1579600" y="4748590"/>
            <a:ext cx="2237927" cy="6972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DA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真分数</a:t>
            </a:r>
          </a:p>
        </p:txBody>
      </p:sp>
      <p:sp>
        <p:nvSpPr>
          <p:cNvPr id="126" name="矩形: 圆角 125"/>
          <p:cNvSpPr/>
          <p:nvPr/>
        </p:nvSpPr>
        <p:spPr>
          <a:xfrm>
            <a:off x="4977036" y="4748590"/>
            <a:ext cx="2237927" cy="6972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dirty="0">
                <a:solidFill>
                  <a:srgbClr val="DA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假分数</a:t>
            </a:r>
          </a:p>
        </p:txBody>
      </p:sp>
      <p:sp>
        <p:nvSpPr>
          <p:cNvPr id="128" name="矩形: 圆角 127"/>
          <p:cNvSpPr/>
          <p:nvPr/>
        </p:nvSpPr>
        <p:spPr>
          <a:xfrm>
            <a:off x="8875607" y="4847950"/>
            <a:ext cx="1497940" cy="5120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dirty="0">
                <a:solidFill>
                  <a:srgbClr val="DA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带分数</a:t>
            </a:r>
          </a:p>
        </p:txBody>
      </p:sp>
      <p:sp>
        <p:nvSpPr>
          <p:cNvPr id="127" name="矩形: 圆角 126"/>
          <p:cNvSpPr/>
          <p:nvPr/>
        </p:nvSpPr>
        <p:spPr>
          <a:xfrm>
            <a:off x="8505614" y="4748590"/>
            <a:ext cx="2237927" cy="6972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dirty="0">
                <a:solidFill>
                  <a:srgbClr val="DA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假分数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88 -0.404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7969 -0.2467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1233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10139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3.54167E-6 0.1013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3.54167E-6 0.10115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4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1.25E-6 0.10139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10139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9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0139 L 0.06276 -0.18611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10139 L 0.40364 -0.18611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10115 L -0.06471 -0.18635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10139 L 0.08489 -0.18611 " pathEditMode="relative" rAng="0" ptsTypes="AA">
                                      <p:cBhvr>
                                        <p:cTn id="1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0139 L -0.65573 -0.18726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86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3.125E-6 0.09699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5" grpId="0" animBg="1"/>
      <p:bldP spid="105" grpId="1" animBg="1"/>
      <p:bldP spid="113" grpId="0" animBg="1"/>
      <p:bldP spid="113" grpId="1" animBg="1"/>
      <p:bldP spid="107" grpId="0" animBg="1"/>
      <p:bldP spid="107" grpId="1" animBg="1"/>
      <p:bldP spid="99" grpId="0" animBg="1"/>
      <p:bldP spid="99" grpId="1" animBg="1"/>
      <p:bldP spid="111" grpId="0" animBg="1"/>
      <p:bldP spid="111" grpId="1" animBg="1"/>
      <p:bldP spid="112" grpId="0" animBg="1"/>
      <p:bldP spid="112" grpId="1" animBg="1"/>
      <p:bldP spid="102" grpId="0" animBg="1"/>
      <p:bldP spid="102" grpId="1" animBg="1"/>
      <p:bldP spid="12" grpId="0"/>
      <p:bldP spid="92" grpId="0"/>
      <p:bldP spid="92" grpId="1"/>
      <p:bldP spid="92" grpId="2"/>
      <p:bldP spid="93" grpId="0"/>
      <p:bldP spid="93" grpId="1"/>
      <p:bldP spid="93" grpId="2"/>
      <p:bldP spid="94" grpId="0"/>
      <p:bldP spid="94" grpId="1"/>
      <p:bldP spid="94" grpId="2"/>
      <p:bldP spid="95" grpId="0"/>
      <p:bldP spid="95" grpId="1"/>
      <p:bldP spid="95" grpId="2"/>
      <p:bldP spid="96" grpId="0"/>
      <p:bldP spid="96" grpId="1"/>
      <p:bldP spid="96" grpId="2"/>
      <p:bldP spid="114" grpId="0" animBg="1"/>
      <p:bldP spid="115" grpId="0" animBg="1"/>
      <p:bldP spid="116" grpId="0" animBg="1"/>
      <p:bldP spid="117" grpId="0"/>
      <p:bldP spid="119" grpId="0"/>
      <p:bldP spid="120" grpId="0"/>
      <p:bldP spid="125" grpId="0" animBg="1"/>
      <p:bldP spid="126" grpId="0" animBg="1"/>
      <p:bldP spid="128" grpId="1" animBg="1"/>
      <p:bldP spid="128" grpId="2" animBg="1"/>
      <p:bldP spid="1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31821" y="3075057"/>
            <a:ext cx="1728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</a:t>
            </a:r>
            <a:r>
              <a:rPr lang="zh-CN" altLang="en-US" sz="4000" b="1" dirty="0">
                <a:ln w="22225" cap="flat" cmpd="sng">
                  <a:noFill/>
                  <a:prstDash val="solid"/>
                </a:ln>
                <a:noFill/>
                <a:latin typeface="宋体" panose="02010600030101010101" pitchFamily="2" charset="-122"/>
                <a:ea typeface="宋体" panose="02010600030101010101" pitchFamily="2" charset="-122"/>
              </a:rPr>
              <a:t>○</a:t>
            </a:r>
            <a:r>
              <a:rPr lang="zh-CN" altLang="en-US" sz="40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</a:t>
            </a:r>
            <a:endParaRPr lang="zh-CN" altLang="en-US" sz="4000" dirty="0"/>
          </a:p>
        </p:txBody>
      </p:sp>
      <p:sp>
        <p:nvSpPr>
          <p:cNvPr id="4" name="矩形: 圆角 3"/>
          <p:cNvSpPr/>
          <p:nvPr/>
        </p:nvSpPr>
        <p:spPr>
          <a:xfrm>
            <a:off x="1117600" y="2291080"/>
            <a:ext cx="9956800" cy="3398520"/>
          </a:xfrm>
          <a:prstGeom prst="roundRect">
            <a:avLst>
              <a:gd name="adj" fmla="val 780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>
              <a:spcAft>
                <a:spcPts val="1200"/>
              </a:spcAft>
            </a:pPr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分子比分母小的分数叫作</a:t>
            </a:r>
            <a:r>
              <a:rPr lang="zh-CN" altLang="en-US" sz="36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真分数</a:t>
            </a:r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3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altLang="zh-CN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分子比分母大或分子和分母相等的分数，叫作</a:t>
            </a:r>
            <a:r>
              <a:rPr lang="zh-CN" altLang="en-US" sz="36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假分数</a:t>
            </a:r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3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分子不是分母倍数的假分数还可以写成整数与真分数合成的数，通常叫作</a:t>
            </a:r>
            <a:r>
              <a:rPr lang="zh-CN" altLang="en-US" sz="36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带分数</a:t>
            </a:r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88 -0.404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20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974539" y="3075057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培优例题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24852" y="1371936"/>
                <a:ext cx="10333648" cy="88721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180000" tIns="72000" rIns="180000" bIns="72000" rtlCol="0">
                <a:spAutoFit/>
              </a:bodyPr>
              <a:lstStyle/>
              <a:p>
                <a:r>
                  <a:rPr lang="zh-CN" altLang="en-US" sz="32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例</a:t>
                </a:r>
                <a:r>
                  <a:rPr lang="en-US" altLang="zh-CN" sz="32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   </a:t>
                </a:r>
                <a:r>
                  <a:rPr lang="zh-CN" altLang="en-US" sz="32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要使</a:t>
                </a:r>
                <a14:m>
                  <m:oMath xmlns:m="http://schemas.openxmlformats.org/officeDocument/2006/math">
                    <m:r>
                      <a:rPr lang="en-US" altLang="zh-CN" sz="3600" b="0" i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f>
                      <m:fPr>
                        <m:ctrlPr>
                          <a:rPr lang="en-US" altLang="zh-CN" sz="360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𝑥</m:t>
                        </m:r>
                      </m:num>
                      <m:den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9</m:t>
                        </m:r>
                      </m:den>
                    </m:f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</m:oMath>
                </a14:m>
                <a:r>
                  <a:rPr lang="zh-CN" altLang="en-US" sz="32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是假分数，而</a:t>
                </a:r>
                <a14:m>
                  <m:oMath xmlns:m="http://schemas.openxmlformats.org/officeDocument/2006/math">
                    <m:r>
                      <a:rPr lang="en-US" altLang="zh-CN" sz="3600" b="0" i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f>
                      <m:fPr>
                        <m:ctrlPr>
                          <a:rPr lang="en-US" altLang="zh-CN" sz="36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36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𝑥</m:t>
                        </m:r>
                      </m:num>
                      <m:den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10</m:t>
                        </m:r>
                      </m:den>
                    </m:f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</m:oMath>
                </a14:m>
                <a:r>
                  <a:rPr lang="zh-CN" altLang="en-US" sz="32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是真分数，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𝑥</m:t>
                    </m:r>
                  </m:oMath>
                </a14:m>
                <a:r>
                  <a:rPr lang="zh-CN" altLang="en-US" sz="32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应该是多少？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2" y="1371936"/>
                <a:ext cx="10333648" cy="887212"/>
              </a:xfrm>
              <a:prstGeom prst="rect">
                <a:avLst/>
              </a:prstGeom>
              <a:blipFill rotWithShape="1">
                <a:blip r:embed="rId2"/>
                <a:stretch>
                  <a:fillRect l="-46" t="-539" r="-43" b="-522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24851" y="3211002"/>
                <a:ext cx="11142298" cy="2634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zh-CN" altLang="en-US" sz="32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规范解答：</a:t>
                </a:r>
                <a:endParaRPr lang="en-US" altLang="zh-CN" sz="320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    根据真分数和假分数的意义可以知道：要使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f>
                      <m:f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𝑥</m:t>
                        </m:r>
                      </m:num>
                      <m:den>
                        <m:r>
                          <a:rPr lang="en-US" altLang="zh-C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9</m:t>
                        </m:r>
                      </m:den>
                    </m:f>
                    <m:r>
                      <a:rPr lang="en-US" altLang="zh-C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是假分数，</a:t>
                </a:r>
                <a:r>
                  <a:rPr lang="en-US" altLang="zh-CN" sz="2800" dirty="0"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𝑥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必须大于等于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9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；要使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f>
                      <m:f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𝑥</m:t>
                        </m:r>
                      </m:num>
                      <m:den>
                        <m:r>
                          <a:rPr lang="en-US" altLang="zh-CN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10</m:t>
                        </m:r>
                      </m:den>
                    </m:f>
                    <m:r>
                      <a:rPr lang="en-US" altLang="zh-C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是真分数，</a:t>
                </a:r>
                <a:r>
                  <a:rPr lang="en-US" altLang="zh-CN" sz="2800" dirty="0"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𝑥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必须小于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10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。</a:t>
                </a:r>
                <a:endParaRPr lang="en-US" altLang="zh-CN" sz="280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    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因此，满足上面条件的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𝑥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只有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9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。</a:t>
                </a:r>
                <a:endParaRPr lang="en-US" altLang="zh-CN" sz="280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1" y="3211002"/>
                <a:ext cx="11142298" cy="2634567"/>
              </a:xfrm>
              <a:prstGeom prst="rect">
                <a:avLst/>
              </a:prstGeom>
              <a:blipFill rotWithShape="1">
                <a:blip r:embed="rId3"/>
                <a:stretch>
                  <a:fillRect l="-3" t="-17" r="3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88 -0.404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282264" y="303282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培优例题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524851" y="1463376"/>
            <a:ext cx="11142298" cy="1202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例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2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一个分数，分子与分母的和是 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28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。如果分子减去 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，那么这个分数就等于 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，原来的分数是多少？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24851" y="3134802"/>
                <a:ext cx="11142298" cy="3287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zh-CN" altLang="en-US" sz="32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规范解答：</a:t>
                </a:r>
                <a:endParaRPr lang="en-US" altLang="zh-CN" sz="320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    根据题目可以知道：</a:t>
                </a:r>
                <a:endParaRPr lang="en-US" altLang="zh-CN" sz="280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分子＋分母＝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28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分子</a:t>
                </a:r>
                <a:r>
                  <a:rPr lang="zh-CN" altLang="en-US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－ </a:t>
                </a:r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＝ 分母</a:t>
                </a:r>
                <a:endParaRPr lang="en-US" altLang="zh-CN" sz="280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可以得出：分子＝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15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，分母＝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13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。可以得出这个分数是</a:t>
                </a:r>
                <a14:m>
                  <m:oMath xmlns:m="http://schemas.openxmlformats.org/officeDocument/2006/math">
                    <m:r>
                      <a:rPr lang="en-US" altLang="zh-CN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f>
                      <m:fPr>
                        <m:ctrlPr>
                          <a:rPr lang="en-US" altLang="zh-CN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15</m:t>
                        </m:r>
                      </m:num>
                      <m:den>
                        <m:r>
                          <a:rPr lang="en-US" altLang="zh-CN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13</m:t>
                        </m:r>
                      </m:den>
                    </m:f>
                    <m:r>
                      <a:rPr lang="en-US" altLang="zh-CN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。</a:t>
                </a:r>
                <a:endParaRPr lang="en-US" altLang="zh-CN" sz="280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1" y="3134802"/>
                <a:ext cx="11142298" cy="3287182"/>
              </a:xfrm>
              <a:prstGeom prst="rect">
                <a:avLst/>
              </a:prstGeom>
              <a:blipFill rotWithShape="1">
                <a:blip r:embed="rId2"/>
                <a:stretch>
                  <a:fillRect l="-3" t="-13" r="3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4539" y="3075057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随堂小测</a:t>
            </a:r>
            <a:endParaRPr lang="zh-CN" altLang="en-US" sz="40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88 -0.404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24851" y="1851638"/>
                <a:ext cx="11142298" cy="399587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252000" rIns="252000" bIns="252000" rtlCol="0">
                <a:spAutoFit/>
              </a:bodyPr>
              <a:lstStyle/>
              <a:p>
                <a:pPr marL="467995" indent="-467995">
                  <a:lnSpc>
                    <a:spcPct val="150000"/>
                  </a:lnSpc>
                </a:pPr>
                <a: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1.  </a:t>
                </a:r>
                <a:r>
                  <a:rPr lang="zh-CN" altLang="en-US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辨一辨。（对的打“√”，错的打“</a:t>
                </a:r>
                <a: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×</a:t>
                </a:r>
                <a:r>
                  <a:rPr lang="zh-CN" altLang="en-US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”）</a:t>
                </a:r>
                <a: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/>
                </a:r>
                <a:b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</a:br>
                <a:r>
                  <a:rPr lang="zh-CN" altLang="en-US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（</a:t>
                </a:r>
                <a: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  <a:r>
                  <a:rPr lang="zh-CN" altLang="en-US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）假分数一定大于 </a:t>
                </a:r>
                <a: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  <a:r>
                  <a:rPr lang="zh-CN" altLang="en-US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。</a:t>
                </a:r>
                <a: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/>
                </a:r>
                <a:b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</a:br>
                <a:r>
                  <a:rPr lang="zh-CN" altLang="en-US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（</a:t>
                </a:r>
                <a: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</a:t>
                </a:r>
                <a:r>
                  <a:rPr lang="zh-CN" altLang="en-US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）分数分为真分数、假分数和带分数。</a:t>
                </a:r>
                <a: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/>
                </a:r>
                <a:b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</a:br>
                <a:r>
                  <a:rPr lang="zh-CN" altLang="en-US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（</a:t>
                </a:r>
                <a: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3</a:t>
                </a:r>
                <a:r>
                  <a:rPr lang="zh-CN" altLang="en-US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）小明吃了一个蛋糕的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i="1" dirty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4000" i="1" dirty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8</m:t>
                        </m:r>
                      </m:num>
                      <m:den>
                        <m:r>
                          <a:rPr lang="en-US" altLang="zh-CN" sz="4000" i="1" dirty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lang="zh-CN" altLang="en-US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1" y="1851638"/>
                <a:ext cx="11142298" cy="3995870"/>
              </a:xfrm>
              <a:prstGeom prst="rect">
                <a:avLst/>
              </a:prstGeom>
              <a:blipFill rotWithShape="1">
                <a:blip r:embed="rId2"/>
                <a:stretch>
                  <a:fillRect l="-43" t="-127" r="-37" b="-116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282264" y="303282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随堂小测</a:t>
            </a:r>
            <a:endParaRPr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9866656" y="2630269"/>
            <a:ext cx="1800493" cy="334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      ）</a:t>
            </a:r>
            <a:endParaRPr lang="en-US" altLang="zh-CN" sz="36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lnSpc>
                <a:spcPct val="150000"/>
              </a:lnSpc>
              <a:spcAft>
                <a:spcPts val="3000"/>
              </a:spcAft>
            </a:pPr>
            <a:r>
              <a:rPr lang="zh-CN" altLang="en-US" sz="36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      ）</a:t>
            </a:r>
            <a:endParaRPr lang="zh-CN" altLang="en-US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      ）</a:t>
            </a:r>
            <a:endParaRPr lang="zh-CN" altLang="en-US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1" name="乘号 10"/>
          <p:cNvSpPr>
            <a:spLocks noChangeAspect="1"/>
          </p:cNvSpPr>
          <p:nvPr/>
        </p:nvSpPr>
        <p:spPr>
          <a:xfrm>
            <a:off x="10420129" y="2816225"/>
            <a:ext cx="655445" cy="655445"/>
          </a:xfrm>
          <a:prstGeom prst="mathMultiply">
            <a:avLst>
              <a:gd name="adj1" fmla="val 1153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乘号 12"/>
          <p:cNvSpPr>
            <a:spLocks noChangeAspect="1"/>
          </p:cNvSpPr>
          <p:nvPr/>
        </p:nvSpPr>
        <p:spPr>
          <a:xfrm>
            <a:off x="10420128" y="3657626"/>
            <a:ext cx="655445" cy="655445"/>
          </a:xfrm>
          <a:prstGeom prst="mathMultiply">
            <a:avLst>
              <a:gd name="adj1" fmla="val 1153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乘号 13"/>
          <p:cNvSpPr>
            <a:spLocks noChangeAspect="1"/>
          </p:cNvSpPr>
          <p:nvPr/>
        </p:nvSpPr>
        <p:spPr>
          <a:xfrm>
            <a:off x="10420127" y="4865163"/>
            <a:ext cx="655445" cy="655445"/>
          </a:xfrm>
          <a:prstGeom prst="mathMultiply">
            <a:avLst>
              <a:gd name="adj1" fmla="val 1153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24851" y="1806017"/>
                <a:ext cx="11142298" cy="397920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marL="467995" indent="-467995">
                  <a:lnSpc>
                    <a:spcPct val="150000"/>
                  </a:lnSpc>
                </a:pPr>
                <a:r>
                  <a:rPr lang="en-US" altLang="zh-CN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2. </a:t>
                </a:r>
                <a:r>
                  <a:rPr lang="zh-CN" altLang="en-US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4400" b="0" i="0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f>
                      <m:fPr>
                        <m:ctrlPr>
                          <a:rPr lang="en-US" altLang="zh-CN" sz="4400" i="1" dirty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4400" i="1" dirty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𝑏</m:t>
                        </m:r>
                      </m:num>
                      <m:den>
                        <m:r>
                          <a:rPr lang="en-US" altLang="zh-CN" sz="4400" i="1" dirty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3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lang="en-US" altLang="zh-CN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3600" b="0" i="0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𝑎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en-US" altLang="zh-CN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)</a:t>
                </a:r>
                <a:r>
                  <a:rPr lang="zh-CN" altLang="en-US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中，当 </a:t>
                </a:r>
                <a14:m>
                  <m:oMath xmlns:m="http://schemas.openxmlformats.org/officeDocument/2006/math">
                    <m:r>
                      <a:rPr lang="en-US" altLang="zh-CN" sz="400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𝑎</m:t>
                    </m:r>
                    <m:r>
                      <a:rPr lang="en-US" altLang="zh-CN" sz="4000" b="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d>
                      <m:dPr>
                        <m:ctrlPr>
                          <a:rPr lang="en-US" altLang="zh-CN" sz="4000" b="0" i="1" dirty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4000" b="0" i="1" dirty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      </m:t>
                        </m:r>
                      </m:e>
                    </m:d>
                    <m:r>
                      <a:rPr lang="en-US" altLang="zh-CN" sz="400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𝑏</m:t>
                    </m:r>
                  </m:oMath>
                </a14:m>
                <a:r>
                  <a:rPr lang="en-US" altLang="zh-CN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lang="zh-CN" altLang="en-US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时，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𝑏</m:t>
                        </m:r>
                      </m:num>
                      <m:den>
                        <m:r>
                          <a:rPr lang="en-US" altLang="zh-CN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𝑎</m:t>
                        </m:r>
                      </m:den>
                    </m:f>
                    <m:r>
                      <a:rPr lang="en-US" altLang="zh-CN" sz="4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</m:oMath>
                </a14:m>
                <a:r>
                  <a:rPr lang="zh-CN" altLang="en-US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是真分数； 当 </a:t>
                </a:r>
                <a14:m>
                  <m:oMath xmlns:m="http://schemas.openxmlformats.org/officeDocument/2006/math">
                    <m:r>
                      <a:rPr lang="en-US" altLang="zh-CN" sz="400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𝑎</m:t>
                    </m:r>
                    <m:r>
                      <a:rPr lang="en-US" altLang="zh-CN" sz="4000" b="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d>
                      <m:dPr>
                        <m:ctrlPr>
                          <a:rPr lang="en-US" altLang="zh-CN" sz="4000" b="0" i="1" dirty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4000" b="0" i="1" dirty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      </m:t>
                        </m:r>
                      </m:e>
                    </m:d>
                    <m:r>
                      <a:rPr lang="en-US" altLang="zh-CN" sz="400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𝑏</m:t>
                    </m:r>
                  </m:oMath>
                </a14:m>
                <a:r>
                  <a:rPr lang="en-US" altLang="zh-CN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lang="zh-CN" altLang="en-US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时，</a:t>
                </a:r>
                <a:r>
                  <a:rPr lang="en-US" altLang="zh-CN" sz="4400" dirty="0">
                    <a:solidFill>
                      <a:prstClr val="black"/>
                    </a:solidFill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𝑏</m:t>
                        </m:r>
                      </m:num>
                      <m:den>
                        <m:r>
                          <a:rPr lang="en-US" altLang="zh-CN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𝑎</m:t>
                        </m:r>
                      </m:den>
                    </m:f>
                    <m:r>
                      <a:rPr lang="en-US" altLang="zh-CN" sz="4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</m:oMath>
                </a14:m>
                <a:r>
                  <a:rPr lang="zh-CN" altLang="en-US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是假分数；当 </a:t>
                </a:r>
                <a14:m>
                  <m:oMath xmlns:m="http://schemas.openxmlformats.org/officeDocument/2006/math">
                    <m:r>
                      <a:rPr lang="en-US" altLang="zh-CN" sz="400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𝑎</m:t>
                    </m:r>
                    <m:r>
                      <a:rPr lang="en-US" altLang="zh-CN" sz="4000" b="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d>
                      <m:dPr>
                        <m:ctrlPr>
                          <a:rPr lang="en-US" altLang="zh-CN" sz="4000" b="0" i="1" dirty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4000" b="0" i="0" dirty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      </m:t>
                        </m:r>
                      </m:e>
                    </m:d>
                    <m:r>
                      <a:rPr lang="en-US" altLang="zh-CN" sz="400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𝑏</m:t>
                    </m:r>
                  </m:oMath>
                </a14:m>
                <a:r>
                  <a:rPr lang="zh-CN" altLang="en-US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时，分数值是 </a:t>
                </a:r>
                <a:r>
                  <a:rPr lang="en-US" altLang="zh-CN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  <a:r>
                  <a:rPr lang="zh-CN" altLang="en-US" sz="4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。</a:t>
                </a:r>
                <a:endParaRPr lang="en-US" altLang="zh-CN" sz="32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1" y="1806017"/>
                <a:ext cx="11142298" cy="3979204"/>
              </a:xfrm>
              <a:prstGeom prst="rect">
                <a:avLst/>
              </a:prstGeom>
              <a:blipFill rotWithShape="1">
                <a:blip r:embed="rId2"/>
                <a:stretch>
                  <a:fillRect l="-43" t="-130" r="-37" b="-118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172132" y="2389684"/>
            <a:ext cx="596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&gt;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25581" y="3840915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≤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82264" y="303282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随堂小测</a:t>
            </a:r>
            <a:endParaRPr lang="zh-CN" altLang="en-US" sz="4000" dirty="0"/>
          </a:p>
        </p:txBody>
      </p:sp>
      <p:sp>
        <p:nvSpPr>
          <p:cNvPr id="14" name="矩形 13"/>
          <p:cNvSpPr/>
          <p:nvPr/>
        </p:nvSpPr>
        <p:spPr>
          <a:xfrm>
            <a:off x="9062702" y="3846143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1181100" y="4279278"/>
            <a:ext cx="4394592" cy="203835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616308" y="4279278"/>
            <a:ext cx="4421346" cy="203835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4851" y="1559547"/>
            <a:ext cx="3247042" cy="760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252000" tIns="72000" bIns="72000" rtlCol="0">
            <a:spAutoFit/>
          </a:bodyPr>
          <a:lstStyle/>
          <a:p>
            <a:pPr marL="467995" indent="-467995"/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3. 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分一分。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82264" y="303282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随堂小测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4582187" y="1432163"/>
                <a:ext cx="524503" cy="1015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187" y="1432163"/>
                <a:ext cx="524503" cy="1015727"/>
              </a:xfrm>
              <a:prstGeom prst="rect">
                <a:avLst/>
              </a:prstGeom>
              <a:blipFill rotWithShape="1">
                <a:blip r:embed="rId2"/>
                <a:stretch>
                  <a:fillRect l="-5" t="-23" r="4" b="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544285" y="1434471"/>
                <a:ext cx="752129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7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285" y="1434471"/>
                <a:ext cx="752129" cy="1011111"/>
              </a:xfrm>
              <a:prstGeom prst="rect">
                <a:avLst/>
              </a:prstGeom>
              <a:blipFill rotWithShape="1">
                <a:blip r:embed="rId3"/>
                <a:stretch>
                  <a:fillRect l="-13" t="-1" r="52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734009" y="1432868"/>
                <a:ext cx="75212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13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009" y="1432868"/>
                <a:ext cx="752129" cy="1014317"/>
              </a:xfrm>
              <a:prstGeom prst="rect">
                <a:avLst/>
              </a:prstGeom>
              <a:blipFill rotWithShape="1">
                <a:blip r:embed="rId4"/>
                <a:stretch>
                  <a:fillRect l="-62" t="-30" r="16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923733" y="1432868"/>
                <a:ext cx="75212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11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733" y="1432868"/>
                <a:ext cx="752129" cy="1014317"/>
              </a:xfrm>
              <a:prstGeom prst="rect">
                <a:avLst/>
              </a:prstGeom>
              <a:blipFill rotWithShape="1">
                <a:blip r:embed="rId5"/>
                <a:stretch>
                  <a:fillRect l="-27" t="-30" r="65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9113457" y="1432868"/>
                <a:ext cx="52450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7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457" y="1432868"/>
                <a:ext cx="524503" cy="1014317"/>
              </a:xfrm>
              <a:prstGeom prst="rect">
                <a:avLst/>
              </a:prstGeom>
              <a:blipFill rotWithShape="1">
                <a:blip r:embed="rId6"/>
                <a:stretch>
                  <a:fillRect l="-109" t="-30" r="108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0075555" y="1432163"/>
                <a:ext cx="524503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555" y="1432163"/>
                <a:ext cx="524503" cy="1015727"/>
              </a:xfrm>
              <a:prstGeom prst="rect">
                <a:avLst/>
              </a:prstGeom>
              <a:blipFill rotWithShape="1">
                <a:blip r:embed="rId7"/>
                <a:stretch>
                  <a:fillRect l="-2" t="-23" r="1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1037654" y="1431265"/>
                <a:ext cx="52450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654" y="1431265"/>
                <a:ext cx="524503" cy="1017523"/>
              </a:xfrm>
              <a:prstGeom prst="rect">
                <a:avLst/>
              </a:prstGeom>
              <a:blipFill rotWithShape="1">
                <a:blip r:embed="rId8"/>
                <a:stretch>
                  <a:fillRect l="-16" t="-60" r="15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2830230" y="3388098"/>
            <a:ext cx="178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真分数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579932" y="3388098"/>
            <a:ext cx="178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假分数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23946 0.4900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25339 0.4900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02943 0.4900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2005 0.4900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0168 0.4953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53854 0.49005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27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55104 0.49005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52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1" grpId="0" animBg="1"/>
      <p:bldP spid="4" grpId="0" animBg="1"/>
      <p:bldP spid="32" grpId="2"/>
      <p:bldP spid="32" grpId="3"/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21" grpId="0"/>
      <p:bldP spid="21" grpId="1"/>
      <p:bldP spid="22" grpId="0"/>
      <p:bldP spid="22" grpId="1"/>
      <p:bldP spid="24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宽屏</PresentationFormat>
  <Paragraphs>58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华文楷体</vt:lpstr>
      <vt:lpstr>Calibri</vt:lpstr>
      <vt:lpstr>微软雅黑</vt:lpstr>
      <vt:lpstr>Wingdings</vt:lpstr>
      <vt:lpstr>宋体</vt:lpstr>
      <vt:lpstr>Arial</vt:lpstr>
      <vt:lpstr>Cambria Math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2019-10-30T00:28:00Z</dcterms:created>
  <dcterms:modified xsi:type="dcterms:W3CDTF">2023-01-16T23:03:48Z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1F17D365251A45B0B923000AEC4EDB09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