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5D712F63-D6FE-4845-BB8C-0D065092E431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6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17529D3-31A1-496D-AD37-472BDC3B54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529D3-31A1-496D-AD37-472BDC3B54D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C2F6D1EE-687B-4090-8603-73E278F49E44}" type="slidenum">
              <a:rPr lang="en-US" altLang="zh-CN" smtClean="0"/>
              <a:t>12</a:t>
            </a:fld>
            <a:endParaRPr lang="en-US" altLang="zh-CN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89370430-BBF9-4040-8C1D-1F08B7826E76}" type="slidenum">
              <a:rPr lang="en-US" altLang="zh-CN" smtClean="0"/>
              <a:t>13</a:t>
            </a:fld>
            <a:endParaRPr lang="en-US" altLang="zh-CN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D48DC2DD-BF14-4C61-A51C-B9990123AE13}" type="slidenum">
              <a:rPr lang="en-US" altLang="zh-CN" smtClean="0"/>
              <a:t>14</a:t>
            </a:fld>
            <a:endParaRPr lang="en-US" altLang="zh-CN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2CF9AA01-68A0-4E88-B9A5-24EAB6B739E5}" type="slidenum">
              <a:rPr lang="en-US" altLang="zh-CN" smtClean="0"/>
              <a:t>15</a:t>
            </a:fld>
            <a:endParaRPr lang="en-US" altLang="zh-C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352C95C5-4DC5-45A0-94A4-CEA200F0F939}" type="slidenum">
              <a:rPr lang="en-US" altLang="zh-CN" smtClean="0"/>
              <a:t>16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4198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4301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3B5D10F0-E5A7-4D71-A8E5-D2E5F1D2DD2A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D3C67668-DADA-46D3-98E3-0C363E2D877C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9E615E5E-905B-4C9B-8418-1AEF96EA0EB8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5F1B0B51-52F8-4317-A9E7-6930D138582E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A16F03ED-A810-4C74-A845-8DC826B88C3C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6D62C7BE-2D40-4728-A03A-236536958851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B96B-7F42-46B6-AFE7-014C661274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76B2-16B0-436C-A0FF-A9A2868D98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F25B-E98E-450E-8E8E-C5B47F205C4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2C75-B149-4C84-BB89-DB06235FB3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C772-CBBE-4404-8785-388B581A2D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1966-C219-4D4C-AB92-9728F596A1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27C0-9004-41E4-8258-40FC68E9E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2099A-5AC5-4A12-A839-459661EFF2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15707-DF3B-429E-8EDE-C60C325D084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3A1C3-26AD-4612-8362-82E3C578D9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2848-B038-4555-815A-0AF461212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AFE8-4B8B-4743-9065-DB01896067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B7BA1-67C7-4269-A50A-D0EC561293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205-086C-40FA-AF3E-5446FC5FD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4215B-563E-4198-8C39-5BEBE2F6FE5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96647-29A2-4C9C-9C4E-47BC58B09C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EBAE-72D4-4BFA-A4A0-8F635E43FF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2CBC-14BA-4DBF-ACA4-D00870A21F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9D8A-EA21-4496-866D-D915C91BAC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53E1-B269-4353-B599-1366DFEF7A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DDFF-36FD-48CC-97F1-2BB2E2D7DD9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A160-628E-43CA-A850-C06A8A4AEC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3F47-C68D-473A-9C48-60F365680E9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D758-5AEC-4490-8CF8-84DA1BA3EE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05EA4-2455-43BF-8F8A-98BF5E7AA4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5FC23-2124-49B9-908F-737AA716A3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D73D638-A1B2-400A-BE75-CE479C162C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CE71A-0B8F-4203-BB37-6A8D90E509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2538-18FE-4E80-B2BB-73951A63DA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7DB71-1B21-4AAB-ADDF-2BAFBDEAF8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A34E-B285-46EE-9E54-717F724514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5355-C924-471C-A2B6-5C0A9F086D9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0049-2441-4003-B578-EBA87B55BC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044BD-2289-4356-A9C1-1836FA055A5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5723-78EA-4853-B9D9-63E3610BC8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E347-4D70-4524-8A25-127413AEA2E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1EB2-9F43-4488-ACF1-CE7FF5B949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818A5-0B5D-45F4-AD7D-2556F1C6267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D5BB-9730-4D87-BFC4-C57F4682B2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AE41-0776-4C9C-9D1D-4510B4615AD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93661-3348-4E86-9B2D-91BA2C398F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4235937-623D-495A-B7BE-4A718AF974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62A1DAF-19F4-4EEE-888D-11C59114F8B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12313"/>
            <a:ext cx="9144000" cy="100807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比的化简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719263" y="901700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分数可以约分，比也可以化简，你能化简下面的比吗？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1339854" y="1714500"/>
            <a:ext cx="1579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24:42                             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430591" y="2209800"/>
            <a:ext cx="779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24:42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254375" y="2982913"/>
            <a:ext cx="23326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=(24÷6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42÷6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16279" y="3768725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=4:7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719263" y="901700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分数可以约分，比也可以化简，你能化简下面的比吗？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3294067" y="1635125"/>
            <a:ext cx="776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:            </a:t>
            </a: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3286129" y="1497014"/>
            <a:ext cx="500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  <a:p>
            <a:pPr eaLnBrk="1" hangingPunct="1"/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3786188" y="1497014"/>
            <a:ext cx="5000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  <a:p>
            <a:pPr eaLnBrk="1" hangingPunct="1"/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0" name="矩形 10"/>
          <p:cNvSpPr>
            <a:spLocks noChangeArrowheads="1"/>
          </p:cNvSpPr>
          <p:nvPr/>
        </p:nvSpPr>
        <p:spPr bwMode="auto">
          <a:xfrm>
            <a:off x="3822701" y="2640013"/>
            <a:ext cx="240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3571879" y="2497139"/>
            <a:ext cx="500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2" name="TextBox 14"/>
          <p:cNvSpPr txBox="1">
            <a:spLocks noChangeArrowheads="1"/>
          </p:cNvSpPr>
          <p:nvPr/>
        </p:nvSpPr>
        <p:spPr bwMode="auto">
          <a:xfrm>
            <a:off x="4071938" y="2497139"/>
            <a:ext cx="5000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4"/>
          <p:cNvGrpSpPr/>
          <p:nvPr/>
        </p:nvGrpSpPr>
        <p:grpSpPr bwMode="auto">
          <a:xfrm>
            <a:off x="3109917" y="3257555"/>
            <a:ext cx="1462087" cy="646331"/>
            <a:chOff x="3109913" y="3903663"/>
            <a:chExt cx="1462087" cy="645378"/>
          </a:xfrm>
        </p:grpSpPr>
        <p:sp>
          <p:nvSpPr>
            <p:cNvPr id="13328" name="矩形 11"/>
            <p:cNvSpPr>
              <a:spLocks noChangeArrowheads="1"/>
            </p:cNvSpPr>
            <p:nvPr/>
          </p:nvSpPr>
          <p:spPr bwMode="auto">
            <a:xfrm>
              <a:off x="3109913" y="4059238"/>
              <a:ext cx="1148071" cy="36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         ×</a:t>
              </a:r>
            </a:p>
          </p:txBody>
        </p:sp>
        <p:sp>
          <p:nvSpPr>
            <p:cNvPr id="13329" name="TextBox 15"/>
            <p:cNvSpPr txBox="1">
              <a:spLocks noChangeArrowheads="1"/>
            </p:cNvSpPr>
            <p:nvPr/>
          </p:nvSpPr>
          <p:spPr bwMode="auto">
            <a:xfrm>
              <a:off x="3500438" y="3903663"/>
              <a:ext cx="500062" cy="645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30" name="TextBox 16"/>
            <p:cNvSpPr txBox="1">
              <a:spLocks noChangeArrowheads="1"/>
            </p:cNvSpPr>
            <p:nvPr/>
          </p:nvSpPr>
          <p:spPr bwMode="auto">
            <a:xfrm>
              <a:off x="4071938" y="4071938"/>
              <a:ext cx="500062" cy="368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</p:grpSp>
      <p:grpSp>
        <p:nvGrpSpPr>
          <p:cNvPr id="18" name="组合 15"/>
          <p:cNvGrpSpPr/>
          <p:nvPr/>
        </p:nvGrpSpPr>
        <p:grpSpPr bwMode="auto">
          <a:xfrm>
            <a:off x="3068642" y="3829044"/>
            <a:ext cx="860425" cy="646331"/>
            <a:chOff x="3140075" y="4689475"/>
            <a:chExt cx="860425" cy="646970"/>
          </a:xfrm>
        </p:grpSpPr>
        <p:sp>
          <p:nvSpPr>
            <p:cNvPr id="13326" name="矩形 17"/>
            <p:cNvSpPr>
              <a:spLocks noChangeArrowheads="1"/>
            </p:cNvSpPr>
            <p:nvPr/>
          </p:nvSpPr>
          <p:spPr bwMode="auto">
            <a:xfrm>
              <a:off x="3140075" y="4845050"/>
              <a:ext cx="356188" cy="369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13327" name="TextBox 18"/>
            <p:cNvSpPr txBox="1">
              <a:spLocks noChangeArrowheads="1"/>
            </p:cNvSpPr>
            <p:nvPr/>
          </p:nvSpPr>
          <p:spPr bwMode="auto">
            <a:xfrm>
              <a:off x="3500438" y="4689475"/>
              <a:ext cx="500062" cy="64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132141" y="4627563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=8:5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4339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719263" y="901700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分数可以约分，比也可以化简，你能化简下面的比吗？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339854" y="1714500"/>
            <a:ext cx="1579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0.7:0.8                       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430592" y="2209800"/>
            <a:ext cx="891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0.7:0.8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87715" y="2754313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=7:8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5363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5364" name="TextBox 40"/>
          <p:cNvSpPr txBox="1">
            <a:spLocks noChangeArrowheads="1"/>
          </p:cNvSpPr>
          <p:nvPr/>
        </p:nvSpPr>
        <p:spPr bwMode="auto">
          <a:xfrm>
            <a:off x="1884364" y="1627188"/>
            <a:ext cx="14750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      :        4</a:t>
            </a:r>
          </a:p>
        </p:txBody>
      </p:sp>
      <p:sp>
        <p:nvSpPr>
          <p:cNvPr id="15365" name="TextBox 16"/>
          <p:cNvSpPr txBox="1">
            <a:spLocks noChangeArrowheads="1"/>
          </p:cNvSpPr>
          <p:nvPr/>
        </p:nvSpPr>
        <p:spPr bwMode="auto">
          <a:xfrm>
            <a:off x="3227388" y="1627188"/>
            <a:ext cx="13484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=   6  ÷   4</a:t>
            </a:r>
          </a:p>
        </p:txBody>
      </p:sp>
      <p:sp>
        <p:nvSpPr>
          <p:cNvPr id="15366" name="TextBox 17"/>
          <p:cNvSpPr txBox="1">
            <a:spLocks noChangeArrowheads="1"/>
          </p:cNvSpPr>
          <p:nvPr/>
        </p:nvSpPr>
        <p:spPr bwMode="auto">
          <a:xfrm>
            <a:off x="4611689" y="1627188"/>
            <a:ext cx="356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15367" name="TextBox 18"/>
          <p:cNvSpPr txBox="1">
            <a:spLocks noChangeArrowheads="1"/>
          </p:cNvSpPr>
          <p:nvPr/>
        </p:nvSpPr>
        <p:spPr bwMode="auto">
          <a:xfrm>
            <a:off x="4954588" y="1427165"/>
            <a:ext cx="319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u="sng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8" name="TextBox 19"/>
          <p:cNvSpPr txBox="1">
            <a:spLocks noChangeArrowheads="1"/>
          </p:cNvSpPr>
          <p:nvPr/>
        </p:nvSpPr>
        <p:spPr bwMode="auto">
          <a:xfrm>
            <a:off x="5356228" y="1627188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=1.5</a:t>
            </a:r>
          </a:p>
        </p:txBody>
      </p:sp>
      <p:sp>
        <p:nvSpPr>
          <p:cNvPr id="11271" name="TextBox 21"/>
          <p:cNvSpPr txBox="1">
            <a:spLocks noChangeArrowheads="1"/>
          </p:cNvSpPr>
          <p:nvPr/>
        </p:nvSpPr>
        <p:spPr bwMode="auto">
          <a:xfrm>
            <a:off x="1822751" y="2284414"/>
            <a:ext cx="461665" cy="27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</p:txBody>
      </p: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1822451" y="2957515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</a:p>
        </p:txBody>
      </p:sp>
      <p:sp>
        <p:nvSpPr>
          <p:cNvPr id="11273" name="TextBox 23"/>
          <p:cNvSpPr txBox="1">
            <a:spLocks noChangeArrowheads="1"/>
          </p:cNvSpPr>
          <p:nvPr/>
        </p:nvSpPr>
        <p:spPr bwMode="auto">
          <a:xfrm>
            <a:off x="2338689" y="2284414"/>
            <a:ext cx="461665" cy="27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</p:txBody>
      </p:sp>
      <p:sp>
        <p:nvSpPr>
          <p:cNvPr id="11274" name="TextBox 24"/>
          <p:cNvSpPr txBox="1">
            <a:spLocks noChangeArrowheads="1"/>
          </p:cNvSpPr>
          <p:nvPr/>
        </p:nvSpPr>
        <p:spPr bwMode="auto">
          <a:xfrm>
            <a:off x="2359026" y="2941640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</a:p>
        </p:txBody>
      </p:sp>
      <p:sp>
        <p:nvSpPr>
          <p:cNvPr id="11275" name="TextBox 25"/>
          <p:cNvSpPr txBox="1">
            <a:spLocks noChangeArrowheads="1"/>
          </p:cNvSpPr>
          <p:nvPr/>
        </p:nvSpPr>
        <p:spPr bwMode="auto">
          <a:xfrm>
            <a:off x="2930526" y="2973390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</a:p>
        </p:txBody>
      </p:sp>
      <p:sp>
        <p:nvSpPr>
          <p:cNvPr id="11276" name="TextBox 26"/>
          <p:cNvSpPr txBox="1">
            <a:spLocks noChangeArrowheads="1"/>
          </p:cNvSpPr>
          <p:nvPr/>
        </p:nvSpPr>
        <p:spPr bwMode="auto">
          <a:xfrm>
            <a:off x="2981624" y="2284414"/>
            <a:ext cx="461665" cy="27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</p:txBody>
      </p:sp>
      <p:sp>
        <p:nvSpPr>
          <p:cNvPr id="11277" name="TextBox 27"/>
          <p:cNvSpPr txBox="1">
            <a:spLocks noChangeArrowheads="1"/>
          </p:cNvSpPr>
          <p:nvPr/>
        </p:nvSpPr>
        <p:spPr bwMode="auto">
          <a:xfrm>
            <a:off x="5572126" y="2973390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值</a:t>
            </a:r>
          </a:p>
        </p:txBody>
      </p:sp>
      <p:sp>
        <p:nvSpPr>
          <p:cNvPr id="11278" name="TextBox 28"/>
          <p:cNvSpPr txBox="1">
            <a:spLocks noChangeArrowheads="1"/>
          </p:cNvSpPr>
          <p:nvPr/>
        </p:nvSpPr>
        <p:spPr bwMode="auto">
          <a:xfrm>
            <a:off x="5537502" y="2284414"/>
            <a:ext cx="461665" cy="27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</p:txBody>
      </p:sp>
      <p:sp>
        <p:nvSpPr>
          <p:cNvPr id="11279" name="TextBox 29"/>
          <p:cNvSpPr txBox="1">
            <a:spLocks noChangeArrowheads="1"/>
          </p:cNvSpPr>
          <p:nvPr/>
        </p:nvSpPr>
        <p:spPr bwMode="auto">
          <a:xfrm>
            <a:off x="1433513" y="4027488"/>
            <a:ext cx="7358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用比的前项除以比的后项得到一个数，这个数就是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比值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6387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探究四：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412875" y="1262065"/>
            <a:ext cx="660400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整数比的化简方法：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方法一，把比改写成除法算式，再把被除数和除数同时除以它们的最大公因数，求出商后再化成比；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方法二，先把比改写成分数的形式，再把这个分数进行约分，最后改写成比；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方法三，把比的前项、后项同时除以它们的最大公因数，化成最简整数比。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7411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探究四：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1412875" y="1262064"/>
            <a:ext cx="6604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分数比的化简方法：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方法一，用比的前项除以比的后项，商用最简分数表示，再转化成比；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方法二，先把比的前项和后项同时乘它们分母的最小公倍数，再按照整数比的化简方法化简。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435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探究四：</a:t>
            </a: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412875" y="1262064"/>
            <a:ext cx="6604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小数比的化简方法：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方法一，先把小数比改写成小数除法，根据商不变的性质，将被除数与除数同时扩大相同的倍数（O除外），化成整数比后再化简；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方法二，把比的前项和后项的小数点向右移动相同的位数，将小数比化成整数比后再化简。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9459" name="Rectangle 11"/>
          <p:cNvSpPr>
            <a:spLocks noChangeArrowheads="1"/>
          </p:cNvSpPr>
          <p:nvPr/>
        </p:nvSpPr>
        <p:spPr bwMode="auto">
          <a:xfrm>
            <a:off x="827092" y="1233488"/>
            <a:ext cx="802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160∶240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化成最简单的整数比。</a:t>
            </a:r>
          </a:p>
        </p:txBody>
      </p:sp>
      <p:sp>
        <p:nvSpPr>
          <p:cNvPr id="8197" name="Rectangle 28"/>
          <p:cNvSpPr>
            <a:spLocks noChangeArrowheads="1"/>
          </p:cNvSpPr>
          <p:nvPr/>
        </p:nvSpPr>
        <p:spPr bwMode="auto">
          <a:xfrm>
            <a:off x="1435962" y="2241550"/>
            <a:ext cx="1191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160∶240</a:t>
            </a:r>
          </a:p>
        </p:txBody>
      </p:sp>
      <p:sp>
        <p:nvSpPr>
          <p:cNvPr id="8198" name="Rectangle 29"/>
          <p:cNvSpPr>
            <a:spLocks noChangeArrowheads="1"/>
          </p:cNvSpPr>
          <p:nvPr/>
        </p:nvSpPr>
        <p:spPr bwMode="auto">
          <a:xfrm>
            <a:off x="2915053" y="2238375"/>
            <a:ext cx="1731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160÷80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8199" name="Rectangle 30"/>
          <p:cNvSpPr>
            <a:spLocks noChangeArrowheads="1"/>
          </p:cNvSpPr>
          <p:nvPr/>
        </p:nvSpPr>
        <p:spPr bwMode="auto">
          <a:xfrm>
            <a:off x="6309296" y="2170113"/>
            <a:ext cx="893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2∶3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0" name="Rectangle 31"/>
          <p:cNvSpPr>
            <a:spLocks noChangeArrowheads="1"/>
          </p:cNvSpPr>
          <p:nvPr/>
        </p:nvSpPr>
        <p:spPr bwMode="auto">
          <a:xfrm>
            <a:off x="1461362" y="3592513"/>
            <a:ext cx="1191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160∶240</a:t>
            </a:r>
          </a:p>
        </p:txBody>
      </p:sp>
      <p:grpSp>
        <p:nvGrpSpPr>
          <p:cNvPr id="8201" name="Group 32"/>
          <p:cNvGrpSpPr/>
          <p:nvPr/>
        </p:nvGrpSpPr>
        <p:grpSpPr bwMode="auto">
          <a:xfrm>
            <a:off x="2635164" y="3344864"/>
            <a:ext cx="1708239" cy="922336"/>
            <a:chOff x="3" y="0"/>
            <a:chExt cx="755" cy="581"/>
          </a:xfrm>
        </p:grpSpPr>
        <p:sp>
          <p:nvSpPr>
            <p:cNvPr id="19476" name="Rectangle 33"/>
            <p:cNvSpPr>
              <a:spLocks noChangeArrowheads="1"/>
            </p:cNvSpPr>
            <p:nvPr/>
          </p:nvSpPr>
          <p:spPr bwMode="auto">
            <a:xfrm>
              <a:off x="3" y="157"/>
              <a:ext cx="1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grpSp>
          <p:nvGrpSpPr>
            <p:cNvPr id="19477" name="Group 34"/>
            <p:cNvGrpSpPr/>
            <p:nvPr/>
          </p:nvGrpSpPr>
          <p:grpSpPr bwMode="auto">
            <a:xfrm>
              <a:off x="226" y="0"/>
              <a:ext cx="532" cy="581"/>
              <a:chOff x="113" y="0"/>
              <a:chExt cx="532" cy="581"/>
            </a:xfrm>
          </p:grpSpPr>
          <p:sp>
            <p:nvSpPr>
              <p:cNvPr id="19478" name="Text Box 35"/>
              <p:cNvSpPr txBox="1">
                <a:spLocks noChangeArrowheads="1"/>
              </p:cNvSpPr>
              <p:nvPr/>
            </p:nvSpPr>
            <p:spPr bwMode="auto">
              <a:xfrm>
                <a:off x="141" y="0"/>
                <a:ext cx="40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160</a:t>
                </a:r>
              </a:p>
            </p:txBody>
          </p:sp>
          <p:sp>
            <p:nvSpPr>
              <p:cNvPr id="19479" name="Line 36"/>
              <p:cNvSpPr>
                <a:spLocks noChangeShapeType="1"/>
              </p:cNvSpPr>
              <p:nvPr/>
            </p:nvSpPr>
            <p:spPr bwMode="auto">
              <a:xfrm>
                <a:off x="113" y="331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0" name="Text Box 37"/>
              <p:cNvSpPr txBox="1">
                <a:spLocks noChangeArrowheads="1"/>
              </p:cNvSpPr>
              <p:nvPr/>
            </p:nvSpPr>
            <p:spPr bwMode="auto">
              <a:xfrm>
                <a:off x="128" y="348"/>
                <a:ext cx="51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240</a:t>
                </a:r>
              </a:p>
            </p:txBody>
          </p:sp>
        </p:grpSp>
      </p:grpSp>
      <p:sp>
        <p:nvSpPr>
          <p:cNvPr id="8207" name="Line 38"/>
          <p:cNvSpPr>
            <a:spLocks noChangeShapeType="1"/>
          </p:cNvSpPr>
          <p:nvPr/>
        </p:nvSpPr>
        <p:spPr bwMode="auto">
          <a:xfrm>
            <a:off x="3241675" y="3429000"/>
            <a:ext cx="617538" cy="165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8" name="Line 39"/>
          <p:cNvSpPr>
            <a:spLocks noChangeShapeType="1"/>
          </p:cNvSpPr>
          <p:nvPr/>
        </p:nvSpPr>
        <p:spPr bwMode="auto">
          <a:xfrm>
            <a:off x="3276600" y="3933827"/>
            <a:ext cx="465138" cy="3333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Rectangle 40"/>
          <p:cNvSpPr>
            <a:spLocks noChangeArrowheads="1"/>
          </p:cNvSpPr>
          <p:nvPr/>
        </p:nvSpPr>
        <p:spPr bwMode="auto">
          <a:xfrm>
            <a:off x="3555771" y="4286250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8210" name="Rectangle 41"/>
          <p:cNvSpPr>
            <a:spLocks noChangeArrowheads="1"/>
          </p:cNvSpPr>
          <p:nvPr/>
        </p:nvSpPr>
        <p:spPr bwMode="auto">
          <a:xfrm>
            <a:off x="3566882" y="29543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grpSp>
        <p:nvGrpSpPr>
          <p:cNvPr id="8211" name="Group 42"/>
          <p:cNvGrpSpPr/>
          <p:nvPr/>
        </p:nvGrpSpPr>
        <p:grpSpPr bwMode="auto">
          <a:xfrm>
            <a:off x="3894142" y="3343275"/>
            <a:ext cx="1395413" cy="923926"/>
            <a:chOff x="5" y="0"/>
            <a:chExt cx="879" cy="582"/>
          </a:xfrm>
        </p:grpSpPr>
        <p:sp>
          <p:nvSpPr>
            <p:cNvPr id="19472" name="Text Box 43"/>
            <p:cNvSpPr txBox="1">
              <a:spLocks noChangeArrowheads="1"/>
            </p:cNvSpPr>
            <p:nvPr/>
          </p:nvSpPr>
          <p:spPr bwMode="auto">
            <a:xfrm>
              <a:off x="385" y="0"/>
              <a:ext cx="4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9473" name="Line 44"/>
            <p:cNvSpPr>
              <a:spLocks noChangeShapeType="1"/>
            </p:cNvSpPr>
            <p:nvPr/>
          </p:nvSpPr>
          <p:spPr bwMode="auto">
            <a:xfrm>
              <a:off x="345" y="331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4" name="Text Box 45"/>
            <p:cNvSpPr txBox="1">
              <a:spLocks noChangeArrowheads="1"/>
            </p:cNvSpPr>
            <p:nvPr/>
          </p:nvSpPr>
          <p:spPr bwMode="auto">
            <a:xfrm>
              <a:off x="367" y="349"/>
              <a:ext cx="5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9475" name="Rectangle 46"/>
            <p:cNvSpPr>
              <a:spLocks noChangeArrowheads="1"/>
            </p:cNvSpPr>
            <p:nvPr/>
          </p:nvSpPr>
          <p:spPr bwMode="auto">
            <a:xfrm>
              <a:off x="5" y="145"/>
              <a:ext cx="2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</p:grpSp>
      <p:sp>
        <p:nvSpPr>
          <p:cNvPr id="8216" name="Rectangle 47"/>
          <p:cNvSpPr>
            <a:spLocks noChangeArrowheads="1"/>
          </p:cNvSpPr>
          <p:nvPr/>
        </p:nvSpPr>
        <p:spPr bwMode="auto">
          <a:xfrm>
            <a:off x="4429862" y="2205038"/>
            <a:ext cx="383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∶</a:t>
            </a:r>
          </a:p>
        </p:txBody>
      </p:sp>
      <p:sp>
        <p:nvSpPr>
          <p:cNvPr id="8217" name="Rectangle 48"/>
          <p:cNvSpPr>
            <a:spLocks noChangeArrowheads="1"/>
          </p:cNvSpPr>
          <p:nvPr/>
        </p:nvSpPr>
        <p:spPr bwMode="auto">
          <a:xfrm>
            <a:off x="4813304" y="2205038"/>
            <a:ext cx="2513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240÷80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7" grpId="0" animBg="1"/>
      <p:bldP spid="8208" grpId="0" animBg="1"/>
      <p:bldP spid="8209" grpId="0"/>
      <p:bldP spid="8210" grpId="0"/>
      <p:bldP spid="8216" grpId="0"/>
      <p:bldP spid="82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96917" y="1006476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1、写出各杯中糖与水的质量比。（单位：克）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553329" y="3506788"/>
            <a:ext cx="671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1:5</a:t>
            </a: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4724403" y="3506788"/>
            <a:ext cx="671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1:2</a:t>
            </a:r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6146804" y="3506788"/>
            <a:ext cx="601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1:5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3354388" y="3506788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1:2</a:t>
            </a:r>
          </a:p>
        </p:txBody>
      </p:sp>
      <p:pic>
        <p:nvPicPr>
          <p:cNvPr id="20488" name="图片 -21474826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9104" y="1773238"/>
            <a:ext cx="8043863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1898650" y="4256088"/>
            <a:ext cx="294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）一样甜。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5513392" y="4256088"/>
            <a:ext cx="294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）一样甜。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4" grpId="0"/>
      <p:bldP spid="6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42938" y="1071563"/>
            <a:ext cx="800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2、连一连。</a:t>
            </a:r>
          </a:p>
        </p:txBody>
      </p:sp>
      <p:pic>
        <p:nvPicPr>
          <p:cNvPr id="21508" name="图片 -21474826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0404" y="1577975"/>
            <a:ext cx="6030913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连接符 2"/>
          <p:cNvCxnSpPr/>
          <p:nvPr/>
        </p:nvCxnSpPr>
        <p:spPr>
          <a:xfrm>
            <a:off x="2771775" y="2087564"/>
            <a:ext cx="863600" cy="2376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771775" y="2695576"/>
            <a:ext cx="863600" cy="257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771779" y="3282950"/>
            <a:ext cx="936625" cy="1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844800" y="2520950"/>
            <a:ext cx="863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315079" y="2695577"/>
            <a:ext cx="849313" cy="1192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6315079" y="3240089"/>
            <a:ext cx="849313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299200" y="2663825"/>
            <a:ext cx="865188" cy="180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54104" y="1101725"/>
            <a:ext cx="2341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哪杯水更甜？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1547817" y="1822452"/>
            <a:ext cx="6592887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-21474826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9804" y="1949450"/>
            <a:ext cx="784066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587375" y="1038225"/>
            <a:ext cx="66500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笑笑配制蜂蜜水，配制了3次如下表，请你把表填写完整。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1417" y="2408238"/>
            <a:ext cx="911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10:125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7497764" y="2408238"/>
            <a:ext cx="911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4935542" y="2822575"/>
            <a:ext cx="911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6:50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497764" y="2847975"/>
            <a:ext cx="911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3:25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879975" y="3262313"/>
            <a:ext cx="1284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6.4:400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7499354" y="3262313"/>
            <a:ext cx="911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2:125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-21474825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9604" y="993777"/>
            <a:ext cx="481171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974729" y="993776"/>
            <a:ext cx="70135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</a:t>
            </a: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（1）不马虎投中的次数与投篮总数的比是（       ），比值是（     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奇思投中的次数与投篮总数的比是（     ），比值是（     ）。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48304" y="3163888"/>
            <a:ext cx="96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9:10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1127129" y="3641725"/>
            <a:ext cx="752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087942" y="4010025"/>
            <a:ext cx="1036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13:20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869117" y="3957638"/>
            <a:ext cx="1036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build="allAtOnce"/>
      <p:bldP spid="5" grpId="0" build="allAtOnce"/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-21474825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9604" y="993777"/>
            <a:ext cx="481171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974729" y="993775"/>
            <a:ext cx="70135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4、</a:t>
            </a: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（3）不马虎和奇思谁投球的命中率高些？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6800" y="4083050"/>
            <a:ext cx="447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不马虎的命中率高些。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58721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比的前项和后项同时乘或除以同一个不为0的数，比值的大小不变。整数比的化简方法：把比的前项、后项同时除以它们的最大公因数，化成最简整数比。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38" y="2439988"/>
            <a:ext cx="5810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分数比的化简方法：先把比的前项和后项同时乘它们分母的最小公倍数，再按照整数比的化简方法化简。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小数比的化简方法：把比的前项和后项的小数点向右移动相同的位数，将小数比化成整数比后再化简。</a:t>
            </a:r>
          </a:p>
        </p:txBody>
      </p:sp>
      <p:sp>
        <p:nvSpPr>
          <p:cNvPr id="25609" name="矩形 17"/>
          <p:cNvSpPr>
            <a:spLocks noChangeArrowheads="1"/>
          </p:cNvSpPr>
          <p:nvPr/>
        </p:nvSpPr>
        <p:spPr bwMode="auto">
          <a:xfrm>
            <a:off x="3891897" y="57626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比的化简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43011" name="副标题 2"/>
          <p:cNvSpPr txBox="1">
            <a:spLocks noChangeArrowheads="1"/>
          </p:cNvSpPr>
          <p:nvPr/>
        </p:nvSpPr>
        <p:spPr bwMode="auto">
          <a:xfrm>
            <a:off x="2268538" y="1314450"/>
            <a:ext cx="590391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191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191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191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191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819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819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819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819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175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1、化简下列各比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0.6:0.32              10:25                 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28" name="副标题 2"/>
          <p:cNvSpPr txBox="1">
            <a:spLocks noChangeArrowheads="1"/>
          </p:cNvSpPr>
          <p:nvPr/>
        </p:nvSpPr>
        <p:spPr bwMode="auto">
          <a:xfrm>
            <a:off x="2268538" y="2620963"/>
            <a:ext cx="5903912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3、讨论：你认为比在生活中有哪些应用。</a:t>
            </a:r>
          </a:p>
        </p:txBody>
      </p:sp>
      <p:graphicFrame>
        <p:nvGraphicFramePr>
          <p:cNvPr id="26629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867400" y="1544638"/>
          <a:ext cx="6667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r:id="rId3" imgW="330200" imgH="393700" progId="Equation.KSEE3">
                  <p:embed/>
                </p:oleObj>
              </mc:Choice>
              <mc:Fallback>
                <p:oleObj r:id="rId3" imgW="3302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44638"/>
                        <a:ext cx="6667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73213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1．在实际情境中，体会化简比的必要性，进一步体会比的意义。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2．会运用商不变的规律和分数的基本性质化简比，并能解决相应的简单实际问题。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１、讨论：谈谈化简比的方法。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14325" y="1013124"/>
            <a:ext cx="85153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人体每天需要的水分约为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毫升，其中从食物中摄取的  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毫升，直接饮入的约为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毫升。写出从食物中  摄取的和直接饮入的水量的比，并化简。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2803525" y="2100263"/>
            <a:ext cx="34925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1200∶1300</a:t>
            </a: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2514604" y="2592388"/>
            <a:ext cx="61198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1200÷100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）∶（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1300÷100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941391" y="4114886"/>
            <a:ext cx="82248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答：从食物中摄取的和直接饮入的水量的比是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1200∶1300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，化简后是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12∶13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2541588" y="3152777"/>
            <a:ext cx="23495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12∶13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627188" y="1028700"/>
            <a:ext cx="2341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哪杯水更甜？</a:t>
            </a: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1276350" y="1477965"/>
            <a:ext cx="65913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1862138" y="3411538"/>
            <a:ext cx="2492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男孩杯中蜂蜜和水的比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5922963" y="3411538"/>
            <a:ext cx="644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3:12</a:t>
            </a:r>
          </a:p>
        </p:txBody>
      </p:sp>
      <p:sp>
        <p:nvSpPr>
          <p:cNvPr id="4102" name="TextBox 10"/>
          <p:cNvSpPr txBox="1">
            <a:spLocks noChangeArrowheads="1"/>
          </p:cNvSpPr>
          <p:nvPr/>
        </p:nvSpPr>
        <p:spPr bwMode="auto">
          <a:xfrm>
            <a:off x="1862138" y="3971925"/>
            <a:ext cx="2492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女孩杯中蜂蜜和水的比</a:t>
            </a:r>
          </a:p>
        </p:txBody>
      </p:sp>
      <p:sp>
        <p:nvSpPr>
          <p:cNvPr id="4103" name="TextBox 11"/>
          <p:cNvSpPr txBox="1">
            <a:spLocks noChangeArrowheads="1"/>
          </p:cNvSpPr>
          <p:nvPr/>
        </p:nvSpPr>
        <p:spPr bwMode="auto">
          <a:xfrm>
            <a:off x="5934076" y="3983038"/>
            <a:ext cx="644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4:16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1908179" y="4543425"/>
            <a:ext cx="3877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把比化成最简整数比，叫作化简比。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2511425" y="1282700"/>
            <a:ext cx="644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3:12</a:t>
            </a:r>
          </a:p>
        </p:txBody>
      </p:sp>
      <p:sp>
        <p:nvSpPr>
          <p:cNvPr id="5123" name="TextBox 10"/>
          <p:cNvSpPr txBox="1">
            <a:spLocks noChangeArrowheads="1"/>
          </p:cNvSpPr>
          <p:nvPr/>
        </p:nvSpPr>
        <p:spPr bwMode="auto">
          <a:xfrm>
            <a:off x="2287590" y="3484563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=1:4</a:t>
            </a: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5094288" y="1282700"/>
            <a:ext cx="644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4:16</a:t>
            </a:r>
          </a:p>
        </p:txBody>
      </p:sp>
      <p:sp>
        <p:nvSpPr>
          <p:cNvPr id="5125" name="TextBox 15"/>
          <p:cNvSpPr txBox="1">
            <a:spLocks noChangeArrowheads="1"/>
          </p:cNvSpPr>
          <p:nvPr/>
        </p:nvSpPr>
        <p:spPr bwMode="auto">
          <a:xfrm>
            <a:off x="4848228" y="3484563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=1:4</a:t>
            </a:r>
          </a:p>
        </p:txBody>
      </p:sp>
      <p:grpSp>
        <p:nvGrpSpPr>
          <p:cNvPr id="5" name="组合 17"/>
          <p:cNvGrpSpPr/>
          <p:nvPr/>
        </p:nvGrpSpPr>
        <p:grpSpPr bwMode="auto">
          <a:xfrm>
            <a:off x="2298703" y="1828800"/>
            <a:ext cx="857471" cy="646331"/>
            <a:chOff x="428596" y="2403455"/>
            <a:chExt cx="857712" cy="645392"/>
          </a:xfrm>
        </p:grpSpPr>
        <p:sp>
          <p:nvSpPr>
            <p:cNvPr id="9234" name="TextBox 7"/>
            <p:cNvSpPr txBox="1">
              <a:spLocks noChangeArrowheads="1"/>
            </p:cNvSpPr>
            <p:nvPr/>
          </p:nvSpPr>
          <p:spPr bwMode="auto">
            <a:xfrm>
              <a:off x="428596" y="2558473"/>
              <a:ext cx="356288" cy="368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9235" name="矩形 16"/>
            <p:cNvSpPr>
              <a:spLocks noChangeArrowheads="1"/>
            </p:cNvSpPr>
            <p:nvPr/>
          </p:nvSpPr>
          <p:spPr bwMode="auto">
            <a:xfrm>
              <a:off x="832210" y="2403455"/>
              <a:ext cx="454098" cy="645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  <a:p>
              <a:pPr algn="ctr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18"/>
          <p:cNvGrpSpPr/>
          <p:nvPr/>
        </p:nvGrpSpPr>
        <p:grpSpPr bwMode="auto">
          <a:xfrm>
            <a:off x="2287588" y="2614613"/>
            <a:ext cx="769800" cy="646331"/>
            <a:chOff x="428596" y="2403455"/>
            <a:chExt cx="771552" cy="645393"/>
          </a:xfrm>
        </p:grpSpPr>
        <p:sp>
          <p:nvSpPr>
            <p:cNvPr id="9232" name="TextBox 19"/>
            <p:cNvSpPr txBox="1">
              <a:spLocks noChangeArrowheads="1"/>
            </p:cNvSpPr>
            <p:nvPr/>
          </p:nvSpPr>
          <p:spPr bwMode="auto">
            <a:xfrm>
              <a:off x="428596" y="2558473"/>
              <a:ext cx="356999" cy="368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9233" name="矩形 20"/>
            <p:cNvSpPr>
              <a:spLocks noChangeArrowheads="1"/>
            </p:cNvSpPr>
            <p:nvPr/>
          </p:nvSpPr>
          <p:spPr bwMode="auto">
            <a:xfrm>
              <a:off x="880103" y="2403455"/>
              <a:ext cx="320045" cy="645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algn="ctr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21"/>
          <p:cNvGrpSpPr/>
          <p:nvPr/>
        </p:nvGrpSpPr>
        <p:grpSpPr bwMode="auto">
          <a:xfrm>
            <a:off x="4870454" y="1854201"/>
            <a:ext cx="857471" cy="646331"/>
            <a:chOff x="428596" y="2403455"/>
            <a:chExt cx="857713" cy="645392"/>
          </a:xfrm>
        </p:grpSpPr>
        <p:sp>
          <p:nvSpPr>
            <p:cNvPr id="9230" name="TextBox 22"/>
            <p:cNvSpPr txBox="1">
              <a:spLocks noChangeArrowheads="1"/>
            </p:cNvSpPr>
            <p:nvPr/>
          </p:nvSpPr>
          <p:spPr bwMode="auto">
            <a:xfrm>
              <a:off x="428596" y="2558473"/>
              <a:ext cx="356289" cy="368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9231" name="矩形 23"/>
            <p:cNvSpPr>
              <a:spLocks noChangeArrowheads="1"/>
            </p:cNvSpPr>
            <p:nvPr/>
          </p:nvSpPr>
          <p:spPr bwMode="auto">
            <a:xfrm>
              <a:off x="832211" y="2403455"/>
              <a:ext cx="454098" cy="645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  <a:p>
              <a:pPr algn="ctr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16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24"/>
          <p:cNvGrpSpPr/>
          <p:nvPr/>
        </p:nvGrpSpPr>
        <p:grpSpPr bwMode="auto">
          <a:xfrm>
            <a:off x="4859338" y="2640013"/>
            <a:ext cx="769800" cy="646331"/>
            <a:chOff x="428596" y="2403455"/>
            <a:chExt cx="771552" cy="645393"/>
          </a:xfrm>
        </p:grpSpPr>
        <p:sp>
          <p:nvSpPr>
            <p:cNvPr id="9228" name="TextBox 25"/>
            <p:cNvSpPr txBox="1">
              <a:spLocks noChangeArrowheads="1"/>
            </p:cNvSpPr>
            <p:nvPr/>
          </p:nvSpPr>
          <p:spPr bwMode="auto">
            <a:xfrm>
              <a:off x="428596" y="2558473"/>
              <a:ext cx="356999" cy="368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9229" name="矩形 26"/>
            <p:cNvSpPr>
              <a:spLocks noChangeArrowheads="1"/>
            </p:cNvSpPr>
            <p:nvPr/>
          </p:nvSpPr>
          <p:spPr bwMode="auto">
            <a:xfrm>
              <a:off x="880103" y="2403455"/>
              <a:ext cx="320045" cy="645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algn="ctr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1984376" y="854075"/>
            <a:ext cx="644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3:12</a:t>
            </a: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1774829" y="1425575"/>
            <a:ext cx="931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=3÷12</a:t>
            </a: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1770063" y="1912938"/>
            <a:ext cx="2467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3÷3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12÷3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1770067" y="2484438"/>
            <a:ext cx="797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=1÷4</a:t>
            </a:r>
          </a:p>
        </p:txBody>
      </p:sp>
      <p:sp>
        <p:nvSpPr>
          <p:cNvPr id="6150" name="TextBox 10"/>
          <p:cNvSpPr txBox="1">
            <a:spLocks noChangeArrowheads="1"/>
          </p:cNvSpPr>
          <p:nvPr/>
        </p:nvSpPr>
        <p:spPr bwMode="auto">
          <a:xfrm>
            <a:off x="1781178" y="3055938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=1:4</a:t>
            </a:r>
          </a:p>
        </p:txBody>
      </p:sp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6292851" y="854075"/>
            <a:ext cx="644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4:16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6061079" y="1425575"/>
            <a:ext cx="931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=4÷16</a:t>
            </a:r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6056313" y="1912938"/>
            <a:ext cx="2467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4÷4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16÷4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154" name="TextBox 14"/>
          <p:cNvSpPr txBox="1">
            <a:spLocks noChangeArrowheads="1"/>
          </p:cNvSpPr>
          <p:nvPr/>
        </p:nvSpPr>
        <p:spPr bwMode="auto">
          <a:xfrm>
            <a:off x="6056317" y="2484438"/>
            <a:ext cx="797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=1÷4</a:t>
            </a:r>
          </a:p>
        </p:txBody>
      </p: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6067428" y="3055938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=1:4</a:t>
            </a:r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2224092" y="3606800"/>
            <a:ext cx="53498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男孩的蜂蜜水：蜂蜜和水的比是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1:4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女孩的蜂蜜水：蜂蜜和水的比是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1:4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157" name="TextBox 17"/>
          <p:cNvSpPr txBox="1">
            <a:spLocks noChangeArrowheads="1"/>
          </p:cNvSpPr>
          <p:nvPr/>
        </p:nvSpPr>
        <p:spPr bwMode="auto">
          <a:xfrm>
            <a:off x="2559050" y="4570413"/>
            <a:ext cx="435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两杯蜂蜜水一样甜。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2" grpId="0"/>
      <p:bldP spid="6153" grpId="0"/>
      <p:bldP spid="6154" grpId="0"/>
      <p:bldP spid="6155" grpId="0"/>
      <p:bldP spid="6156" grpId="0"/>
      <p:bldP spid="61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857253" y="2036763"/>
            <a:ext cx="32063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  :     2    =      10     :     20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214941" y="2022475"/>
            <a:ext cx="31406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    :      12    =   1     :     3</a:t>
            </a:r>
          </a:p>
        </p:txBody>
      </p:sp>
      <p:sp>
        <p:nvSpPr>
          <p:cNvPr id="7172" name="任意多边形 12"/>
          <p:cNvSpPr>
            <a:spLocks noChangeArrowheads="1"/>
          </p:cNvSpPr>
          <p:nvPr/>
        </p:nvSpPr>
        <p:spPr bwMode="auto">
          <a:xfrm>
            <a:off x="973142" y="1808165"/>
            <a:ext cx="1919287" cy="173037"/>
          </a:xfrm>
          <a:custGeom>
            <a:avLst/>
            <a:gdLst>
              <a:gd name="T0" fmla="*/ 0 w 1919111"/>
              <a:gd name="T1" fmla="*/ 150415 h 173097"/>
              <a:gd name="T2" fmla="*/ 293565 w 1919111"/>
              <a:gd name="T3" fmla="*/ 71447 h 173097"/>
              <a:gd name="T4" fmla="*/ 1004895 w 1919111"/>
              <a:gd name="T5" fmla="*/ 3761 h 173097"/>
              <a:gd name="T6" fmla="*/ 1716225 w 1919111"/>
              <a:gd name="T7" fmla="*/ 94008 h 173097"/>
              <a:gd name="T8" fmla="*/ 1919463 w 1919111"/>
              <a:gd name="T9" fmla="*/ 172977 h 17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9111" h="173097">
                <a:moveTo>
                  <a:pt x="0" y="150519"/>
                </a:moveTo>
                <a:cubicBezTo>
                  <a:pt x="63029" y="123237"/>
                  <a:pt x="126059" y="95956"/>
                  <a:pt x="293511" y="71497"/>
                </a:cubicBezTo>
                <a:cubicBezTo>
                  <a:pt x="460963" y="47038"/>
                  <a:pt x="767644" y="0"/>
                  <a:pt x="1004711" y="3763"/>
                </a:cubicBezTo>
                <a:cubicBezTo>
                  <a:pt x="1241778" y="7526"/>
                  <a:pt x="1563511" y="65852"/>
                  <a:pt x="1715911" y="94074"/>
                </a:cubicBezTo>
                <a:cubicBezTo>
                  <a:pt x="1868311" y="122296"/>
                  <a:pt x="1919111" y="173097"/>
                  <a:pt x="1919111" y="173097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" name="TextBox 13"/>
          <p:cNvSpPr txBox="1">
            <a:spLocks noChangeArrowheads="1"/>
          </p:cNvSpPr>
          <p:nvPr/>
        </p:nvSpPr>
        <p:spPr bwMode="auto">
          <a:xfrm>
            <a:off x="1330326" y="1322388"/>
            <a:ext cx="625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×10</a:t>
            </a:r>
          </a:p>
        </p:txBody>
      </p:sp>
      <p:sp>
        <p:nvSpPr>
          <p:cNvPr id="7174" name="任意多边形 15"/>
          <p:cNvSpPr>
            <a:spLocks noChangeArrowheads="1"/>
          </p:cNvSpPr>
          <p:nvPr/>
        </p:nvSpPr>
        <p:spPr bwMode="auto">
          <a:xfrm rot="10800000" flipH="1">
            <a:off x="1905000" y="2582865"/>
            <a:ext cx="1925638" cy="168275"/>
          </a:xfrm>
          <a:custGeom>
            <a:avLst/>
            <a:gdLst>
              <a:gd name="T0" fmla="*/ 0 w 1919111"/>
              <a:gd name="T1" fmla="*/ 142250 h 173097"/>
              <a:gd name="T2" fmla="*/ 295511 w 1919111"/>
              <a:gd name="T3" fmla="*/ 67569 h 173097"/>
              <a:gd name="T4" fmla="*/ 1011557 w 1919111"/>
              <a:gd name="T5" fmla="*/ 3556 h 173097"/>
              <a:gd name="T6" fmla="*/ 1727603 w 1919111"/>
              <a:gd name="T7" fmla="*/ 88905 h 173097"/>
              <a:gd name="T8" fmla="*/ 1932187 w 1919111"/>
              <a:gd name="T9" fmla="*/ 163587 h 17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9111" h="173097">
                <a:moveTo>
                  <a:pt x="0" y="150519"/>
                </a:moveTo>
                <a:cubicBezTo>
                  <a:pt x="63029" y="123237"/>
                  <a:pt x="126059" y="95956"/>
                  <a:pt x="293511" y="71497"/>
                </a:cubicBezTo>
                <a:cubicBezTo>
                  <a:pt x="460963" y="47038"/>
                  <a:pt x="767644" y="0"/>
                  <a:pt x="1004711" y="3763"/>
                </a:cubicBezTo>
                <a:cubicBezTo>
                  <a:pt x="1241778" y="7526"/>
                  <a:pt x="1563511" y="65852"/>
                  <a:pt x="1715911" y="94074"/>
                </a:cubicBezTo>
                <a:cubicBezTo>
                  <a:pt x="1868311" y="122296"/>
                  <a:pt x="1919111" y="173097"/>
                  <a:pt x="1919111" y="173097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5" name="TextBox 16"/>
          <p:cNvSpPr txBox="1">
            <a:spLocks noChangeArrowheads="1"/>
          </p:cNvSpPr>
          <p:nvPr/>
        </p:nvSpPr>
        <p:spPr bwMode="auto">
          <a:xfrm>
            <a:off x="2616201" y="2679700"/>
            <a:ext cx="625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×10</a:t>
            </a:r>
          </a:p>
        </p:txBody>
      </p:sp>
      <p:sp>
        <p:nvSpPr>
          <p:cNvPr id="7176" name="任意多边形 17"/>
          <p:cNvSpPr>
            <a:spLocks noChangeArrowheads="1"/>
          </p:cNvSpPr>
          <p:nvPr/>
        </p:nvSpPr>
        <p:spPr bwMode="auto">
          <a:xfrm>
            <a:off x="5365750" y="1951040"/>
            <a:ext cx="1919288" cy="173037"/>
          </a:xfrm>
          <a:custGeom>
            <a:avLst/>
            <a:gdLst>
              <a:gd name="T0" fmla="*/ 0 w 1919111"/>
              <a:gd name="T1" fmla="*/ 150415 h 173097"/>
              <a:gd name="T2" fmla="*/ 293565 w 1919111"/>
              <a:gd name="T3" fmla="*/ 71447 h 173097"/>
              <a:gd name="T4" fmla="*/ 1004897 w 1919111"/>
              <a:gd name="T5" fmla="*/ 3761 h 173097"/>
              <a:gd name="T6" fmla="*/ 1716227 w 1919111"/>
              <a:gd name="T7" fmla="*/ 94008 h 173097"/>
              <a:gd name="T8" fmla="*/ 1919465 w 1919111"/>
              <a:gd name="T9" fmla="*/ 172977 h 17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9111" h="173097">
                <a:moveTo>
                  <a:pt x="0" y="150519"/>
                </a:moveTo>
                <a:cubicBezTo>
                  <a:pt x="63029" y="123237"/>
                  <a:pt x="126059" y="95956"/>
                  <a:pt x="293511" y="71497"/>
                </a:cubicBezTo>
                <a:cubicBezTo>
                  <a:pt x="460963" y="47038"/>
                  <a:pt x="767644" y="0"/>
                  <a:pt x="1004711" y="3763"/>
                </a:cubicBezTo>
                <a:cubicBezTo>
                  <a:pt x="1241778" y="7526"/>
                  <a:pt x="1563511" y="65852"/>
                  <a:pt x="1715911" y="94074"/>
                </a:cubicBezTo>
                <a:cubicBezTo>
                  <a:pt x="1868311" y="122296"/>
                  <a:pt x="1919111" y="173097"/>
                  <a:pt x="1919111" y="173097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TextBox 18"/>
          <p:cNvSpPr txBox="1">
            <a:spLocks noChangeArrowheads="1"/>
          </p:cNvSpPr>
          <p:nvPr/>
        </p:nvSpPr>
        <p:spPr bwMode="auto">
          <a:xfrm>
            <a:off x="5722938" y="1465263"/>
            <a:ext cx="4908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÷4</a:t>
            </a:r>
          </a:p>
        </p:txBody>
      </p:sp>
      <p:sp>
        <p:nvSpPr>
          <p:cNvPr id="7178" name="任意多边形 19"/>
          <p:cNvSpPr>
            <a:spLocks noChangeArrowheads="1"/>
          </p:cNvSpPr>
          <p:nvPr/>
        </p:nvSpPr>
        <p:spPr bwMode="auto">
          <a:xfrm rot="10800000" flipH="1">
            <a:off x="6223000" y="2593975"/>
            <a:ext cx="1925638" cy="166688"/>
          </a:xfrm>
          <a:custGeom>
            <a:avLst/>
            <a:gdLst>
              <a:gd name="T0" fmla="*/ 0 w 1919111"/>
              <a:gd name="T1" fmla="*/ 139579 h 173097"/>
              <a:gd name="T2" fmla="*/ 295511 w 1919111"/>
              <a:gd name="T3" fmla="*/ 66301 h 173097"/>
              <a:gd name="T4" fmla="*/ 1011557 w 1919111"/>
              <a:gd name="T5" fmla="*/ 3490 h 173097"/>
              <a:gd name="T6" fmla="*/ 1727603 w 1919111"/>
              <a:gd name="T7" fmla="*/ 87237 h 173097"/>
              <a:gd name="T8" fmla="*/ 1932187 w 1919111"/>
              <a:gd name="T9" fmla="*/ 160516 h 17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9111" h="173097">
                <a:moveTo>
                  <a:pt x="0" y="150519"/>
                </a:moveTo>
                <a:cubicBezTo>
                  <a:pt x="63029" y="123237"/>
                  <a:pt x="126059" y="95956"/>
                  <a:pt x="293511" y="71497"/>
                </a:cubicBezTo>
                <a:cubicBezTo>
                  <a:pt x="460963" y="47038"/>
                  <a:pt x="767644" y="0"/>
                  <a:pt x="1004711" y="3763"/>
                </a:cubicBezTo>
                <a:cubicBezTo>
                  <a:pt x="1241778" y="7526"/>
                  <a:pt x="1563511" y="65852"/>
                  <a:pt x="1715911" y="94074"/>
                </a:cubicBezTo>
                <a:cubicBezTo>
                  <a:pt x="1868311" y="122296"/>
                  <a:pt x="1919111" y="173097"/>
                  <a:pt x="1919111" y="173097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TextBox 20"/>
          <p:cNvSpPr txBox="1">
            <a:spLocks noChangeArrowheads="1"/>
          </p:cNvSpPr>
          <p:nvPr/>
        </p:nvSpPr>
        <p:spPr bwMode="auto">
          <a:xfrm>
            <a:off x="6865938" y="2689225"/>
            <a:ext cx="4908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÷4</a:t>
            </a:r>
          </a:p>
        </p:txBody>
      </p:sp>
      <p:sp>
        <p:nvSpPr>
          <p:cNvPr id="7180" name="TextBox 21"/>
          <p:cNvSpPr txBox="1">
            <a:spLocks noChangeArrowheads="1"/>
          </p:cNvSpPr>
          <p:nvPr/>
        </p:nvSpPr>
        <p:spPr bwMode="auto">
          <a:xfrm>
            <a:off x="1212850" y="3724275"/>
            <a:ext cx="7537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发现：比的前项和后项同时乘或除以同一个不为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的数，比值的大小不变。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4" grpId="0" animBg="1"/>
      <p:bldP spid="7175" grpId="0"/>
      <p:bldP spid="7176" grpId="0" animBg="1"/>
      <p:bldP spid="7177" grpId="0"/>
      <p:bldP spid="7178" grpId="0" animBg="1"/>
      <p:bldP spid="7179" grpId="0"/>
      <p:bldP spid="718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1133</Words>
  <Application>Microsoft Office PowerPoint</Application>
  <PresentationFormat>自定义</PresentationFormat>
  <Paragraphs>218</Paragraphs>
  <Slides>24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2023-01-16T23:03:54Z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37FF20C8BF1D43C79AC23F8AACFB5C4B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