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3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BCEA9F5-65FC-4BFB-8EDA-D8E0805B142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862B986-A472-4F3D-9B39-856FE9825AEE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060F166D-DE10-44A8-8608-C00211ADF0F4}" type="slidenum">
              <a:rPr lang="zh-CN" altLang="en-US" sz="1200">
                <a:latin typeface="+mn-lt"/>
                <a:ea typeface="+mn-ea"/>
              </a:rPr>
              <a:t>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E3BC9B6-4130-4502-BE80-0110277B48F1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BF76E4A5-4585-4983-9604-901F2483A4C3}" type="slidenum">
              <a:rPr lang="zh-CN" altLang="en-US" sz="1200">
                <a:latin typeface="+mn-lt"/>
                <a:ea typeface="+mn-ea"/>
              </a:rPr>
              <a:t>11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878FD8F-4F90-417C-A84A-C9E7AD66254E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76630C7F-5C60-4181-A610-0FC8C142D902}" type="slidenum">
              <a:rPr lang="zh-CN" altLang="en-US" sz="1200">
                <a:latin typeface="+mn-lt"/>
                <a:ea typeface="+mn-ea"/>
              </a:rPr>
              <a:t>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E874914-1A54-4807-8909-FB58A1C5C28A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0015FBA2-A36A-463E-A35F-C03A2AC00659}" type="slidenum">
              <a:rPr lang="zh-CN" altLang="en-US" sz="1200">
                <a:latin typeface="+mn-lt"/>
                <a:ea typeface="+mn-ea"/>
              </a:rPr>
              <a:t>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18AC0FB-69C7-4A84-83F1-7A9E5234D635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4EF80D30-A563-4A37-9190-D30C4ABB1DB6}" type="slidenum">
              <a:rPr lang="zh-CN" altLang="en-US" sz="1200">
                <a:latin typeface="+mn-lt"/>
                <a:ea typeface="+mn-ea"/>
              </a:rPr>
              <a:t>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4DF5FD2-7539-458B-A35E-BCD498CBCA76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5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89DCAA4F-EA75-451B-ACA7-ADD65D76FDDF}" type="slidenum">
              <a:rPr lang="zh-CN" altLang="en-US" sz="1200">
                <a:latin typeface="+mn-lt"/>
                <a:ea typeface="+mn-ea"/>
              </a:rPr>
              <a:t>6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B249BBA-A17A-4E8E-867F-B92C0D93A06F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F4C848B8-2BD3-4A78-90AC-F9BDEB6D33E9}" type="slidenum">
              <a:rPr lang="zh-CN" altLang="en-US" sz="1200">
                <a:latin typeface="+mn-lt"/>
                <a:ea typeface="+mn-ea"/>
              </a:rPr>
              <a:t>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88B9A72-BC2B-4CD6-BA5D-D253D1145793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358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72C8C3FF-90DA-4FDA-A0EE-8A0236F6EEC5}" type="slidenum">
              <a:rPr lang="zh-CN" altLang="en-US" sz="1200">
                <a:latin typeface="+mn-lt"/>
                <a:ea typeface="+mn-ea"/>
              </a:rPr>
              <a:t>8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1B03A64-AA02-484B-90BD-9DFEF2B7CCBA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7DF23BB0-22AA-4BB2-8D07-B7B0F815C2C6}" type="slidenum">
              <a:rPr lang="zh-CN" altLang="en-US" sz="1200">
                <a:latin typeface="+mn-lt"/>
                <a:ea typeface="+mn-ea"/>
              </a:rPr>
              <a:t>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5CA4453-6273-45DE-ADBE-8460162BAF1F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37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CC3966B-0AF1-4BD9-9C49-E96381D7EE9C}" type="slidenum">
              <a:rPr lang="zh-CN" altLang="en-US" sz="1200">
                <a:latin typeface="+mn-lt"/>
                <a:ea typeface="+mn-ea"/>
              </a:rPr>
              <a:t>10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462C-3CFE-4032-8CFD-FC98B1D485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20BCF-3E69-4106-BF62-1DF9577240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29F78-F330-4F99-826D-85F31D58F5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55D0E-2A07-4E78-8011-688A38B81A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77DD-29DC-4D90-B0F7-D09FE1D38C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B7A4A-1967-419B-BDDF-DB64AE33F1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8FFF4-67BA-4E01-A252-B6BF9B0519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127D3-5852-4530-A238-E3EDE42EC6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4524F-CB37-4841-9170-375891FE62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E4861-534F-4049-9B90-C15FB4750A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57239-75E0-4C6E-8DDB-0ACE3B1501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3785996-037F-4DFA-ACC5-D68B8E84151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Sing%20a%20song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Sing%20a%20song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file:///C:\Users\MeBiuS\Desktop\&#33521;&#35821;%20&#19977;&#24180;&#32423;&#19979;&#20876;%20&#25945;&#23398;&#35838;&#20214;\Module%203\Unit%209\&#38899;&#39057;\Learn%20the%20sounds.mp3" TargetMode="External"/><Relationship Id="rId1" Type="http://schemas.microsoft.com/office/2007/relationships/media" Target="file:///C:\Users\MeBiuS\Desktop\&#33521;&#35821;%20&#19977;&#24180;&#32423;&#19979;&#20876;%20&#25945;&#23398;&#35838;&#20214;\Module%203\Unit%209\&#38899;&#39057;\Learn%20the%20sound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075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436096" y="3717032"/>
            <a:ext cx="18716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6" name="标题 1"/>
          <p:cNvSpPr>
            <a:spLocks noGrp="1"/>
          </p:cNvSpPr>
          <p:nvPr>
            <p:ph type="title" idx="4294967295"/>
          </p:nvPr>
        </p:nvSpPr>
        <p:spPr>
          <a:xfrm>
            <a:off x="-16615" y="1268760"/>
            <a:ext cx="9160615" cy="1460452"/>
          </a:xfrm>
        </p:spPr>
        <p:txBody>
          <a:bodyPr>
            <a:normAutofit/>
          </a:bodyPr>
          <a:lstStyle/>
          <a:p>
            <a:r>
              <a:rPr lang="en-US" altLang="zh-CN" sz="8000" i="1" dirty="0">
                <a:solidFill>
                  <a:srgbClr val="7D87BB"/>
                </a:solidFill>
                <a:latin typeface="Broadway" panose="04040905080B02020502" pitchFamily="82" charset="0"/>
              </a:rPr>
              <a:t>A day on the farm</a:t>
            </a:r>
          </a:p>
        </p:txBody>
      </p:sp>
      <p:pic>
        <p:nvPicPr>
          <p:cNvPr id="3085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2732310"/>
            <a:ext cx="3883238" cy="29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9819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25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126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choose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981075"/>
            <a:ext cx="11699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5113" y="692150"/>
            <a:ext cx="10477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5"/>
          <p:cNvSpPr txBox="1">
            <a:spLocks noChangeArrowheads="1"/>
          </p:cNvSpPr>
          <p:nvPr/>
        </p:nvSpPr>
        <p:spPr bwMode="auto">
          <a:xfrm>
            <a:off x="1547813" y="1341438"/>
            <a:ext cx="6553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3600" dirty="0">
                <a:latin typeface="GCFrutiger" pitchFamily="50" charset="0"/>
              </a:rPr>
              <a:t> lot   rot        	 2.  sip   zip</a:t>
            </a:r>
          </a:p>
          <a:p>
            <a:pPr>
              <a:lnSpc>
                <a:spcPct val="150000"/>
              </a:lnSpc>
              <a:buFontTx/>
              <a:buAutoNum type="arabicPeriod" startAt="3"/>
            </a:pPr>
            <a:r>
              <a:rPr lang="en-US" altLang="zh-CN" sz="3600" dirty="0">
                <a:latin typeface="GCFrutiger" pitchFamily="50" charset="0"/>
              </a:rPr>
              <a:t> map nap      	4.  hot   not</a:t>
            </a:r>
          </a:p>
          <a:p>
            <a:pPr>
              <a:lnSpc>
                <a:spcPct val="150000"/>
              </a:lnSpc>
              <a:buFontTx/>
              <a:buAutoNum type="arabicPeriod" startAt="5"/>
            </a:pPr>
            <a:r>
              <a:rPr lang="en-US" altLang="zh-CN" sz="3600" dirty="0">
                <a:latin typeface="GCFrutiger" pitchFamily="50" charset="0"/>
              </a:rPr>
              <a:t> pub  bud      	6.  kit    gift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7. tip   dip		8.  fan   van</a:t>
            </a:r>
          </a:p>
          <a:p>
            <a:endParaRPr lang="en-US" altLang="zh-CN" sz="3600" dirty="0">
              <a:latin typeface="GCFrutiger" pitchFamily="50" charset="0"/>
            </a:endParaRP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8788" y="2990850"/>
            <a:ext cx="10271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4" descr="3-1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1313" y="4738688"/>
            <a:ext cx="11715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组合 11"/>
          <p:cNvGrpSpPr/>
          <p:nvPr/>
        </p:nvGrpSpPr>
        <p:grpSpPr bwMode="auto">
          <a:xfrm>
            <a:off x="1835150" y="5516563"/>
            <a:ext cx="2449513" cy="1096962"/>
            <a:chOff x="3563888" y="4725144"/>
            <a:chExt cx="2464991" cy="1224136"/>
          </a:xfrm>
        </p:grpSpPr>
        <p:pic>
          <p:nvPicPr>
            <p:cNvPr id="11276" name="图片 6" descr="5-1.pn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4725144"/>
              <a:ext cx="1312863" cy="112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图片 6" descr="5-1.png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4764658"/>
              <a:ext cx="1312863" cy="11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8" name="组合 14"/>
          <p:cNvGrpSpPr/>
          <p:nvPr/>
        </p:nvGrpSpPr>
        <p:grpSpPr bwMode="auto">
          <a:xfrm>
            <a:off x="5219700" y="5516563"/>
            <a:ext cx="2274888" cy="1160462"/>
            <a:chOff x="5292080" y="4725144"/>
            <a:chExt cx="2490961" cy="1448197"/>
          </a:xfrm>
        </p:grpSpPr>
        <p:pic>
          <p:nvPicPr>
            <p:cNvPr id="11279" name="Picture 3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2080" y="4725144"/>
              <a:ext cx="1266825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3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16216" y="4797152"/>
              <a:ext cx="1266825" cy="137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1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53388" y="2852738"/>
            <a:ext cx="879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941888"/>
            <a:ext cx="87153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椭圆 17"/>
          <p:cNvSpPr/>
          <p:nvPr/>
        </p:nvSpPr>
        <p:spPr>
          <a:xfrm>
            <a:off x="2916238" y="1557338"/>
            <a:ext cx="1079500" cy="57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04025" y="1557338"/>
            <a:ext cx="1081088" cy="57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132138" y="2420938"/>
            <a:ext cx="1081087" cy="57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724525" y="2349500"/>
            <a:ext cx="1079500" cy="5762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052638" y="3284538"/>
            <a:ext cx="1079500" cy="57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580063" y="3213100"/>
            <a:ext cx="1079500" cy="5762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987675" y="4005263"/>
            <a:ext cx="1081088" cy="57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875463" y="4076700"/>
            <a:ext cx="1079500" cy="5762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课件制作\Unit1-9\u9\pictures\sheepku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84438" y="3860800"/>
            <a:ext cx="467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1  Read and act </a:t>
            </a:r>
            <a:r>
              <a:rPr lang="en-US" altLang="zh-CN" sz="2400" i="1" dirty="0">
                <a:latin typeface="GCFrutiger" pitchFamily="50" charset="0"/>
              </a:rPr>
              <a:t>Listen and say.</a:t>
            </a:r>
          </a:p>
          <a:p>
            <a:r>
              <a:rPr lang="en-US" altLang="zh-CN" sz="2400" dirty="0">
                <a:latin typeface="GCFrutiger" pitchFamily="50" charset="0"/>
              </a:rPr>
              <a:t>2  Make some signs.</a:t>
            </a:r>
          </a:p>
          <a:p>
            <a:r>
              <a:rPr lang="en-US" altLang="zh-CN" sz="2400" dirty="0">
                <a:latin typeface="GCFrutiger" pitchFamily="50" charset="0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</a:rPr>
              <a:t>Don’t </a:t>
            </a:r>
            <a:r>
              <a:rPr lang="en-US" altLang="zh-CN" sz="2400" dirty="0" smtClean="0">
                <a:solidFill>
                  <a:srgbClr val="FF0000"/>
                </a:solidFill>
                <a:latin typeface="GCFrutiger" pitchFamily="50" charset="0"/>
              </a:rPr>
              <a:t>… </a:t>
            </a:r>
            <a:endParaRPr lang="en-US" altLang="zh-CN" sz="2400" dirty="0">
              <a:solidFill>
                <a:srgbClr val="FF0000"/>
              </a:solidFill>
              <a:latin typeface="GCFrutiger" pitchFamily="50" charset="0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700338" y="2924175"/>
            <a:ext cx="41021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536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Clap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728788"/>
            <a:ext cx="2881312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393950"/>
            <a:ext cx="33353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249488"/>
            <a:ext cx="18891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538413"/>
            <a:ext cx="30241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178050"/>
            <a:ext cx="302577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393950"/>
            <a:ext cx="34591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249488"/>
            <a:ext cx="34099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673225"/>
            <a:ext cx="35496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447800"/>
            <a:ext cx="35575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746250"/>
            <a:ext cx="3027363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741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2996952"/>
            <a:ext cx="324036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Animals </a:t>
            </a:r>
          </a:p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on the farm</a:t>
            </a:r>
            <a:endParaRPr lang="zh-CN" altLang="en-US" sz="4000" b="1" dirty="0">
              <a:ln w="11430"/>
              <a:solidFill>
                <a:srgbClr val="FF8A1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052513"/>
            <a:ext cx="1141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300663"/>
            <a:ext cx="1714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213100"/>
            <a:ext cx="971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924175"/>
            <a:ext cx="15541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157788"/>
            <a:ext cx="155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08500"/>
            <a:ext cx="177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412875"/>
            <a:ext cx="1517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908050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1557338"/>
            <a:ext cx="1555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945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3068960"/>
            <a:ext cx="288032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What do you like?</a:t>
            </a:r>
            <a:endParaRPr lang="zh-CN" altLang="en-US" sz="4000" b="1" dirty="0">
              <a:ln w="11430"/>
              <a:solidFill>
                <a:srgbClr val="FF8A1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052513"/>
            <a:ext cx="1141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300663"/>
            <a:ext cx="1714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213100"/>
            <a:ext cx="971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924175"/>
            <a:ext cx="15541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157788"/>
            <a:ext cx="155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08500"/>
            <a:ext cx="177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412875"/>
            <a:ext cx="1517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908050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1557338"/>
            <a:ext cx="1555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150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052513"/>
            <a:ext cx="1141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300663"/>
            <a:ext cx="1714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213100"/>
            <a:ext cx="971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924175"/>
            <a:ext cx="15541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157788"/>
            <a:ext cx="155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08500"/>
            <a:ext cx="177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7244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412875"/>
            <a:ext cx="1517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908050"/>
            <a:ext cx="1828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1557338"/>
            <a:ext cx="1555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51275" y="2636838"/>
            <a:ext cx="38163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I like pigs. </a:t>
            </a:r>
          </a:p>
          <a:p>
            <a:r>
              <a:rPr lang="en-US" altLang="zh-CN" sz="3200" dirty="0">
                <a:latin typeface="GCFrutiger" pitchFamily="50" charset="0"/>
              </a:rPr>
              <a:t>They are pink.</a:t>
            </a:r>
          </a:p>
          <a:p>
            <a:r>
              <a:rPr lang="en-US" altLang="zh-CN" sz="3200" dirty="0">
                <a:latin typeface="GCFrutiger" pitchFamily="50" charset="0"/>
              </a:rPr>
              <a:t>They are fat. </a:t>
            </a:r>
          </a:p>
          <a:p>
            <a:r>
              <a:rPr lang="en-US" altLang="zh-CN" sz="3200" dirty="0">
                <a:latin typeface="GCFrutiger" pitchFamily="50" charset="0"/>
              </a:rPr>
              <a:t>They are cute.</a:t>
            </a:r>
          </a:p>
          <a:p>
            <a:r>
              <a:rPr lang="en-US" altLang="zh-CN" sz="3200" dirty="0">
                <a:latin typeface="GCFrutiger" pitchFamily="50" charset="0"/>
              </a:rPr>
              <a:t>They can eat fast.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63938" y="3068638"/>
            <a:ext cx="3384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GCFrutiger" pitchFamily="50" charset="0"/>
              </a:rPr>
              <a:t>I like ... </a:t>
            </a:r>
          </a:p>
          <a:p>
            <a:r>
              <a:rPr lang="en-US" altLang="zh-CN" sz="3200">
                <a:latin typeface="GCFrutiger" pitchFamily="50" charset="0"/>
              </a:rPr>
              <a:t>They are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355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125538"/>
            <a:ext cx="15113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716338"/>
            <a:ext cx="1584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120775"/>
            <a:ext cx="1362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6"/>
          <p:cNvGrpSpPr/>
          <p:nvPr/>
        </p:nvGrpSpPr>
        <p:grpSpPr bwMode="auto">
          <a:xfrm>
            <a:off x="6516688" y="3860800"/>
            <a:ext cx="1428750" cy="1371600"/>
            <a:chOff x="1425346" y="3717032"/>
            <a:chExt cx="1428750" cy="1371600"/>
          </a:xfrm>
        </p:grpSpPr>
        <p:pic>
          <p:nvPicPr>
            <p:cNvPr id="23562" name="Picture 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547664" y="3933056"/>
              <a:ext cx="1152128" cy="990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5346" y="3717032"/>
              <a:ext cx="142875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4" name="TextBox 10"/>
          <p:cNvSpPr txBox="1">
            <a:spLocks noChangeArrowheads="1"/>
          </p:cNvSpPr>
          <p:nvPr/>
        </p:nvSpPr>
        <p:spPr bwMode="auto">
          <a:xfrm>
            <a:off x="2987675" y="1196975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What does it mean?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750" y="2636838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litter.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19700" y="256540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throw stones.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9750" y="5229225"/>
            <a:ext cx="3095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walk on the grass.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84888" y="5437188"/>
            <a:ext cx="2808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GCFrutiger" pitchFamily="50" charset="0"/>
              </a:rPr>
              <a:t>Don’t open the gate.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5856" y="3140968"/>
            <a:ext cx="288032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8A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Rules on the farm</a:t>
            </a:r>
            <a:endParaRPr lang="zh-CN" altLang="en-US" sz="4000" b="1" dirty="0">
              <a:ln w="11430"/>
              <a:solidFill>
                <a:srgbClr val="FF8A1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09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8" descr="sing a so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333375"/>
            <a:ext cx="31321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52788" y="908050"/>
            <a:ext cx="58912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860800"/>
            <a:ext cx="59880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ing a so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12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717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6338"/>
            <a:ext cx="12858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133600"/>
            <a:ext cx="898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59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713" y="620713"/>
            <a:ext cx="798036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981075"/>
            <a:ext cx="7921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921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5438"/>
            <a:ext cx="4211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1984375"/>
            <a:ext cx="1944687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9" cstate="email"/>
          <a:srcRect l="-3345"/>
          <a:stretch>
            <a:fillRect/>
          </a:stretch>
        </p:blipFill>
        <p:spPr bwMode="auto">
          <a:xfrm>
            <a:off x="2124075" y="1841500"/>
            <a:ext cx="66802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00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全屏显示(4:3)</PresentationFormat>
  <Paragraphs>53</Paragraphs>
  <Slides>11</Slides>
  <Notes>10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GCFrutiger</vt:lpstr>
      <vt:lpstr>宋体</vt:lpstr>
      <vt:lpstr>微软雅黑</vt:lpstr>
      <vt:lpstr>Arial</vt:lpstr>
      <vt:lpstr>Arial Black</vt:lpstr>
      <vt:lpstr>Broadway</vt:lpstr>
      <vt:lpstr>Calibri</vt:lpstr>
      <vt:lpstr>WWW.2PPT.COM
</vt:lpstr>
      <vt:lpstr>A day on the farm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2013-05-17T10:52:00Z</dcterms:created>
  <dcterms:modified xsi:type="dcterms:W3CDTF">2023-01-16T23:04:21Z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E9C0A59B17A5420E94BD90C587E5C68F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