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257" r:id="rId15"/>
  </p:sldIdLst>
  <p:sldSz cx="12192000" cy="6858000"/>
  <p:notesSz cx="6858000" cy="9144000"/>
  <p:embeddedFontLst>
    <p:embeddedFont>
      <p:font typeface="黑体" panose="02010609060101010101" pitchFamily="49" charset="-122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方正舒体" panose="02010601030101010101" pitchFamily="2" charset="-122"/>
      <p:regular r:id="rId25"/>
    </p:embeddedFont>
    <p:embeddedFont>
      <p:font typeface="FandolFang R" panose="02010600030101010101" charset="-122"/>
      <p:regular r:id="rId26"/>
    </p:embeddedFont>
    <p:embeddedFont>
      <p:font typeface="演示斜黑体" panose="02010600030101010101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CDA28AAA-66EC-40B6-A671-B66D132DA1C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01122D3-D0B0-4945-A85D-F2E87131364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122D3-D0B0-4945-A85D-F2E8713136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122D3-D0B0-4945-A85D-F2E87131364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5" b="10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78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51881" y="4333679"/>
            <a:ext cx="3924905" cy="318924"/>
            <a:chOff x="445479" y="4315402"/>
            <a:chExt cx="4198082" cy="468734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6563" y="1754684"/>
            <a:ext cx="5628988" cy="1769566"/>
            <a:chOff x="4429633" y="2630200"/>
            <a:chExt cx="5628988" cy="1769566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4584951" y="2630200"/>
              <a:ext cx="53085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54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牛郎织女（二）</a:t>
              </a:r>
              <a:endParaRPr lang="en-US" altLang="zh-CN" sz="5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871017" y="2508681"/>
            <a:ext cx="6812483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一是牛郎和织女真诚相待，互相鼓励、互相安慰，他们坚定而执着的心成就鹊桥相会。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二是他们敢于斗争，大胆追求幸福生活的勇气与行为成就了鹊桥会。</a:t>
            </a:r>
          </a:p>
        </p:txBody>
      </p:sp>
      <p:sp>
        <p:nvSpPr>
          <p:cNvPr id="4" name="矩形 3"/>
          <p:cNvSpPr/>
          <p:nvPr/>
        </p:nvSpPr>
        <p:spPr>
          <a:xfrm>
            <a:off x="923289" y="1460198"/>
            <a:ext cx="6493511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思考：是什么让牛郎织女能在鹊桥相会？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220214"/>
            <a:ext cx="3210678" cy="431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矩形 2"/>
          <p:cNvSpPr/>
          <p:nvPr/>
        </p:nvSpPr>
        <p:spPr>
          <a:xfrm>
            <a:off x="681228" y="3189325"/>
            <a:ext cx="10418572" cy="22738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课文写织女被王母娘娘抓走，牛郎追赶，王母娘娘用天河分开他们，后来王母娘娘拗不过织女，允许他们一年见一次，喜鹊就来给他们搭桥的事，表现了牛郎织女真诚坚定、敢于斗争的品质，反映了人们对美好幸福生活的追求。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4978382" y="1840850"/>
            <a:ext cx="1824264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8" name="矩形 2"/>
          <p:cNvSpPr/>
          <p:nvPr/>
        </p:nvSpPr>
        <p:spPr>
          <a:xfrm>
            <a:off x="674489" y="1316018"/>
            <a:ext cx="611196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一、下列注音全对的一组是（        ）。</a:t>
            </a:r>
          </a:p>
        </p:txBody>
      </p:sp>
      <p:sp>
        <p:nvSpPr>
          <p:cNvPr id="9" name="矩形 19"/>
          <p:cNvSpPr/>
          <p:nvPr/>
        </p:nvSpPr>
        <p:spPr>
          <a:xfrm>
            <a:off x="755365" y="2089182"/>
            <a:ext cx="9056915" cy="1551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偎依（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wēi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yī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      衰老（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lǎo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泰山（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tài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shān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     珊瑚（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shān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hú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一筐（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kuāng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   拗不过（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niú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bú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guò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54244" y="1394122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09247" y="3114899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niù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33608" y="2080186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shuāi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220214"/>
            <a:ext cx="3210678" cy="431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220214"/>
            <a:ext cx="3210678" cy="4311482"/>
          </a:xfrm>
          <a:prstGeom prst="rect">
            <a:avLst/>
          </a:prstGeom>
        </p:spPr>
      </p:pic>
      <p:sp>
        <p:nvSpPr>
          <p:cNvPr id="13" name="矩形 2"/>
          <p:cNvSpPr/>
          <p:nvPr/>
        </p:nvSpPr>
        <p:spPr>
          <a:xfrm>
            <a:off x="890814" y="1547513"/>
            <a:ext cx="611196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二、按要求写句子。</a:t>
            </a:r>
          </a:p>
        </p:txBody>
      </p:sp>
      <p:sp>
        <p:nvSpPr>
          <p:cNvPr id="14" name="矩形 19"/>
          <p:cNvSpPr/>
          <p:nvPr/>
        </p:nvSpPr>
        <p:spPr>
          <a:xfrm>
            <a:off x="893798" y="2198078"/>
            <a:ext cx="9056915" cy="26986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成群的喜鹊在天河上边搭起一座桥。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缩写句子：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他忽然想起老牛临死前说的话，这不正是紧急事吗？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改为陈述句：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______________________________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562377" y="2967335"/>
            <a:ext cx="4169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喜鹊搭起桥。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88503" y="4414571"/>
            <a:ext cx="637128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他忽然想起老牛临死前说的话，这正是紧急事。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5" b="10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78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51881" y="4333679"/>
            <a:ext cx="3924905" cy="318924"/>
            <a:chOff x="445479" y="4315402"/>
            <a:chExt cx="4198082" cy="468734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6563" y="1296398"/>
            <a:ext cx="5628988" cy="2227852"/>
            <a:chOff x="4429633" y="2171914"/>
            <a:chExt cx="5628988" cy="2227852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4584951" y="2171914"/>
              <a:ext cx="5308576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8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15809" y="1900258"/>
            <a:ext cx="6451460" cy="3508653"/>
          </a:xfrm>
          <a:prstGeom prst="rect">
            <a:avLst/>
          </a:prstGeom>
          <a:noFill/>
          <a:ln w="9525">
            <a:solidFill>
              <a:srgbClr val="00B0F0"/>
            </a:solidFill>
            <a:prstDash val="lgDash"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七夕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节日名。夏历七月初七的晚上。古代神话，七夕牛郎织女在天河相会。又名“乞巧节”“女儿节”。民间风俗中，妇女于此日夜间向织女星乞求智巧。古书记载：七月七日，为牵牛织女聚会这夜。是夕，人家妇女结彩缕，穿七孔针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陈瓜果于庭中以乞巧。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4" name="Picture 2" descr="https://timgsa.baidu.com/timg?image&amp;quality=80&amp;size=b9999_10000&amp;sec=1567178532280&amp;di=ab9464374f6bd7258dd0cc493b9d2ad4&amp;imgtype=0&amp;src=http%3A%2F%2Fn10.cmsfile.pg0.cn%2Fgroup3%2FM00%2F00%2F87%2FCgoOFFmijYSAeat_AABmfTYR-KA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3" y="2409039"/>
            <a:ext cx="3985743" cy="2491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007864" y="2170112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俭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老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泰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山</a:t>
            </a:r>
          </a:p>
        </p:txBody>
      </p:sp>
      <p:sp>
        <p:nvSpPr>
          <p:cNvPr id="7" name="矩形 6"/>
          <p:cNvSpPr/>
          <p:nvPr/>
        </p:nvSpPr>
        <p:spPr>
          <a:xfrm>
            <a:off x="1546343" y="1626643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wēi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shuāi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tài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96764" y="3606800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珊 瑚 礁       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簪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拗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674489" y="3146425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shān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kuāng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zān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niù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220214"/>
            <a:ext cx="3210678" cy="431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2220214"/>
            <a:ext cx="3210678" cy="431148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01701" y="1578942"/>
            <a:ext cx="6096000" cy="2943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衰老：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泰山：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玉簪：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16045" y="1596250"/>
            <a:ext cx="7007736" cy="294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年老精力衰弱。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东岳，中国五岳之首，中国名山，海拔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1545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米，位于山东泰安境内。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用玉做成的簪子。也叫玉掻头。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2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5567" y="1980406"/>
            <a:ext cx="594407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）牛郎织女的幸福生活。</a:t>
            </a:r>
          </a:p>
        </p:txBody>
      </p:sp>
      <p:sp>
        <p:nvSpPr>
          <p:cNvPr id="3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59279" y="3069431"/>
            <a:ext cx="7623606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）写牛郎和织女被王母娘娘用天河分开。</a:t>
            </a:r>
          </a:p>
        </p:txBody>
      </p:sp>
      <p:sp>
        <p:nvSpPr>
          <p:cNvPr id="4" name="文本框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65565" y="4156868"/>
            <a:ext cx="61327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6-8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）写浪漫鹊桥会传说。</a:t>
            </a:r>
          </a:p>
        </p:txBody>
      </p:sp>
      <p:sp>
        <p:nvSpPr>
          <p:cNvPr id="7" name="Freeform 48"/>
          <p:cNvSpPr/>
          <p:nvPr>
            <p:custDataLst>
              <p:tags r:id="rId4"/>
            </p:custDataLst>
          </p:nvPr>
        </p:nvSpPr>
        <p:spPr bwMode="auto">
          <a:xfrm>
            <a:off x="1628980" y="2050255"/>
            <a:ext cx="547687" cy="596900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32D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2"/>
          <p:cNvSpPr/>
          <p:nvPr>
            <p:custDataLst>
              <p:tags r:id="rId5"/>
            </p:custDataLst>
          </p:nvPr>
        </p:nvSpPr>
        <p:spPr bwMode="auto">
          <a:xfrm>
            <a:off x="2121105" y="3139280"/>
            <a:ext cx="549275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B3D7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56"/>
          <p:cNvSpPr/>
          <p:nvPr>
            <p:custDataLst>
              <p:tags r:id="rId6"/>
            </p:custDataLst>
          </p:nvPr>
        </p:nvSpPr>
        <p:spPr bwMode="auto">
          <a:xfrm>
            <a:off x="1628980" y="4228305"/>
            <a:ext cx="547687" cy="595312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5AB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文本框 12"/>
          <p:cNvSpPr txBox="1"/>
          <p:nvPr/>
        </p:nvSpPr>
        <p:spPr>
          <a:xfrm>
            <a:off x="1537704" y="3086837"/>
            <a:ext cx="7923933" cy="16968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她喜欢人间的生活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跟牛郎一块儿干活，她喜欢；逗着兄妹俩玩，她喜欢；看门前小溪活泼地流过去，她喜欢；听晓风晚风轻轻地吹过树林，她喜欢。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931794" y="2086012"/>
            <a:ext cx="7819391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自然段，哪些语句写牛郎织女的生活，生活怎么样？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894423" y="3915414"/>
            <a:ext cx="1179752" cy="743040"/>
          </a:xfrm>
          <a:prstGeom prst="wedgeRoundRectCallout">
            <a:avLst>
              <a:gd name="adj1" fmla="val -91106"/>
              <a:gd name="adj2" fmla="val -56549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排比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1308511" y="4915454"/>
            <a:ext cx="7394893" cy="1135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这个排比句，表明她对人间生活的热爱和满足，这与织女在天上没有自由、没有幸福的遭遇形成鲜明对比。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" y="1403779"/>
            <a:ext cx="1677988" cy="161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bldLvl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1922822" y="3598357"/>
            <a:ext cx="7923933" cy="6715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她是怕外祖母知道她在这儿会来找她。</a:t>
            </a:r>
          </a:p>
        </p:txBody>
      </p:sp>
      <p:sp>
        <p:nvSpPr>
          <p:cNvPr id="4" name="矩形 3"/>
          <p:cNvSpPr/>
          <p:nvPr/>
        </p:nvSpPr>
        <p:spPr>
          <a:xfrm>
            <a:off x="2893920" y="2395661"/>
            <a:ext cx="7819391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自然段写道“可是有时候也发愁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织女愁什么？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94423" y="3915414"/>
            <a:ext cx="1179752" cy="743040"/>
          </a:xfrm>
          <a:prstGeom prst="wedgeRoundRectCallout">
            <a:avLst>
              <a:gd name="adj1" fmla="val -164923"/>
              <a:gd name="adj2" fmla="val -40565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伏笔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636031" y="4649608"/>
            <a:ext cx="7394893" cy="1135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突出织女留恋人间生活，不愿回到天上的心理。为下文王母娘娘抓她回去做铺垫。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" y="1403779"/>
            <a:ext cx="1677988" cy="161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bldLvl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137609" y="3222916"/>
            <a:ext cx="7505946" cy="1964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我快不行了，不能帮你们下地干活了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我死以后，你把我的皮留着。碰见什么紧急事，你就披上我的皮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44916" y="2099977"/>
            <a:ext cx="8807499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自然段，老牛死前说了什么，老牛的遗言对情节有什么作用？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480499" y="5254241"/>
            <a:ext cx="8210724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体现了老牛的情谊，为后文牛郎飞起来追织女埋下伏笔。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47985" y="3885821"/>
            <a:ext cx="1179752" cy="743040"/>
          </a:xfrm>
          <a:prstGeom prst="wedgeRoundRectCallout">
            <a:avLst>
              <a:gd name="adj1" fmla="val -164923"/>
              <a:gd name="adj2" fmla="val -40565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伏笔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" y="1403779"/>
            <a:ext cx="1677988" cy="161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620877" y="2977741"/>
            <a:ext cx="8562108" cy="1964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她尤其恨织女，竟敢留在人间不回来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她发誓要把织女捉回来，哪怕织女藏在泰山底下的石缝里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也一定抓回来，给她顶厉害的惩罚。</a:t>
            </a:r>
          </a:p>
        </p:txBody>
      </p:sp>
      <p:sp>
        <p:nvSpPr>
          <p:cNvPr id="4" name="矩形 3"/>
          <p:cNvSpPr/>
          <p:nvPr/>
        </p:nvSpPr>
        <p:spPr>
          <a:xfrm>
            <a:off x="3279916" y="2087277"/>
            <a:ext cx="8450839" cy="588816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自然段，王母娘娘得知织女下凡后是什么态度？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3236553" y="5179863"/>
            <a:ext cx="5389836" cy="588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十分生气，不抓到织女誓不罢休。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1" y="1811845"/>
            <a:ext cx="1677988" cy="161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文本框 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441"/>
  <p:tag name="MH_LIBRARY" val="GRAPHIC"/>
  <p:tag name="MH_ORDER" val="Freeform 56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宽屏</PresentationFormat>
  <Paragraphs>83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2020-10-09T06:10:00Z</dcterms:created>
  <dcterms:modified xsi:type="dcterms:W3CDTF">2023-01-10T12:20:16Z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EC2F97A4B99B44C78BB25CC048EFBE22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