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705" r:id="rId3"/>
    <p:sldId id="1260" r:id="rId4"/>
    <p:sldId id="1261" r:id="rId5"/>
    <p:sldId id="1262" r:id="rId6"/>
    <p:sldId id="1263" r:id="rId7"/>
    <p:sldId id="1264" r:id="rId8"/>
    <p:sldId id="1265" r:id="rId9"/>
    <p:sldId id="1266" r:id="rId10"/>
    <p:sldId id="1267" r:id="rId11"/>
    <p:sldId id="1268" r:id="rId12"/>
    <p:sldId id="1269" r:id="rId13"/>
    <p:sldId id="1271" r:id="rId14"/>
    <p:sldId id="1270" r:id="rId15"/>
    <p:sldId id="1272" r:id="rId16"/>
    <p:sldId id="1273" r:id="rId17"/>
    <p:sldId id="1274" r:id="rId18"/>
    <p:sldId id="1275" r:id="rId19"/>
    <p:sldId id="25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语文园地（二）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语文精品课件 四年级下册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+mn-ea"/>
                <a:sym typeface="+mn-lt"/>
              </a:rPr>
              <a:t>BY YUSHEN</a:t>
            </a:r>
            <a:endParaRPr lang="zh-CN" altLang="en-US" dirty="0">
              <a:noFill/>
              <a:cs typeface="+mn-ea"/>
              <a:sym typeface="+mn-lt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28600" y="1808163"/>
            <a:ext cx="9934801" cy="1140505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6096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下面这些词语，有的是近年新出现的，有的在原有含义的基础上有了新的含义。选一两个你知道的，和同学交流。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21692" y="3826556"/>
            <a:ext cx="17414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云技术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80927" y="4752703"/>
            <a:ext cx="1591943" cy="5835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多媒体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05332" y="4752703"/>
            <a:ext cx="1335405" cy="5835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克隆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47946" y="3826872"/>
            <a:ext cx="1335406" cy="5835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桌面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20505" y="4752068"/>
            <a:ext cx="1335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窗口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12536" y="4752703"/>
            <a:ext cx="1335406" cy="5835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潜水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矩形 2"/>
          <p:cNvSpPr/>
          <p:nvPr/>
        </p:nvSpPr>
        <p:spPr>
          <a:xfrm>
            <a:off x="4336823" y="3125448"/>
            <a:ext cx="7231062" cy="27479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715645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近年新出现的词有：云技术、多媒体、互联网、克隆。在原有含义的基础上有了新的含义的词有：桌面、窗口、潜水。</a:t>
            </a:r>
          </a:p>
        </p:txBody>
      </p:sp>
      <p:grpSp>
        <p:nvGrpSpPr>
          <p:cNvPr id="4" name="组合 4"/>
          <p:cNvGrpSpPr/>
          <p:nvPr/>
        </p:nvGrpSpPr>
        <p:grpSpPr bwMode="auto">
          <a:xfrm>
            <a:off x="6096000" y="1637846"/>
            <a:ext cx="2111375" cy="857250"/>
            <a:chOff x="8806" y="1948"/>
            <a:chExt cx="3326" cy="1350"/>
          </a:xfrm>
        </p:grpSpPr>
        <p:sp>
          <p:nvSpPr>
            <p:cNvPr id="5" name="流程图: 资料带 4"/>
            <p:cNvSpPr/>
            <p:nvPr/>
          </p:nvSpPr>
          <p:spPr>
            <a:xfrm>
              <a:off x="8806" y="1948"/>
              <a:ext cx="3326" cy="1350"/>
            </a:xfrm>
            <a:prstGeom prst="flowChartPunchedTap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3"/>
            <p:cNvSpPr txBox="1">
              <a:spLocks noChangeArrowheads="1"/>
            </p:cNvSpPr>
            <p:nvPr/>
          </p:nvSpPr>
          <p:spPr bwMode="auto">
            <a:xfrm>
              <a:off x="8806" y="2164"/>
              <a:ext cx="3327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我的发现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164" y="2743200"/>
            <a:ext cx="2793958" cy="311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85028" y="1455446"/>
            <a:ext cx="8096024" cy="43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268855" indent="-2268855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2268855" marR="0" lvl="0" indent="-2268855" algn="l" defTabSz="6096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云技术：</a:t>
            </a: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指在广域网或局域网内将硬件、软件、网络等系列资源统</a:t>
            </a:r>
            <a:endParaRPr kumimoji="0" lang="zh-CN" altLang="zh-CN" sz="2000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268855" marR="0" lvl="0" indent="-2268855" algn="l" defTabSz="6096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一起来，实现数据的计算、储存、处理和共享的一种托管</a:t>
            </a:r>
            <a:endParaRPr kumimoji="0" lang="zh-CN" altLang="zh-CN" sz="2000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268855" marR="0" lvl="0" indent="-2268855" algn="l" defTabSz="6096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技术。</a:t>
            </a:r>
          </a:p>
          <a:p>
            <a:pPr marL="2268855" marR="0" lvl="0" indent="-2268855" algn="l" defTabSz="6096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多媒体：</a:t>
            </a: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可用计算机处理的多种信息载体的统称，包括文本、声</a:t>
            </a:r>
            <a:endParaRPr kumimoji="0" lang="zh-CN" altLang="zh-CN" sz="2000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268855" marR="0" lvl="0" indent="-2268855" algn="l" defTabSz="6096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音、图形、动画、图像、视频等。</a:t>
            </a:r>
          </a:p>
          <a:p>
            <a:pPr marL="2268855" marR="0" lvl="0" indent="-2268855" algn="l" defTabSz="6096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克隆：</a:t>
            </a: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指生物体通过体细胞进行的无性繁殖，以及由无性繁殖形</a:t>
            </a:r>
          </a:p>
          <a:p>
            <a:pPr marL="2268855" marR="0" lvl="0" indent="-2268855" algn="l" defTabSz="6096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成的基因型完全相同的后代个体组成的种群。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8" y="2149701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85028" y="1319319"/>
            <a:ext cx="8096024" cy="458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268855" indent="-2268855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桌面：</a:t>
            </a:r>
            <a:r>
              <a:rPr lang="zh-CN" altLang="en-US" sz="2000" b="1" noProof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原有含义是桌子上用来放东西的平面。新含义是进入计算机</a:t>
            </a:r>
            <a:endParaRPr lang="zh-CN" altLang="zh-CN" sz="2000" b="1" noProof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b="1" noProof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zh-CN" altLang="en-US" sz="2000" b="1" noProof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的视窗操作系统平台时，显示器上显示的背景。</a:t>
            </a:r>
          </a:p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窗口：</a:t>
            </a:r>
            <a:r>
              <a:rPr lang="zh-CN" altLang="en-US" sz="2000" b="1" noProof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原含义是窗户或窗户跟前。新含义是指计算机操作系统中的</a:t>
            </a:r>
            <a:endParaRPr lang="zh-CN" altLang="zh-CN" sz="2000" b="1" noProof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b="1" noProof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zh-CN" altLang="en-US" sz="2000" b="1" noProof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窗口应用程序，包括文档窗口和对话框。</a:t>
            </a:r>
          </a:p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潜水：</a:t>
            </a:r>
            <a:r>
              <a:rPr lang="zh-CN" altLang="en-US" sz="2000" b="1" noProof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原含义是指在水面以下活动。新含义是指天天在论坛里呆</a:t>
            </a:r>
            <a:endParaRPr lang="zh-CN" altLang="zh-CN" sz="2000" b="1" noProof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b="1" noProof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zh-CN" altLang="en-US" sz="2000" b="1" noProof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着，但是不发帖，只看帖子、而且注意论坛日常事务的人。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8" y="2149701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38238" y="2444070"/>
            <a:ext cx="10920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选择合适的词语填在下面的横线上。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003300" y="3309257"/>
            <a:ext cx="11188700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6096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）你快点把电脑</a:t>
            </a:r>
            <a:r>
              <a:rPr kumimoji="0" lang="zh-CN" altLang="en-US" sz="3200" b="1" i="0" u="sng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    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清理干净。</a:t>
            </a:r>
          </a:p>
          <a:p>
            <a:pPr marL="1083945" marR="0" lvl="0" indent="-1083945" algn="l" defTabSz="6096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）群主发话了：</a:t>
            </a:r>
            <a:r>
              <a:rPr kumimoji="0" lang="zh-CN" altLang="en-US" sz="3200" b="1" i="0" u="sng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      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的同志们也要冒个泡才行。</a:t>
            </a:r>
          </a:p>
        </p:txBody>
      </p: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5068155" y="4090294"/>
            <a:ext cx="1027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潜水</a:t>
            </a: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4895850" y="3407388"/>
            <a:ext cx="1027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桌面</a:t>
            </a:r>
          </a:p>
        </p:txBody>
      </p:sp>
      <p:grpSp>
        <p:nvGrpSpPr>
          <p:cNvPr id="7" name="组合 5"/>
          <p:cNvGrpSpPr/>
          <p:nvPr/>
        </p:nvGrpSpPr>
        <p:grpSpPr bwMode="auto">
          <a:xfrm>
            <a:off x="4895850" y="1521732"/>
            <a:ext cx="2268538" cy="644525"/>
            <a:chOff x="7040" y="1824"/>
            <a:chExt cx="3572" cy="1016"/>
          </a:xfrm>
        </p:grpSpPr>
        <p:sp>
          <p:nvSpPr>
            <p:cNvPr id="9" name="椭圆 8"/>
            <p:cNvSpPr/>
            <p:nvPr/>
          </p:nvSpPr>
          <p:spPr>
            <a:xfrm>
              <a:off x="7040" y="1854"/>
              <a:ext cx="3572" cy="9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4"/>
            <p:cNvSpPr txBox="1">
              <a:spLocks noChangeArrowheads="1"/>
            </p:cNvSpPr>
            <p:nvPr/>
          </p:nvSpPr>
          <p:spPr bwMode="auto">
            <a:xfrm>
              <a:off x="7442" y="1824"/>
              <a:ext cx="317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练一练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1" name="圆角矩形标注 12"/>
          <p:cNvSpPr/>
          <p:nvPr/>
        </p:nvSpPr>
        <p:spPr>
          <a:xfrm>
            <a:off x="1242439" y="2028596"/>
            <a:ext cx="3717925" cy="2149475"/>
          </a:xfrm>
          <a:prstGeom prst="wedgeRoundRectCallout">
            <a:avLst>
              <a:gd name="adj1" fmla="val 57429"/>
              <a:gd name="adj2" fmla="val 743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同学们，新出现的词语你还积累了哪些？</a:t>
            </a:r>
          </a:p>
        </p:txBody>
      </p:sp>
      <p:sp>
        <p:nvSpPr>
          <p:cNvPr id="13" name="圆角矩形标注 11"/>
          <p:cNvSpPr/>
          <p:nvPr/>
        </p:nvSpPr>
        <p:spPr>
          <a:xfrm>
            <a:off x="6348413" y="1799770"/>
            <a:ext cx="4725987" cy="2607129"/>
          </a:xfrm>
          <a:prstGeom prst="wedgeRoundRectCallout">
            <a:avLst>
              <a:gd name="adj1" fmla="val -48171"/>
              <a:gd name="adj2" fmla="val 667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近年新出现的词有：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楼盘、炒作、粉丝、菜鸟、绿色食品等。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在原有含义的基础上有了新含义的词语有：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菜单、病毒、防火墙、土豪、充电、接轨、登陆等。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00" y="3998043"/>
            <a:ext cx="3862602" cy="2128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50975" y="1641475"/>
            <a:ext cx="10566400" cy="542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6096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读句子，注意加点的部分，再照样子介绍一个事物。</a:t>
            </a:r>
          </a:p>
        </p:txBody>
      </p:sp>
      <p:sp>
        <p:nvSpPr>
          <p:cNvPr id="4" name="矩形 26"/>
          <p:cNvSpPr>
            <a:spLocks noChangeArrowheads="1"/>
          </p:cNvSpPr>
          <p:nvPr/>
        </p:nvSpPr>
        <p:spPr bwMode="auto">
          <a:xfrm>
            <a:off x="1311275" y="2648857"/>
            <a:ext cx="95694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地球上的第一种恐龙和狗一般大小，两条后腿粗壮有力，能够支撑起整个身体。</a:t>
            </a:r>
          </a:p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如果把直径为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纳米的小球放到乒乓球上，相当于把乒乓球放在地球上，可见纳米有多么小。</a:t>
            </a:r>
          </a:p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有一种叫作“碳纳米管”的神奇材料，比钢铁结实百倍。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927100" y="2780620"/>
            <a:ext cx="346075" cy="358775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995363" y="3904570"/>
            <a:ext cx="347662" cy="358775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1038225" y="5057095"/>
            <a:ext cx="346075" cy="357187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2"/>
          <p:cNvSpPr>
            <a:spLocks noChangeArrowheads="1"/>
          </p:cNvSpPr>
          <p:nvPr/>
        </p:nvSpPr>
        <p:spPr bwMode="auto">
          <a:xfrm>
            <a:off x="3597275" y="2988582"/>
            <a:ext cx="3490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·····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3"/>
          <p:cNvSpPr>
            <a:spLocks noChangeArrowheads="1"/>
          </p:cNvSpPr>
          <p:nvPr/>
        </p:nvSpPr>
        <p:spPr bwMode="auto">
          <a:xfrm>
            <a:off x="6826250" y="4080782"/>
            <a:ext cx="581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··········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14"/>
          <p:cNvSpPr>
            <a:spLocks noChangeArrowheads="1"/>
          </p:cNvSpPr>
          <p:nvPr/>
        </p:nvSpPr>
        <p:spPr bwMode="auto">
          <a:xfrm>
            <a:off x="6380163" y="5303157"/>
            <a:ext cx="3294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······  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1" name="矩形 10"/>
          <p:cNvSpPr/>
          <p:nvPr/>
        </p:nvSpPr>
        <p:spPr>
          <a:xfrm>
            <a:off x="3788228" y="1425349"/>
            <a:ext cx="7459436" cy="37417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715645" algn="l" defTabSz="6096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读了这三个句子，我发现它们都是用作比较的说明方法介绍一个事物的。第一个句子把恐龙和狗作比较，说明恐龙的大小；第二个句子是把</a:t>
            </a:r>
            <a:r>
              <a:rPr kumimoji="0" lang="en-US" altLang="zh-CN" sz="24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纳米的小球放到乒乓球上和把乒乓球放在地球上作比较，说明</a:t>
            </a:r>
            <a:r>
              <a:rPr kumimoji="0" lang="en-US" altLang="zh-CN" sz="24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纳米很小；第三个句子是把碳纳米管和钢铁作比较，说明碳纳米管很结实。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164" y="2743200"/>
            <a:ext cx="2793958" cy="311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73450" y="2348952"/>
            <a:ext cx="7843838" cy="341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571500" marR="0" lvl="0" indent="-571500" algn="l" defTabSz="6096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sz="2800" b="1" i="0" u="none" strike="noStrike" kern="1200" cap="none" spc="0" normalizeH="0" baseline="0" noProof="1">
                <a:ln>
                  <a:noFill/>
                </a:ln>
                <a:uLnTx/>
                <a:uFillTx/>
                <a:cs typeface="+mn-ea"/>
                <a:sym typeface="+mn-lt"/>
              </a:rPr>
              <a:t>同茫茫宇宙相比，地球是渺小的，它只有这么大，不会再长大。</a:t>
            </a:r>
          </a:p>
          <a:p>
            <a:pPr marL="571500" marR="0" lvl="0" indent="-571500" algn="l" defTabSz="6096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uLnTx/>
                <a:uFillTx/>
                <a:cs typeface="+mn-ea"/>
                <a:sym typeface="+mn-lt"/>
              </a:rPr>
              <a:t>对人类来讲，地球是庞然大物，但对茫茫宇宙来说，地球像一粒沙般微不足道。 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4580391" y="1562554"/>
            <a:ext cx="2268537" cy="646113"/>
            <a:chOff x="7040" y="1824"/>
            <a:chExt cx="3572" cy="1016"/>
          </a:xfrm>
        </p:grpSpPr>
        <p:sp>
          <p:nvSpPr>
            <p:cNvPr id="7" name="椭圆 6"/>
            <p:cNvSpPr/>
            <p:nvPr/>
          </p:nvSpPr>
          <p:spPr>
            <a:xfrm>
              <a:off x="7040" y="1854"/>
              <a:ext cx="3572" cy="9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7442" y="1824"/>
              <a:ext cx="317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写一写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3641009"/>
            <a:ext cx="1935389" cy="256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语文精品课件 四年级下册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+mn-ea"/>
                <a:sym typeface="+mn-lt"/>
              </a:rPr>
              <a:t>BY YUSHEN</a:t>
            </a:r>
            <a:endParaRPr lang="zh-CN" altLang="en-US" dirty="0">
              <a:noFill/>
              <a:cs typeface="+mn-ea"/>
              <a:sym typeface="+mn-lt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154488" y="513859"/>
            <a:ext cx="388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读一读，想一想。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98677" y="2878086"/>
            <a:ext cx="9740900" cy="289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我通常会联系上下文，并结合生活经验来解决问题。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查资料可以帮助我们理解不懂的问题。如，为什么“从那块琥珀，我们可以推测发生在几万年前的故事的详细情形”？我查资料知道了琥珀的形成需要几万年。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我是请教别人后知道的。</a:t>
            </a:r>
          </a:p>
        </p:txBody>
      </p:sp>
      <p:sp>
        <p:nvSpPr>
          <p:cNvPr id="5" name="矩形 4"/>
          <p:cNvSpPr/>
          <p:nvPr/>
        </p:nvSpPr>
        <p:spPr>
          <a:xfrm>
            <a:off x="1448117" y="1896793"/>
            <a:ext cx="9295765" cy="646331"/>
          </a:xfrm>
          <a:prstGeom prst="rect">
            <a:avLst/>
          </a:prstGeom>
          <a:noFill/>
          <a:ln>
            <a:solidFill>
              <a:srgbClr val="2AB48A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 w="22225">
                  <a:solidFill>
                    <a:srgbClr val="ED7D31"/>
                  </a:solidFill>
                  <a:prstDash val="solid"/>
                </a:ln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1" i="0" u="none" strike="noStrike" kern="1200" cap="none" spc="0" normalizeH="0" baseline="0" noProof="1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遇到不懂的问题，应该怎样解决呢？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60881" y="3133682"/>
            <a:ext cx="6442983" cy="235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34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53340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读了这三个小朋友的话，我发现他们从不同的角度交流了“遇到不懂的问题，应该怎样解决的”方法。第一个小朋友是从联系上下文和生活经验来谈的；第二个小朋友以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琥珀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为例，从查阅资料这方面来谈的；第三个小朋友从请教别人这方面来谈的。</a:t>
            </a:r>
          </a:p>
        </p:txBody>
      </p:sp>
      <p:sp>
        <p:nvSpPr>
          <p:cNvPr id="7" name="椭圆形标注 3"/>
          <p:cNvSpPr/>
          <p:nvPr/>
        </p:nvSpPr>
        <p:spPr>
          <a:xfrm>
            <a:off x="5347564" y="1811201"/>
            <a:ext cx="5956300" cy="660400"/>
          </a:xfrm>
          <a:prstGeom prst="wedgeEllipseCallout">
            <a:avLst>
              <a:gd name="adj1" fmla="val -26907"/>
              <a:gd name="adj2" fmla="val 125072"/>
            </a:avLst>
          </a:prstGeom>
          <a:noFill/>
          <a:ln>
            <a:solidFill>
              <a:srgbClr val="2AB48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6101626" y="1911214"/>
            <a:ext cx="4683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读了小朋友的话，你明白了什么？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r="1804" b="4124"/>
          <a:stretch>
            <a:fillRect/>
          </a:stretch>
        </p:blipFill>
        <p:spPr>
          <a:xfrm>
            <a:off x="1081314" y="1732915"/>
            <a:ext cx="3028315" cy="339217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pic>
        <p:nvPicPr>
          <p:cNvPr id="12" name="Picture 13" descr="C:\Users\Administrator\Desktop\2019四年级下\四年级下册\点拨语文4下（R）第二单元 发排\图片文件\图2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039" y="2209120"/>
            <a:ext cx="1674813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Administrator\Desktop\2019四年级下\四年级下册\点拨语文4下（R）第二单元 发排\图片文件\图3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27" y="4342720"/>
            <a:ext cx="141763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1986189" y="1914524"/>
            <a:ext cx="7569200" cy="11405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我们还可以从文章中多次重复的句子，或重点语句里寻找答案。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86189" y="3302907"/>
            <a:ext cx="7569200" cy="1140505"/>
          </a:xfrm>
          <a:prstGeom prst="rect">
            <a:avLst/>
          </a:prstGeom>
          <a:noFill/>
          <a:ln>
            <a:solidFill>
              <a:srgbClr val="2AB48A"/>
            </a:solidFill>
          </a:ln>
        </p:spPr>
        <p:txBody>
          <a:bodyPr>
            <a:spAutoFit/>
          </a:bodyPr>
          <a:lstStyle/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有些文章里面的插图也会告诉我们很多信息，还可以从插图中寻找答案。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154488" y="513859"/>
            <a:ext cx="388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2AB48A"/>
                </a:solidFill>
                <a:latin typeface="+mn-lt"/>
                <a:ea typeface="+mn-ea"/>
                <a:cs typeface="+mn-ea"/>
                <a:sym typeface="+mn-lt"/>
              </a:rPr>
              <a:t>说一说，学一学。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1004888" y="2282825"/>
          <a:ext cx="1344612" cy="1344614"/>
        </p:xfrm>
        <a:graphic>
          <a:graphicData uri="http://schemas.openxmlformats.org/drawingml/2006/table">
            <a:tbl>
              <a:tblPr/>
              <a:tblGrid>
                <a:gridCol w="67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47"/>
          <p:cNvGraphicFramePr>
            <a:graphicFrameLocks noGrp="1"/>
          </p:cNvGraphicFramePr>
          <p:nvPr/>
        </p:nvGraphicFramePr>
        <p:xfrm>
          <a:off x="2905125" y="2287588"/>
          <a:ext cx="1344614" cy="1344612"/>
        </p:xfrm>
        <a:graphic>
          <a:graphicData uri="http://schemas.openxmlformats.org/drawingml/2006/table">
            <a:tbl>
              <a:tblPr/>
              <a:tblGrid>
                <a:gridCol w="67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8245033" y="2233613"/>
          <a:ext cx="1344613" cy="1344612"/>
        </p:xfrm>
        <a:graphic>
          <a:graphicData uri="http://schemas.openxmlformats.org/drawingml/2006/table">
            <a:tbl>
              <a:tblPr/>
              <a:tblGrid>
                <a:gridCol w="67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07176" y="2270125"/>
          <a:ext cx="1344612" cy="1344614"/>
        </p:xfrm>
        <a:graphic>
          <a:graphicData uri="http://schemas.openxmlformats.org/drawingml/2006/table">
            <a:tbl>
              <a:tblPr/>
              <a:tblGrid>
                <a:gridCol w="67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4939380" y="2260600"/>
          <a:ext cx="1344614" cy="1344614"/>
        </p:xfrm>
        <a:graphic>
          <a:graphicData uri="http://schemas.openxmlformats.org/drawingml/2006/table">
            <a:tbl>
              <a:tblPr/>
              <a:tblGrid>
                <a:gridCol w="67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950593" y="2235200"/>
          <a:ext cx="1344614" cy="1343025"/>
        </p:xfrm>
        <a:graphic>
          <a:graphicData uri="http://schemas.openxmlformats.org/drawingml/2006/table">
            <a:tbl>
              <a:tblPr/>
              <a:tblGrid>
                <a:gridCol w="67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4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6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1069975" y="4449763"/>
          <a:ext cx="1344614" cy="1344612"/>
        </p:xfrm>
        <a:graphic>
          <a:graphicData uri="http://schemas.openxmlformats.org/drawingml/2006/table">
            <a:tbl>
              <a:tblPr/>
              <a:tblGrid>
                <a:gridCol w="67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47"/>
          <p:cNvGraphicFramePr>
            <a:graphicFrameLocks noGrp="1"/>
          </p:cNvGraphicFramePr>
          <p:nvPr/>
        </p:nvGraphicFramePr>
        <p:xfrm>
          <a:off x="2867025" y="4467225"/>
          <a:ext cx="1344614" cy="1344614"/>
        </p:xfrm>
        <a:graphic>
          <a:graphicData uri="http://schemas.openxmlformats.org/drawingml/2006/table">
            <a:tbl>
              <a:tblPr/>
              <a:tblGrid>
                <a:gridCol w="67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Group 47"/>
          <p:cNvGraphicFramePr>
            <a:graphicFrameLocks noGrp="1"/>
          </p:cNvGraphicFramePr>
          <p:nvPr/>
        </p:nvGraphicFramePr>
        <p:xfrm>
          <a:off x="4738688" y="4492625"/>
          <a:ext cx="1344612" cy="1344614"/>
        </p:xfrm>
        <a:graphic>
          <a:graphicData uri="http://schemas.openxmlformats.org/drawingml/2006/table">
            <a:tbl>
              <a:tblPr/>
              <a:tblGrid>
                <a:gridCol w="67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47"/>
          <p:cNvGraphicFramePr>
            <a:graphicFrameLocks noGrp="1"/>
          </p:cNvGraphicFramePr>
          <p:nvPr/>
        </p:nvGraphicFramePr>
        <p:xfrm>
          <a:off x="6584950" y="4478338"/>
          <a:ext cx="1344614" cy="1344612"/>
        </p:xfrm>
        <a:graphic>
          <a:graphicData uri="http://schemas.openxmlformats.org/drawingml/2006/table">
            <a:tbl>
              <a:tblPr/>
              <a:tblGrid>
                <a:gridCol w="67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Group 47"/>
          <p:cNvGraphicFramePr>
            <a:graphicFrameLocks noGrp="1"/>
          </p:cNvGraphicFramePr>
          <p:nvPr/>
        </p:nvGraphicFramePr>
        <p:xfrm>
          <a:off x="8222809" y="4467225"/>
          <a:ext cx="1344614" cy="1343025"/>
        </p:xfrm>
        <a:graphic>
          <a:graphicData uri="http://schemas.openxmlformats.org/drawingml/2006/table">
            <a:tbl>
              <a:tblPr/>
              <a:tblGrid>
                <a:gridCol w="67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4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6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Group 47"/>
          <p:cNvGraphicFramePr>
            <a:graphicFrameLocks noGrp="1"/>
          </p:cNvGraphicFramePr>
          <p:nvPr/>
        </p:nvGraphicFramePr>
        <p:xfrm>
          <a:off x="9996467" y="4413942"/>
          <a:ext cx="1344614" cy="1344614"/>
        </p:xfrm>
        <a:graphic>
          <a:graphicData uri="http://schemas.openxmlformats.org/drawingml/2006/table">
            <a:tbl>
              <a:tblPr/>
              <a:tblGrid>
                <a:gridCol w="67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2224" marR="122224" marT="45783" marB="45783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>
            <a:hlinkClick r:id="rId4" action="ppaction://hlinksldjump"/>
          </p:cNvPr>
          <p:cNvSpPr/>
          <p:nvPr/>
        </p:nvSpPr>
        <p:spPr>
          <a:xfrm>
            <a:off x="1108863" y="2406630"/>
            <a:ext cx="10782848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宾    吉    咸   兆   廷   予  </a:t>
            </a:r>
            <a:endParaRPr kumimoji="0" lang="en-US" altLang="zh-CN" sz="7200" b="1" i="0" u="none" strike="noStrike" kern="1200" cap="none" spc="0" normalizeH="0" baseline="0" noProof="1">
              <a:ln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7200" b="1" i="0" u="none" strike="noStrike" kern="1200" cap="none" spc="0" normalizeH="0" baseline="0" noProof="1">
              <a:ln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肿    阶    趾   巩   政   浏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23875" y="1679575"/>
            <a:ext cx="146435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bīn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tíng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yù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zhǒng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jiē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zhǐ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gǒng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zhèng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liú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17" name="TextBox 44"/>
          <p:cNvSpPr txBox="1">
            <a:spLocks noChangeArrowheads="1"/>
          </p:cNvSpPr>
          <p:nvPr/>
        </p:nvSpPr>
        <p:spPr bwMode="auto">
          <a:xfrm>
            <a:off x="1544638" y="2239056"/>
            <a:ext cx="52752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海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滨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宾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馆</a:t>
            </a: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6229350" y="2220006"/>
            <a:ext cx="395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洁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净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吉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利</a:t>
            </a:r>
          </a:p>
        </p:txBody>
      </p:sp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1492250" y="3375706"/>
            <a:ext cx="395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减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少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咸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菜</a:t>
            </a:r>
          </a:p>
        </p:txBody>
      </p:sp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6216650" y="3375706"/>
            <a:ext cx="395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挑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战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预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兆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1492250" y="4493306"/>
            <a:ext cx="395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挺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拔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宫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廷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6203950" y="4544106"/>
            <a:ext cx="395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预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报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赠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予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5"/>
          <p:cNvGrpSpPr/>
          <p:nvPr/>
        </p:nvGrpSpPr>
        <p:grpSpPr bwMode="auto">
          <a:xfrm>
            <a:off x="4673600" y="1507218"/>
            <a:ext cx="2268538" cy="644525"/>
            <a:chOff x="7040" y="1824"/>
            <a:chExt cx="3572" cy="1016"/>
          </a:xfrm>
        </p:grpSpPr>
        <p:sp>
          <p:nvSpPr>
            <p:cNvPr id="31" name="椭圆 30"/>
            <p:cNvSpPr/>
            <p:nvPr/>
          </p:nvSpPr>
          <p:spPr>
            <a:xfrm>
              <a:off x="7040" y="1854"/>
              <a:ext cx="3572" cy="9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4"/>
            <p:cNvSpPr txBox="1">
              <a:spLocks noChangeArrowheads="1"/>
            </p:cNvSpPr>
            <p:nvPr/>
          </p:nvSpPr>
          <p:spPr bwMode="auto">
            <a:xfrm>
              <a:off x="7442" y="1824"/>
              <a:ext cx="317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减一减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1718809" y="2369684"/>
            <a:ext cx="52752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间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肿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胀</a:t>
            </a: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6390821" y="2369684"/>
            <a:ext cx="395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介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意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台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阶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1666421" y="3506334"/>
            <a:ext cx="395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停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止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脚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趾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6390821" y="3506334"/>
            <a:ext cx="3956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平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凡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巩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固</a:t>
            </a:r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1666421" y="4623934"/>
            <a:ext cx="395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正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确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政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府</a:t>
            </a:r>
          </a:p>
        </p:txBody>
      </p:sp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6378121" y="4674734"/>
            <a:ext cx="395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姓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刘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浏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览</a:t>
            </a:r>
          </a:p>
        </p:txBody>
      </p:sp>
      <p:grpSp>
        <p:nvGrpSpPr>
          <p:cNvPr id="24" name="组合 1"/>
          <p:cNvGrpSpPr/>
          <p:nvPr/>
        </p:nvGrpSpPr>
        <p:grpSpPr bwMode="auto">
          <a:xfrm>
            <a:off x="4847771" y="1637846"/>
            <a:ext cx="2268538" cy="644525"/>
            <a:chOff x="7040" y="1824"/>
            <a:chExt cx="3572" cy="1016"/>
          </a:xfrm>
        </p:grpSpPr>
        <p:sp>
          <p:nvSpPr>
            <p:cNvPr id="25" name="椭圆 24"/>
            <p:cNvSpPr/>
            <p:nvPr/>
          </p:nvSpPr>
          <p:spPr>
            <a:xfrm>
              <a:off x="7040" y="1824"/>
              <a:ext cx="3572" cy="9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4"/>
            <p:cNvSpPr txBox="1">
              <a:spLocks noChangeArrowheads="1"/>
            </p:cNvSpPr>
            <p:nvPr/>
          </p:nvSpPr>
          <p:spPr bwMode="auto">
            <a:xfrm>
              <a:off x="7442" y="1824"/>
              <a:ext cx="317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加一加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2135188" y="3006045"/>
            <a:ext cx="10823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bīn       gǒng       liú       zhèng       zhǐ</a:t>
            </a: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522413" y="4634098"/>
            <a:ext cx="11684000" cy="86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6223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622300" algn="l" defTabSz="6096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浏        宾        巩      趾       政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112688" y="3641844"/>
            <a:ext cx="1421337" cy="11612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651126" y="3641844"/>
            <a:ext cx="3006546" cy="132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048000" y="3834720"/>
            <a:ext cx="1049338" cy="11017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100171" y="3641844"/>
            <a:ext cx="1785427" cy="13274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6840000" flipV="1">
            <a:off x="7405688" y="3499757"/>
            <a:ext cx="647700" cy="14763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8" name="组合 5"/>
          <p:cNvGrpSpPr/>
          <p:nvPr/>
        </p:nvGrpSpPr>
        <p:grpSpPr bwMode="auto">
          <a:xfrm>
            <a:off x="4267200" y="1623332"/>
            <a:ext cx="2268538" cy="644525"/>
            <a:chOff x="7040" y="1824"/>
            <a:chExt cx="3572" cy="1016"/>
          </a:xfrm>
        </p:grpSpPr>
        <p:sp>
          <p:nvSpPr>
            <p:cNvPr id="29" name="椭圆 28"/>
            <p:cNvSpPr/>
            <p:nvPr/>
          </p:nvSpPr>
          <p:spPr>
            <a:xfrm>
              <a:off x="7040" y="1854"/>
              <a:ext cx="3572" cy="9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4"/>
            <p:cNvSpPr txBox="1">
              <a:spLocks noChangeArrowheads="1"/>
            </p:cNvSpPr>
            <p:nvPr/>
          </p:nvSpPr>
          <p:spPr bwMode="auto">
            <a:xfrm>
              <a:off x="7442" y="1824"/>
              <a:ext cx="317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练一练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1167720" y="1969634"/>
            <a:ext cx="3954462" cy="1885950"/>
          </a:xfrm>
          <a:prstGeom prst="wedgeRoundRectCallout">
            <a:avLst>
              <a:gd name="adj1" fmla="val 50337"/>
              <a:gd name="adj2" fmla="val 638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同学们，这样的汉字你还知道哪些？</a:t>
            </a:r>
          </a:p>
        </p:txBody>
      </p:sp>
      <p:sp>
        <p:nvSpPr>
          <p:cNvPr id="16" name="圆角矩形标注 11"/>
          <p:cNvSpPr/>
          <p:nvPr/>
        </p:nvSpPr>
        <p:spPr>
          <a:xfrm>
            <a:off x="7808232" y="2233159"/>
            <a:ext cx="3101975" cy="1893887"/>
          </a:xfrm>
          <a:prstGeom prst="wedgeRoundRectCallout">
            <a:avLst>
              <a:gd name="adj1" fmla="val -48171"/>
              <a:gd name="adj2" fmla="val 667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正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确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度  </a:t>
            </a:r>
          </a:p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俄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国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我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们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4154488" y="513859"/>
            <a:ext cx="388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609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2AB48A"/>
                </a:solidFill>
                <a:latin typeface="+mn-lt"/>
                <a:ea typeface="+mn-ea"/>
                <a:cs typeface="+mn-ea"/>
                <a:sym typeface="+mn-lt"/>
              </a:rPr>
              <a:t>说一说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7" y="3998043"/>
            <a:ext cx="3862602" cy="2128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 bldLvl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019f55c-40de-4dc8-b683-311a0e08db0b}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wwcbnli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宽屏</PresentationFormat>
  <Paragraphs>126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思源黑体 CN Light</vt:lpstr>
      <vt:lpstr>Arial</vt:lpstr>
      <vt:lpstr>Wingdings</vt:lpstr>
      <vt:lpstr>思源黑体 CN Bold</vt:lpstr>
      <vt:lpstr>思源黑体 CN Regular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2021-05-10T01:24:58Z</dcterms:created>
  <dcterms:modified xsi:type="dcterms:W3CDTF">2023-01-10T06:39:45Z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70C82364C9A945E995E54990724E2DB8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