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4" r:id="rId2"/>
    <p:sldId id="365" r:id="rId3"/>
    <p:sldId id="257" r:id="rId4"/>
    <p:sldId id="314" r:id="rId5"/>
    <p:sldId id="259" r:id="rId6"/>
    <p:sldId id="261" r:id="rId7"/>
    <p:sldId id="339" r:id="rId8"/>
    <p:sldId id="351" r:id="rId9"/>
    <p:sldId id="352" r:id="rId10"/>
    <p:sldId id="330" r:id="rId11"/>
    <p:sldId id="353" r:id="rId12"/>
    <p:sldId id="348" r:id="rId13"/>
    <p:sldId id="354" r:id="rId14"/>
    <p:sldId id="355" r:id="rId15"/>
    <p:sldId id="350" r:id="rId16"/>
    <p:sldId id="310" r:id="rId17"/>
    <p:sldId id="282" r:id="rId1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CC7E0"/>
    <a:srgbClr val="88C9A1"/>
    <a:srgbClr val="FFFFFF"/>
    <a:srgbClr val="FEE491"/>
    <a:srgbClr val="98EDFF"/>
    <a:srgbClr val="BFF5FF"/>
    <a:srgbClr val="007CC2"/>
    <a:srgbClr val="20202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7F1BD-027A-4B5D-8AFC-46021B2C681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140AD-9F0C-455D-9FA9-F007F068CC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2E09E4-7C09-4BE0-8FB9-A45205883396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46A656-E459-45FC-858F-3F6EB25E52A7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Relationship Id="rId27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-1" y="180083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</a:rPr>
              <a:t>商中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间、末尾有</a:t>
            </a:r>
            <a:r>
              <a:rPr lang="zh-CN" altLang="en-US" sz="4800" b="1" dirty="0">
                <a:solidFill>
                  <a:schemeClr val="bg1"/>
                </a:solidFill>
              </a:rPr>
              <a:t>0的除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法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267019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</a:rPr>
              <a:t>第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1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课时 </a:t>
            </a:r>
            <a:endParaRPr sz="2400" dirty="0"/>
          </a:p>
        </p:txBody>
      </p:sp>
      <p:sp>
        <p:nvSpPr>
          <p:cNvPr id="12" name="矩形 11"/>
          <p:cNvSpPr/>
          <p:nvPr/>
        </p:nvSpPr>
        <p:spPr>
          <a:xfrm>
            <a:off x="4807584" y="4332784"/>
            <a:ext cx="2576830" cy="352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苏教版  数学  三年级  上册</a:t>
            </a:r>
            <a:endParaRPr sz="1600"/>
          </a:p>
        </p:txBody>
      </p:sp>
      <p:sp>
        <p:nvSpPr>
          <p:cNvPr id="6" name="矩形 5"/>
          <p:cNvSpPr/>
          <p:nvPr/>
        </p:nvSpPr>
        <p:spPr>
          <a:xfrm>
            <a:off x="0" y="5686383"/>
            <a:ext cx="12191999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-448733" y="4305301"/>
            <a:ext cx="3098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1968500" y="2123018"/>
            <a:ext cx="2101851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</a:rPr>
              <a:t>0÷2=</a:t>
            </a:r>
            <a:endParaRPr lang="zh-CN" altLang="en-US" sz="4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3240617" y="2123018"/>
            <a:ext cx="61806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4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00" name="Text Box 23"/>
          <p:cNvSpPr txBox="1">
            <a:spLocks noChangeArrowheads="1"/>
          </p:cNvSpPr>
          <p:nvPr/>
        </p:nvSpPr>
        <p:spPr bwMode="auto">
          <a:xfrm>
            <a:off x="5293785" y="2150534"/>
            <a:ext cx="2101849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</a:rPr>
              <a:t>0÷7=</a:t>
            </a:r>
            <a:endParaRPr lang="zh-CN" altLang="en-US" sz="4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6565900" y="2150534"/>
            <a:ext cx="61806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4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02" name="Text Box 23"/>
          <p:cNvSpPr txBox="1">
            <a:spLocks noChangeArrowheads="1"/>
          </p:cNvSpPr>
          <p:nvPr/>
        </p:nvSpPr>
        <p:spPr bwMode="auto">
          <a:xfrm>
            <a:off x="8333318" y="2154767"/>
            <a:ext cx="210396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400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</a:rPr>
              <a:t>5=</a:t>
            </a:r>
            <a:endParaRPr lang="zh-CN" altLang="en-US" sz="4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9605433" y="2160061"/>
            <a:ext cx="61806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4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-448733" y="4305301"/>
            <a:ext cx="3098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cxnSp>
        <p:nvCxnSpPr>
          <p:cNvPr id="49" name="直接连接符 48"/>
          <p:cNvCxnSpPr/>
          <p:nvPr/>
        </p:nvCxnSpPr>
        <p:spPr>
          <a:xfrm>
            <a:off x="2531534" y="2262717"/>
            <a:ext cx="20108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49"/>
          <p:cNvSpPr txBox="1">
            <a:spLocks noChangeArrowheads="1"/>
          </p:cNvSpPr>
          <p:nvPr/>
        </p:nvSpPr>
        <p:spPr bwMode="auto">
          <a:xfrm>
            <a:off x="2350982" y="2111163"/>
            <a:ext cx="728980" cy="7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265" b="1"/>
              <a:t>）</a:t>
            </a:r>
          </a:p>
        </p:txBody>
      </p:sp>
      <p:sp>
        <p:nvSpPr>
          <p:cNvPr id="9225" name="Text Box 35"/>
          <p:cNvSpPr txBox="1">
            <a:spLocks noChangeArrowheads="1"/>
          </p:cNvSpPr>
          <p:nvPr/>
        </p:nvSpPr>
        <p:spPr bwMode="auto">
          <a:xfrm>
            <a:off x="1894418" y="2188634"/>
            <a:ext cx="577849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6" name="Text Box 35"/>
          <p:cNvSpPr txBox="1">
            <a:spLocks noChangeArrowheads="1"/>
          </p:cNvSpPr>
          <p:nvPr/>
        </p:nvSpPr>
        <p:spPr bwMode="auto">
          <a:xfrm>
            <a:off x="2760133" y="2203451"/>
            <a:ext cx="198120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8  0  4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2571751" y="3331633"/>
            <a:ext cx="1970616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2590801" y="4559300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393017" y="16721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7" name="矩形 56"/>
          <p:cNvSpPr/>
          <p:nvPr/>
        </p:nvSpPr>
        <p:spPr>
          <a:xfrm>
            <a:off x="4004734" y="4011084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8" name="矩形 57"/>
          <p:cNvSpPr/>
          <p:nvPr/>
        </p:nvSpPr>
        <p:spPr>
          <a:xfrm>
            <a:off x="2760134" y="2802467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9" name="矩形 58"/>
          <p:cNvSpPr/>
          <p:nvPr/>
        </p:nvSpPr>
        <p:spPr>
          <a:xfrm>
            <a:off x="4004734" y="3445934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60" name="矩形 59"/>
          <p:cNvSpPr/>
          <p:nvPr/>
        </p:nvSpPr>
        <p:spPr>
          <a:xfrm>
            <a:off x="3981451" y="4658784"/>
            <a:ext cx="505883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67" name="矩形 66"/>
          <p:cNvSpPr/>
          <p:nvPr/>
        </p:nvSpPr>
        <p:spPr>
          <a:xfrm>
            <a:off x="3981451" y="1667934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3397252" y="1619251"/>
            <a:ext cx="577849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3" name="Text Box 35"/>
          <p:cNvSpPr txBox="1">
            <a:spLocks noChangeArrowheads="1"/>
          </p:cNvSpPr>
          <p:nvPr/>
        </p:nvSpPr>
        <p:spPr bwMode="auto">
          <a:xfrm>
            <a:off x="4006852" y="3371851"/>
            <a:ext cx="577849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3992033" y="3924301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</a:t>
            </a:r>
            <a:endParaRPr lang="en-US" altLang="zh-CN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1" name="Text Box 35"/>
          <p:cNvSpPr txBox="1">
            <a:spLocks noChangeArrowheads="1"/>
          </p:cNvSpPr>
          <p:nvPr/>
        </p:nvSpPr>
        <p:spPr bwMode="auto">
          <a:xfrm>
            <a:off x="3975100" y="4569885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4" name="Text Box 35"/>
          <p:cNvSpPr txBox="1">
            <a:spLocks noChangeArrowheads="1"/>
          </p:cNvSpPr>
          <p:nvPr/>
        </p:nvSpPr>
        <p:spPr bwMode="auto">
          <a:xfrm>
            <a:off x="4004733" y="1598085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768601" y="1682751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2755900" y="1615018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2751667" y="2745318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5867401" y="2262717"/>
            <a:ext cx="20108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6" name="TextBox 49"/>
          <p:cNvSpPr txBox="1">
            <a:spLocks noChangeArrowheads="1"/>
          </p:cNvSpPr>
          <p:nvPr/>
        </p:nvSpPr>
        <p:spPr bwMode="auto">
          <a:xfrm>
            <a:off x="5686848" y="2111163"/>
            <a:ext cx="728980" cy="7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265" b="1"/>
              <a:t>）</a:t>
            </a:r>
          </a:p>
        </p:txBody>
      </p:sp>
      <p:sp>
        <p:nvSpPr>
          <p:cNvPr id="9247" name="Text Box 35"/>
          <p:cNvSpPr txBox="1">
            <a:spLocks noChangeArrowheads="1"/>
          </p:cNvSpPr>
          <p:nvPr/>
        </p:nvSpPr>
        <p:spPr bwMode="auto">
          <a:xfrm>
            <a:off x="5231130" y="2188845"/>
            <a:ext cx="368935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48" name="Text Box 35"/>
          <p:cNvSpPr txBox="1">
            <a:spLocks noChangeArrowheads="1"/>
          </p:cNvSpPr>
          <p:nvPr/>
        </p:nvSpPr>
        <p:spPr bwMode="auto">
          <a:xfrm>
            <a:off x="6096000" y="2203451"/>
            <a:ext cx="198120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8  6  0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 flipV="1">
            <a:off x="5907617" y="3331633"/>
            <a:ext cx="1970616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flipV="1">
            <a:off x="5926667" y="4559300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6728884" y="16721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80" name="矩形 79"/>
          <p:cNvSpPr/>
          <p:nvPr/>
        </p:nvSpPr>
        <p:spPr>
          <a:xfrm>
            <a:off x="6752167" y="4030134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81" name="矩形 80"/>
          <p:cNvSpPr/>
          <p:nvPr/>
        </p:nvSpPr>
        <p:spPr>
          <a:xfrm>
            <a:off x="6096001" y="2802467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82" name="矩形 81"/>
          <p:cNvSpPr/>
          <p:nvPr/>
        </p:nvSpPr>
        <p:spPr>
          <a:xfrm>
            <a:off x="6752167" y="3464984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83" name="矩形 82"/>
          <p:cNvSpPr/>
          <p:nvPr/>
        </p:nvSpPr>
        <p:spPr>
          <a:xfrm>
            <a:off x="6743701" y="4677834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84" name="矩形 83"/>
          <p:cNvSpPr/>
          <p:nvPr/>
        </p:nvSpPr>
        <p:spPr>
          <a:xfrm>
            <a:off x="7317317" y="1667934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85" name="Text Box 35"/>
          <p:cNvSpPr txBox="1">
            <a:spLocks noChangeArrowheads="1"/>
          </p:cNvSpPr>
          <p:nvPr/>
        </p:nvSpPr>
        <p:spPr bwMode="auto">
          <a:xfrm>
            <a:off x="6733118" y="1619251"/>
            <a:ext cx="577849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6" name="Text Box 35"/>
          <p:cNvSpPr txBox="1">
            <a:spLocks noChangeArrowheads="1"/>
          </p:cNvSpPr>
          <p:nvPr/>
        </p:nvSpPr>
        <p:spPr bwMode="auto">
          <a:xfrm>
            <a:off x="6733118" y="3371851"/>
            <a:ext cx="577849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7" name="Text Box 35"/>
          <p:cNvSpPr txBox="1">
            <a:spLocks noChangeArrowheads="1"/>
          </p:cNvSpPr>
          <p:nvPr/>
        </p:nvSpPr>
        <p:spPr bwMode="auto">
          <a:xfrm>
            <a:off x="6739467" y="3943351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6</a:t>
            </a:r>
            <a:endParaRPr lang="en-US" altLang="zh-CN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8" name="Text Box 35"/>
          <p:cNvSpPr txBox="1">
            <a:spLocks noChangeArrowheads="1"/>
          </p:cNvSpPr>
          <p:nvPr/>
        </p:nvSpPr>
        <p:spPr bwMode="auto">
          <a:xfrm>
            <a:off x="6752167" y="4576234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9" name="Text Box 35"/>
          <p:cNvSpPr txBox="1">
            <a:spLocks noChangeArrowheads="1"/>
          </p:cNvSpPr>
          <p:nvPr/>
        </p:nvSpPr>
        <p:spPr bwMode="auto">
          <a:xfrm>
            <a:off x="7340600" y="1598085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104467" y="1682751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>
            <a:off x="6091767" y="1615018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" name="Text Box 35"/>
          <p:cNvSpPr txBox="1">
            <a:spLocks noChangeArrowheads="1"/>
          </p:cNvSpPr>
          <p:nvPr/>
        </p:nvSpPr>
        <p:spPr bwMode="auto">
          <a:xfrm>
            <a:off x="6087533" y="2745318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96" name="直接连接符 69"/>
          <p:cNvCxnSpPr/>
          <p:nvPr/>
        </p:nvCxnSpPr>
        <p:spPr bwMode="auto">
          <a:xfrm>
            <a:off x="8949267" y="2262717"/>
            <a:ext cx="20129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6" name="TextBox 70"/>
          <p:cNvSpPr txBox="1">
            <a:spLocks noChangeArrowheads="1"/>
          </p:cNvSpPr>
          <p:nvPr/>
        </p:nvSpPr>
        <p:spPr bwMode="auto">
          <a:xfrm>
            <a:off x="8778664" y="2111163"/>
            <a:ext cx="728980" cy="7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265" b="1"/>
              <a:t>）</a:t>
            </a:r>
          </a:p>
        </p:txBody>
      </p:sp>
      <p:sp>
        <p:nvSpPr>
          <p:cNvPr id="9267" name="Text Box 35"/>
          <p:cNvSpPr txBox="1">
            <a:spLocks noChangeArrowheads="1"/>
          </p:cNvSpPr>
          <p:nvPr/>
        </p:nvSpPr>
        <p:spPr bwMode="auto">
          <a:xfrm>
            <a:off x="9177867" y="2205567"/>
            <a:ext cx="1983317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7  5  0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02" name="直接连接符 74"/>
          <p:cNvCxnSpPr/>
          <p:nvPr/>
        </p:nvCxnSpPr>
        <p:spPr bwMode="auto">
          <a:xfrm flipV="1">
            <a:off x="9010651" y="4561417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35"/>
          <p:cNvSpPr txBox="1">
            <a:spLocks noChangeArrowheads="1"/>
          </p:cNvSpPr>
          <p:nvPr/>
        </p:nvSpPr>
        <p:spPr bwMode="auto">
          <a:xfrm>
            <a:off x="9163052" y="2755901"/>
            <a:ext cx="791633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" name="组合 9"/>
          <p:cNvGrpSpPr/>
          <p:nvPr/>
        </p:nvGrpSpPr>
        <p:grpSpPr bwMode="auto">
          <a:xfrm>
            <a:off x="8989484" y="3331635"/>
            <a:ext cx="1972733" cy="613542"/>
            <a:chOff x="6741433" y="2498417"/>
            <a:chExt cx="1479550" cy="460795"/>
          </a:xfrm>
        </p:grpSpPr>
        <p:cxnSp>
          <p:nvCxnSpPr>
            <p:cNvPr id="101" name="直接连接符 73"/>
            <p:cNvCxnSpPr/>
            <p:nvPr/>
          </p:nvCxnSpPr>
          <p:spPr bwMode="auto">
            <a:xfrm flipV="1">
              <a:off x="6741433" y="2498417"/>
              <a:ext cx="1479550" cy="190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78" name="Text Box 35"/>
            <p:cNvSpPr txBox="1">
              <a:spLocks noChangeArrowheads="1"/>
            </p:cNvSpPr>
            <p:nvPr/>
          </p:nvSpPr>
          <p:spPr bwMode="auto">
            <a:xfrm>
              <a:off x="6873042" y="2520022"/>
              <a:ext cx="909731" cy="439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楷体_GB2312" pitchFamily="49" charset="-122"/>
                  <a:ea typeface="楷体_GB2312" pitchFamily="49" charset="-122"/>
                </a:rPr>
                <a:t>2  5</a:t>
              </a:r>
              <a:endPara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07" name="Text Box 35"/>
          <p:cNvSpPr txBox="1">
            <a:spLocks noChangeArrowheads="1"/>
          </p:cNvSpPr>
          <p:nvPr/>
        </p:nvSpPr>
        <p:spPr bwMode="auto">
          <a:xfrm>
            <a:off x="9177867" y="3932767"/>
            <a:ext cx="1138767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2  5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8" name="Text Box 35"/>
          <p:cNvSpPr txBox="1">
            <a:spLocks noChangeArrowheads="1"/>
          </p:cNvSpPr>
          <p:nvPr/>
        </p:nvSpPr>
        <p:spPr bwMode="auto">
          <a:xfrm>
            <a:off x="9800167" y="4588934"/>
            <a:ext cx="57785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9177867" y="1579034"/>
            <a:ext cx="579967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0" name="Text Box 35"/>
          <p:cNvSpPr txBox="1">
            <a:spLocks noChangeArrowheads="1"/>
          </p:cNvSpPr>
          <p:nvPr/>
        </p:nvSpPr>
        <p:spPr bwMode="auto">
          <a:xfrm>
            <a:off x="9806518" y="1568451"/>
            <a:ext cx="577849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75" name="Text Box 23"/>
          <p:cNvSpPr txBox="1">
            <a:spLocks noChangeArrowheads="1"/>
          </p:cNvSpPr>
          <p:nvPr/>
        </p:nvSpPr>
        <p:spPr bwMode="auto">
          <a:xfrm>
            <a:off x="8244205" y="2146300"/>
            <a:ext cx="55753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10428818" y="1572685"/>
            <a:ext cx="577849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3" grpId="0"/>
      <p:bldP spid="105" grpId="0"/>
      <p:bldP spid="111" grpId="0"/>
      <p:bldP spid="114" grpId="0"/>
      <p:bldP spid="70" grpId="0"/>
      <p:bldP spid="71" grpId="0"/>
      <p:bldP spid="85" grpId="0"/>
      <p:bldP spid="86" grpId="0"/>
      <p:bldP spid="87" grpId="0"/>
      <p:bldP spid="88" grpId="0"/>
      <p:bldP spid="89" grpId="0"/>
      <p:bldP spid="91" grpId="0"/>
      <p:bldP spid="92" grpId="0"/>
      <p:bldP spid="104" grpId="0"/>
      <p:bldP spid="107" grpId="0"/>
      <p:bldP spid="108" grpId="0"/>
      <p:bldP spid="109" grpId="0"/>
      <p:bldP spid="110" grpId="0"/>
      <p:bldP spid="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23"/>
          <p:cNvSpPr txBox="1">
            <a:spLocks noChangeArrowheads="1"/>
          </p:cNvSpPr>
          <p:nvPr/>
        </p:nvSpPr>
        <p:spPr bwMode="auto">
          <a:xfrm>
            <a:off x="2554818" y="1619251"/>
            <a:ext cx="19621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906÷3=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7" name="Text Box 23"/>
          <p:cNvSpPr txBox="1">
            <a:spLocks noChangeArrowheads="1"/>
          </p:cNvSpPr>
          <p:nvPr/>
        </p:nvSpPr>
        <p:spPr bwMode="auto">
          <a:xfrm>
            <a:off x="7742767" y="1585385"/>
            <a:ext cx="24341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800÷5=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017" name="Text Box 23"/>
          <p:cNvSpPr txBox="1">
            <a:spLocks noChangeArrowheads="1"/>
          </p:cNvSpPr>
          <p:nvPr/>
        </p:nvSpPr>
        <p:spPr bwMode="auto">
          <a:xfrm>
            <a:off x="3920703" y="1634175"/>
            <a:ext cx="23008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302</a:t>
            </a:r>
          </a:p>
        </p:txBody>
      </p:sp>
      <p:sp>
        <p:nvSpPr>
          <p:cNvPr id="39018" name="Text Box 23"/>
          <p:cNvSpPr txBox="1">
            <a:spLocks noChangeArrowheads="1"/>
          </p:cNvSpPr>
          <p:nvPr/>
        </p:nvSpPr>
        <p:spPr bwMode="auto">
          <a:xfrm>
            <a:off x="9233535" y="1589724"/>
            <a:ext cx="26246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1091565" y="2356485"/>
            <a:ext cx="2104390" cy="3683659"/>
            <a:chOff x="209550" y="1766810"/>
            <a:chExt cx="2187575" cy="2762732"/>
          </a:xfrm>
        </p:grpSpPr>
        <p:grpSp>
          <p:nvGrpSpPr>
            <p:cNvPr id="10296" name="组合 1"/>
            <p:cNvGrpSpPr/>
            <p:nvPr/>
          </p:nvGrpSpPr>
          <p:grpSpPr bwMode="auto">
            <a:xfrm>
              <a:off x="209550" y="1766810"/>
              <a:ext cx="2187575" cy="2762732"/>
              <a:chOff x="574899" y="1766031"/>
              <a:chExt cx="2187352" cy="2763272"/>
            </a:xfrm>
          </p:grpSpPr>
          <p:cxnSp>
            <p:nvCxnSpPr>
              <p:cNvPr id="124" name="直接连接符 69"/>
              <p:cNvCxnSpPr/>
              <p:nvPr/>
            </p:nvCxnSpPr>
            <p:spPr>
              <a:xfrm>
                <a:off x="1103483" y="2320150"/>
                <a:ext cx="15095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99" name="TextBox 70"/>
              <p:cNvSpPr txBox="1">
                <a:spLocks noChangeArrowheads="1"/>
              </p:cNvSpPr>
              <p:nvPr/>
            </p:nvSpPr>
            <p:spPr bwMode="auto">
              <a:xfrm>
                <a:off x="893445" y="2233638"/>
                <a:ext cx="403819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</a:p>
            </p:txBody>
          </p:sp>
          <p:sp>
            <p:nvSpPr>
              <p:cNvPr id="10300" name="Text Box 35"/>
              <p:cNvSpPr txBox="1">
                <a:spLocks noChangeArrowheads="1"/>
              </p:cNvSpPr>
              <p:nvPr/>
            </p:nvSpPr>
            <p:spPr bwMode="auto">
              <a:xfrm>
                <a:off x="1276351" y="2277288"/>
                <a:ext cx="1485900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9  0  6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28" name="直接连接符 73"/>
              <p:cNvCxnSpPr/>
              <p:nvPr/>
            </p:nvCxnSpPr>
            <p:spPr>
              <a:xfrm flipV="1">
                <a:off x="1133642" y="3121957"/>
                <a:ext cx="1479399" cy="190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连接符 74"/>
              <p:cNvCxnSpPr/>
              <p:nvPr/>
            </p:nvCxnSpPr>
            <p:spPr>
              <a:xfrm flipV="1">
                <a:off x="1149515" y="4044432"/>
                <a:ext cx="146352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03" name="Text Box 35"/>
              <p:cNvSpPr txBox="1">
                <a:spLocks noChangeArrowheads="1"/>
              </p:cNvSpPr>
              <p:nvPr/>
            </p:nvSpPr>
            <p:spPr bwMode="auto">
              <a:xfrm>
                <a:off x="1265238" y="2690038"/>
                <a:ext cx="869950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04" name="Text Box 35"/>
              <p:cNvSpPr txBox="1">
                <a:spLocks noChangeArrowheads="1"/>
              </p:cNvSpPr>
              <p:nvPr/>
            </p:nvSpPr>
            <p:spPr bwMode="auto">
              <a:xfrm>
                <a:off x="1735138" y="3153994"/>
                <a:ext cx="909638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6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05" name="Text Box 35"/>
              <p:cNvSpPr txBox="1">
                <a:spLocks noChangeArrowheads="1"/>
              </p:cNvSpPr>
              <p:nvPr/>
            </p:nvSpPr>
            <p:spPr bwMode="auto">
              <a:xfrm>
                <a:off x="1734715" y="3573907"/>
                <a:ext cx="852487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6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06" name="Text Box 35"/>
              <p:cNvSpPr txBox="1">
                <a:spLocks noChangeArrowheads="1"/>
              </p:cNvSpPr>
              <p:nvPr/>
            </p:nvSpPr>
            <p:spPr bwMode="auto">
              <a:xfrm>
                <a:off x="2198419" y="4117744"/>
                <a:ext cx="433387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07" name="Text Box 35"/>
              <p:cNvSpPr txBox="1">
                <a:spLocks noChangeArrowheads="1"/>
              </p:cNvSpPr>
              <p:nvPr/>
            </p:nvSpPr>
            <p:spPr bwMode="auto">
              <a:xfrm>
                <a:off x="1266824" y="1769157"/>
                <a:ext cx="433388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08" name="Text Box 35"/>
              <p:cNvSpPr txBox="1">
                <a:spLocks noChangeArrowheads="1"/>
              </p:cNvSpPr>
              <p:nvPr/>
            </p:nvSpPr>
            <p:spPr bwMode="auto">
              <a:xfrm>
                <a:off x="2201938" y="1766031"/>
                <a:ext cx="433388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09" name="Text Box 23"/>
              <p:cNvSpPr txBox="1">
                <a:spLocks noChangeArrowheads="1"/>
              </p:cNvSpPr>
              <p:nvPr/>
            </p:nvSpPr>
            <p:spPr bwMode="auto">
              <a:xfrm>
                <a:off x="574899" y="2232684"/>
                <a:ext cx="492031" cy="411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297" name="Text Box 35"/>
            <p:cNvSpPr txBox="1">
              <a:spLocks noChangeArrowheads="1"/>
            </p:cNvSpPr>
            <p:nvPr/>
          </p:nvSpPr>
          <p:spPr bwMode="auto">
            <a:xfrm>
              <a:off x="1373490" y="1783834"/>
              <a:ext cx="433432" cy="411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3328670" y="2740025"/>
            <a:ext cx="2578735" cy="1930400"/>
            <a:chOff x="2265363" y="2027239"/>
            <a:chExt cx="2432537" cy="1447272"/>
          </a:xfrm>
        </p:grpSpPr>
        <p:grpSp>
          <p:nvGrpSpPr>
            <p:cNvPr id="10283" name="组合 2"/>
            <p:cNvGrpSpPr/>
            <p:nvPr/>
          </p:nvGrpSpPr>
          <p:grpSpPr bwMode="auto">
            <a:xfrm>
              <a:off x="2265363" y="2027239"/>
              <a:ext cx="2432537" cy="1447272"/>
              <a:chOff x="2484011" y="2062162"/>
              <a:chExt cx="2431856" cy="1447793"/>
            </a:xfrm>
          </p:grpSpPr>
          <p:sp>
            <p:nvSpPr>
              <p:cNvPr id="10285" name="Text Box 23"/>
              <p:cNvSpPr txBox="1">
                <a:spLocks noChangeArrowheads="1"/>
              </p:cNvSpPr>
              <p:nvPr/>
            </p:nvSpPr>
            <p:spPr bwMode="auto">
              <a:xfrm>
                <a:off x="2484011" y="2537173"/>
                <a:ext cx="912022" cy="411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验算：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0286" name="Group 80"/>
              <p:cNvGrpSpPr/>
              <p:nvPr/>
            </p:nvGrpSpPr>
            <p:grpSpPr bwMode="auto">
              <a:xfrm>
                <a:off x="3491880" y="2062162"/>
                <a:ext cx="1423987" cy="1019175"/>
                <a:chOff x="4007" y="1121"/>
                <a:chExt cx="897" cy="642"/>
              </a:xfrm>
            </p:grpSpPr>
            <p:sp>
              <p:nvSpPr>
                <p:cNvPr id="10291" name="Rectangle 60"/>
                <p:cNvSpPr>
                  <a:spLocks noChangeArrowheads="1"/>
                </p:cNvSpPr>
                <p:nvPr/>
              </p:nvSpPr>
              <p:spPr bwMode="auto">
                <a:xfrm>
                  <a:off x="4007" y="1446"/>
                  <a:ext cx="21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cs typeface="微软雅黑" panose="020B0503020204020204" pitchFamily="34" charset="-122"/>
                    </a:rPr>
                    <a:t>×</a:t>
                  </a:r>
                </a:p>
              </p:txBody>
            </p:sp>
            <p:sp>
              <p:nvSpPr>
                <p:cNvPr id="10292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007" y="1756"/>
                  <a:ext cx="897" cy="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029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7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9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9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439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10287" name="Group 81"/>
              <p:cNvGrpSpPr/>
              <p:nvPr/>
            </p:nvGrpSpPr>
            <p:grpSpPr bwMode="auto">
              <a:xfrm>
                <a:off x="3741117" y="3087681"/>
                <a:ext cx="958850" cy="422274"/>
                <a:chOff x="4164" y="1767"/>
                <a:chExt cx="604" cy="266"/>
              </a:xfrm>
            </p:grpSpPr>
            <p:sp>
              <p:nvSpPr>
                <p:cNvPr id="1028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0" y="1767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770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9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64" y="1774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9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0284" name="Text Box 23"/>
            <p:cNvSpPr txBox="1">
              <a:spLocks noChangeArrowheads="1"/>
            </p:cNvSpPr>
            <p:nvPr/>
          </p:nvSpPr>
          <p:spPr bwMode="auto">
            <a:xfrm>
              <a:off x="3523230" y="2041393"/>
              <a:ext cx="287418" cy="41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88"/>
          <p:cNvGrpSpPr/>
          <p:nvPr/>
        </p:nvGrpSpPr>
        <p:grpSpPr bwMode="auto">
          <a:xfrm>
            <a:off x="8745855" y="2747645"/>
            <a:ext cx="2578735" cy="1928495"/>
            <a:chOff x="2265363" y="2027239"/>
            <a:chExt cx="2432537" cy="1447268"/>
          </a:xfrm>
        </p:grpSpPr>
        <p:grpSp>
          <p:nvGrpSpPr>
            <p:cNvPr id="10270" name="组合 2"/>
            <p:cNvGrpSpPr/>
            <p:nvPr/>
          </p:nvGrpSpPr>
          <p:grpSpPr bwMode="auto">
            <a:xfrm>
              <a:off x="2265363" y="2027239"/>
              <a:ext cx="2432537" cy="1447268"/>
              <a:chOff x="2484011" y="2062162"/>
              <a:chExt cx="2431856" cy="1447789"/>
            </a:xfrm>
          </p:grpSpPr>
          <p:sp>
            <p:nvSpPr>
              <p:cNvPr id="10272" name="Text Box 23"/>
              <p:cNvSpPr txBox="1">
                <a:spLocks noChangeArrowheads="1"/>
              </p:cNvSpPr>
              <p:nvPr/>
            </p:nvSpPr>
            <p:spPr bwMode="auto">
              <a:xfrm>
                <a:off x="2484011" y="2537173"/>
                <a:ext cx="912022" cy="411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验算：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0273" name="Group 80"/>
              <p:cNvGrpSpPr/>
              <p:nvPr/>
            </p:nvGrpSpPr>
            <p:grpSpPr bwMode="auto">
              <a:xfrm>
                <a:off x="3491880" y="2062162"/>
                <a:ext cx="1423987" cy="1019175"/>
                <a:chOff x="4007" y="1121"/>
                <a:chExt cx="897" cy="642"/>
              </a:xfrm>
            </p:grpSpPr>
            <p:sp>
              <p:nvSpPr>
                <p:cNvPr id="10278" name="Rectangle 60"/>
                <p:cNvSpPr>
                  <a:spLocks noChangeArrowheads="1"/>
                </p:cNvSpPr>
                <p:nvPr/>
              </p:nvSpPr>
              <p:spPr bwMode="auto">
                <a:xfrm>
                  <a:off x="4007" y="1446"/>
                  <a:ext cx="21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cs typeface="微软雅黑" panose="020B0503020204020204" pitchFamily="34" charset="-122"/>
                    </a:rPr>
                    <a:t>×</a:t>
                  </a:r>
                </a:p>
              </p:txBody>
            </p:sp>
            <p:sp>
              <p:nvSpPr>
                <p:cNvPr id="10279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007" y="1756"/>
                  <a:ext cx="897" cy="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0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7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94" y="1439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5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10274" name="Group 81"/>
              <p:cNvGrpSpPr/>
              <p:nvPr/>
            </p:nvGrpSpPr>
            <p:grpSpPr bwMode="auto">
              <a:xfrm>
                <a:off x="3741117" y="3087678"/>
                <a:ext cx="958850" cy="422273"/>
                <a:chOff x="4164" y="1767"/>
                <a:chExt cx="604" cy="266"/>
              </a:xfrm>
            </p:grpSpPr>
            <p:sp>
              <p:nvSpPr>
                <p:cNvPr id="1027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0" y="1767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7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770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7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64" y="1774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0271" name="Text Box 23"/>
            <p:cNvSpPr txBox="1">
              <a:spLocks noChangeArrowheads="1"/>
            </p:cNvSpPr>
            <p:nvPr/>
          </p:nvSpPr>
          <p:spPr bwMode="auto">
            <a:xfrm>
              <a:off x="3523230" y="2041393"/>
              <a:ext cx="287418" cy="41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5"/>
          <p:cNvGrpSpPr/>
          <p:nvPr/>
        </p:nvGrpSpPr>
        <p:grpSpPr bwMode="auto">
          <a:xfrm>
            <a:off x="6572885" y="2458720"/>
            <a:ext cx="2190750" cy="3624617"/>
            <a:chOff x="4678557" y="1761675"/>
            <a:chExt cx="2187575" cy="2719860"/>
          </a:xfrm>
        </p:grpSpPr>
        <p:grpSp>
          <p:nvGrpSpPr>
            <p:cNvPr id="10254" name="组合 73"/>
            <p:cNvGrpSpPr/>
            <p:nvPr/>
          </p:nvGrpSpPr>
          <p:grpSpPr bwMode="auto">
            <a:xfrm>
              <a:off x="4678557" y="1761675"/>
              <a:ext cx="2187575" cy="2719860"/>
              <a:chOff x="209550" y="1766810"/>
              <a:chExt cx="2187575" cy="2719860"/>
            </a:xfrm>
          </p:grpSpPr>
          <p:grpSp>
            <p:nvGrpSpPr>
              <p:cNvPr id="10256" name="组合 74"/>
              <p:cNvGrpSpPr/>
              <p:nvPr/>
            </p:nvGrpSpPr>
            <p:grpSpPr bwMode="auto">
              <a:xfrm>
                <a:off x="209550" y="1766810"/>
                <a:ext cx="2187575" cy="2719860"/>
                <a:chOff x="574899" y="1766031"/>
                <a:chExt cx="2187352" cy="2720392"/>
              </a:xfrm>
            </p:grpSpPr>
            <p:cxnSp>
              <p:nvCxnSpPr>
                <p:cNvPr id="77" name="直接连接符 69"/>
                <p:cNvCxnSpPr/>
                <p:nvPr/>
              </p:nvCxnSpPr>
              <p:spPr>
                <a:xfrm>
                  <a:off x="1103482" y="2320424"/>
                  <a:ext cx="150955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59" name="TextBox 70"/>
                <p:cNvSpPr txBox="1">
                  <a:spLocks noChangeArrowheads="1"/>
                </p:cNvSpPr>
                <p:nvPr/>
              </p:nvSpPr>
              <p:spPr bwMode="auto">
                <a:xfrm>
                  <a:off x="868363" y="2224608"/>
                  <a:ext cx="403819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）</a:t>
                  </a:r>
                </a:p>
              </p:txBody>
            </p:sp>
            <p:sp>
              <p:nvSpPr>
                <p:cNvPr id="1026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76351" y="2277288"/>
                  <a:ext cx="1485900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8  0  0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80" name="直接连接符 73"/>
                <p:cNvCxnSpPr/>
                <p:nvPr/>
              </p:nvCxnSpPr>
              <p:spPr>
                <a:xfrm flipV="1">
                  <a:off x="1133642" y="3122625"/>
                  <a:ext cx="1479399" cy="190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接连接符 74"/>
                <p:cNvCxnSpPr/>
                <p:nvPr/>
              </p:nvCxnSpPr>
              <p:spPr>
                <a:xfrm flipV="1">
                  <a:off x="1149515" y="4043965"/>
                  <a:ext cx="146352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6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65238" y="2690038"/>
                  <a:ext cx="869950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5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6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63987" y="3159130"/>
                  <a:ext cx="909638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3  0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6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34715" y="3573907"/>
                  <a:ext cx="852487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  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6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27571" y="4074651"/>
                  <a:ext cx="433387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6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66824" y="1769157"/>
                  <a:ext cx="433388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6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201938" y="1766031"/>
                  <a:ext cx="433388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6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4899" y="2232611"/>
                  <a:ext cx="443811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5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0257" name="Text Box 35"/>
              <p:cNvSpPr txBox="1">
                <a:spLocks noChangeArrowheads="1"/>
              </p:cNvSpPr>
              <p:nvPr/>
            </p:nvSpPr>
            <p:spPr bwMode="auto">
              <a:xfrm>
                <a:off x="1373490" y="1783834"/>
                <a:ext cx="433432" cy="411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255" name="Text Box 35"/>
            <p:cNvSpPr txBox="1">
              <a:spLocks noChangeArrowheads="1"/>
            </p:cNvSpPr>
            <p:nvPr/>
          </p:nvSpPr>
          <p:spPr bwMode="auto">
            <a:xfrm>
              <a:off x="5384880" y="3537734"/>
              <a:ext cx="909731" cy="41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3  0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3438" y="787083"/>
            <a:ext cx="7423150" cy="54864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用竖式计算，并验算。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7" grpId="0"/>
      <p:bldP spid="390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23"/>
          <p:cNvSpPr txBox="1">
            <a:spLocks noChangeArrowheads="1"/>
          </p:cNvSpPr>
          <p:nvPr/>
        </p:nvSpPr>
        <p:spPr bwMode="auto">
          <a:xfrm>
            <a:off x="2554818" y="1619251"/>
            <a:ext cx="19621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620÷2=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1" name="Text Box 23"/>
          <p:cNvSpPr txBox="1">
            <a:spLocks noChangeArrowheads="1"/>
          </p:cNvSpPr>
          <p:nvPr/>
        </p:nvSpPr>
        <p:spPr bwMode="auto">
          <a:xfrm>
            <a:off x="7742767" y="1585385"/>
            <a:ext cx="24341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840÷6=</a:t>
            </a:r>
          </a:p>
        </p:txBody>
      </p:sp>
      <p:sp>
        <p:nvSpPr>
          <p:cNvPr id="39017" name="Text Box 23"/>
          <p:cNvSpPr txBox="1">
            <a:spLocks noChangeArrowheads="1"/>
          </p:cNvSpPr>
          <p:nvPr/>
        </p:nvSpPr>
        <p:spPr bwMode="auto">
          <a:xfrm>
            <a:off x="3931422" y="1644265"/>
            <a:ext cx="23008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310</a:t>
            </a:r>
          </a:p>
        </p:txBody>
      </p:sp>
      <p:sp>
        <p:nvSpPr>
          <p:cNvPr id="39018" name="Text Box 23"/>
          <p:cNvSpPr txBox="1">
            <a:spLocks noChangeArrowheads="1"/>
          </p:cNvSpPr>
          <p:nvPr/>
        </p:nvSpPr>
        <p:spPr bwMode="auto">
          <a:xfrm>
            <a:off x="9142730" y="1618827"/>
            <a:ext cx="26246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857885" y="2354411"/>
            <a:ext cx="2338705" cy="3619695"/>
            <a:chOff x="209550" y="1765730"/>
            <a:chExt cx="2187575" cy="2715739"/>
          </a:xfrm>
        </p:grpSpPr>
        <p:grpSp>
          <p:nvGrpSpPr>
            <p:cNvPr id="11320" name="组合 1"/>
            <p:cNvGrpSpPr/>
            <p:nvPr/>
          </p:nvGrpSpPr>
          <p:grpSpPr bwMode="auto">
            <a:xfrm>
              <a:off x="209550" y="1766810"/>
              <a:ext cx="2187575" cy="2714659"/>
              <a:chOff x="574899" y="1766031"/>
              <a:chExt cx="2187352" cy="2715190"/>
            </a:xfrm>
          </p:grpSpPr>
          <p:cxnSp>
            <p:nvCxnSpPr>
              <p:cNvPr id="124" name="直接连接符 69"/>
              <p:cNvCxnSpPr/>
              <p:nvPr/>
            </p:nvCxnSpPr>
            <p:spPr>
              <a:xfrm>
                <a:off x="1103483" y="2320349"/>
                <a:ext cx="15095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23" name="TextBox 70"/>
              <p:cNvSpPr txBox="1">
                <a:spLocks noChangeArrowheads="1"/>
              </p:cNvSpPr>
              <p:nvPr/>
            </p:nvSpPr>
            <p:spPr bwMode="auto">
              <a:xfrm>
                <a:off x="890931" y="2233658"/>
                <a:ext cx="403819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</a:p>
            </p:txBody>
          </p:sp>
          <p:sp>
            <p:nvSpPr>
              <p:cNvPr id="11324" name="Text Box 35"/>
              <p:cNvSpPr txBox="1">
                <a:spLocks noChangeArrowheads="1"/>
              </p:cNvSpPr>
              <p:nvPr/>
            </p:nvSpPr>
            <p:spPr bwMode="auto">
              <a:xfrm>
                <a:off x="1276351" y="2277288"/>
                <a:ext cx="1485900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6   2   0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28" name="直接连接符 73"/>
              <p:cNvCxnSpPr/>
              <p:nvPr/>
            </p:nvCxnSpPr>
            <p:spPr>
              <a:xfrm flipV="1">
                <a:off x="1133642" y="3122443"/>
                <a:ext cx="1479399" cy="190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连接符 74"/>
              <p:cNvCxnSpPr/>
              <p:nvPr/>
            </p:nvCxnSpPr>
            <p:spPr>
              <a:xfrm flipV="1">
                <a:off x="1149515" y="4045248"/>
                <a:ext cx="146352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27" name="Text Box 35"/>
              <p:cNvSpPr txBox="1">
                <a:spLocks noChangeArrowheads="1"/>
              </p:cNvSpPr>
              <p:nvPr/>
            </p:nvSpPr>
            <p:spPr bwMode="auto">
              <a:xfrm>
                <a:off x="1265238" y="2690038"/>
                <a:ext cx="869950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28" name="Text Box 35"/>
              <p:cNvSpPr txBox="1">
                <a:spLocks noChangeArrowheads="1"/>
              </p:cNvSpPr>
              <p:nvPr/>
            </p:nvSpPr>
            <p:spPr bwMode="auto">
              <a:xfrm>
                <a:off x="1270149" y="3131625"/>
                <a:ext cx="909638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2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29" name="Text Box 35"/>
              <p:cNvSpPr txBox="1">
                <a:spLocks noChangeArrowheads="1"/>
              </p:cNvSpPr>
              <p:nvPr/>
            </p:nvSpPr>
            <p:spPr bwMode="auto">
              <a:xfrm>
                <a:off x="1267392" y="3582975"/>
                <a:ext cx="1115947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2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30" name="Text Box 35"/>
              <p:cNvSpPr txBox="1">
                <a:spLocks noChangeArrowheads="1"/>
              </p:cNvSpPr>
              <p:nvPr/>
            </p:nvSpPr>
            <p:spPr bwMode="auto">
              <a:xfrm>
                <a:off x="1739529" y="4069514"/>
                <a:ext cx="433387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31" name="Text Box 35"/>
              <p:cNvSpPr txBox="1">
                <a:spLocks noChangeArrowheads="1"/>
              </p:cNvSpPr>
              <p:nvPr/>
            </p:nvSpPr>
            <p:spPr bwMode="auto">
              <a:xfrm>
                <a:off x="1266824" y="1769157"/>
                <a:ext cx="433388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32" name="Text Box 35"/>
              <p:cNvSpPr txBox="1">
                <a:spLocks noChangeArrowheads="1"/>
              </p:cNvSpPr>
              <p:nvPr/>
            </p:nvSpPr>
            <p:spPr bwMode="auto">
              <a:xfrm>
                <a:off x="2201938" y="1766031"/>
                <a:ext cx="433388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33" name="Text Box 23"/>
              <p:cNvSpPr txBox="1">
                <a:spLocks noChangeArrowheads="1"/>
              </p:cNvSpPr>
              <p:nvPr/>
            </p:nvSpPr>
            <p:spPr bwMode="auto">
              <a:xfrm>
                <a:off x="574899" y="2232537"/>
                <a:ext cx="364658" cy="411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321" name="Text Box 35"/>
            <p:cNvSpPr txBox="1">
              <a:spLocks noChangeArrowheads="1"/>
            </p:cNvSpPr>
            <p:nvPr/>
          </p:nvSpPr>
          <p:spPr bwMode="auto">
            <a:xfrm>
              <a:off x="1373490" y="1765730"/>
              <a:ext cx="433432" cy="41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88"/>
          <p:cNvGrpSpPr/>
          <p:nvPr/>
        </p:nvGrpSpPr>
        <p:grpSpPr bwMode="auto">
          <a:xfrm>
            <a:off x="3336290" y="2692400"/>
            <a:ext cx="2640330" cy="1928495"/>
            <a:chOff x="2265363" y="2027239"/>
            <a:chExt cx="2432537" cy="1447268"/>
          </a:xfrm>
        </p:grpSpPr>
        <p:grpSp>
          <p:nvGrpSpPr>
            <p:cNvPr id="11307" name="组合 2"/>
            <p:cNvGrpSpPr/>
            <p:nvPr/>
          </p:nvGrpSpPr>
          <p:grpSpPr bwMode="auto">
            <a:xfrm>
              <a:off x="2265363" y="2027239"/>
              <a:ext cx="2432537" cy="1447268"/>
              <a:chOff x="2484011" y="2062162"/>
              <a:chExt cx="2431856" cy="1447789"/>
            </a:xfrm>
          </p:grpSpPr>
          <p:sp>
            <p:nvSpPr>
              <p:cNvPr id="11309" name="Text Box 23"/>
              <p:cNvSpPr txBox="1">
                <a:spLocks noChangeArrowheads="1"/>
              </p:cNvSpPr>
              <p:nvPr/>
            </p:nvSpPr>
            <p:spPr bwMode="auto">
              <a:xfrm>
                <a:off x="2484011" y="2537173"/>
                <a:ext cx="912022" cy="411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验算：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1310" name="Group 80"/>
              <p:cNvGrpSpPr/>
              <p:nvPr/>
            </p:nvGrpSpPr>
            <p:grpSpPr bwMode="auto">
              <a:xfrm>
                <a:off x="3491880" y="2062162"/>
                <a:ext cx="1423987" cy="1019175"/>
                <a:chOff x="4007" y="1121"/>
                <a:chExt cx="897" cy="642"/>
              </a:xfrm>
            </p:grpSpPr>
            <p:sp>
              <p:nvSpPr>
                <p:cNvPr id="11315" name="Rectangle 60"/>
                <p:cNvSpPr>
                  <a:spLocks noChangeArrowheads="1"/>
                </p:cNvSpPr>
                <p:nvPr/>
              </p:nvSpPr>
              <p:spPr bwMode="auto">
                <a:xfrm>
                  <a:off x="4007" y="1446"/>
                  <a:ext cx="21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cs typeface="微软雅黑" panose="020B0503020204020204" pitchFamily="34" charset="-122"/>
                    </a:rPr>
                    <a:t>×</a:t>
                  </a:r>
                </a:p>
              </p:txBody>
            </p:sp>
            <p:sp>
              <p:nvSpPr>
                <p:cNvPr id="11316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007" y="1756"/>
                  <a:ext cx="897" cy="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131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7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1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1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8" y="1439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11311" name="Group 81"/>
              <p:cNvGrpSpPr/>
              <p:nvPr/>
            </p:nvGrpSpPr>
            <p:grpSpPr bwMode="auto">
              <a:xfrm>
                <a:off x="3741117" y="3087678"/>
                <a:ext cx="958850" cy="422273"/>
                <a:chOff x="4164" y="1767"/>
                <a:chExt cx="604" cy="266"/>
              </a:xfrm>
            </p:grpSpPr>
            <p:sp>
              <p:nvSpPr>
                <p:cNvPr id="1131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0" y="1767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770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1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64" y="1774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1308" name="Text Box 23"/>
            <p:cNvSpPr txBox="1">
              <a:spLocks noChangeArrowheads="1"/>
            </p:cNvSpPr>
            <p:nvPr/>
          </p:nvSpPr>
          <p:spPr bwMode="auto">
            <a:xfrm>
              <a:off x="3523230" y="2041393"/>
              <a:ext cx="287418" cy="41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5"/>
          <p:cNvGrpSpPr/>
          <p:nvPr/>
        </p:nvGrpSpPr>
        <p:grpSpPr bwMode="auto">
          <a:xfrm>
            <a:off x="6361430" y="2374265"/>
            <a:ext cx="2301240" cy="3624617"/>
            <a:chOff x="4679160" y="1761675"/>
            <a:chExt cx="2186972" cy="2719860"/>
          </a:xfrm>
        </p:grpSpPr>
        <p:grpSp>
          <p:nvGrpSpPr>
            <p:cNvPr id="11291" name="组合 73"/>
            <p:cNvGrpSpPr/>
            <p:nvPr/>
          </p:nvGrpSpPr>
          <p:grpSpPr bwMode="auto">
            <a:xfrm>
              <a:off x="4679160" y="1761675"/>
              <a:ext cx="2186972" cy="2719860"/>
              <a:chOff x="210153" y="1766810"/>
              <a:chExt cx="2186972" cy="2719860"/>
            </a:xfrm>
          </p:grpSpPr>
          <p:grpSp>
            <p:nvGrpSpPr>
              <p:cNvPr id="11293" name="组合 74"/>
              <p:cNvGrpSpPr/>
              <p:nvPr/>
            </p:nvGrpSpPr>
            <p:grpSpPr bwMode="auto">
              <a:xfrm>
                <a:off x="210153" y="1766810"/>
                <a:ext cx="2186972" cy="2719860"/>
                <a:chOff x="575502" y="1766031"/>
                <a:chExt cx="2186749" cy="2720392"/>
              </a:xfrm>
            </p:grpSpPr>
            <p:cxnSp>
              <p:nvCxnSpPr>
                <p:cNvPr id="77" name="直接连接符 69"/>
                <p:cNvCxnSpPr/>
                <p:nvPr/>
              </p:nvCxnSpPr>
              <p:spPr>
                <a:xfrm>
                  <a:off x="1103482" y="2320424"/>
                  <a:ext cx="150955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96" name="TextBox 70"/>
                <p:cNvSpPr txBox="1">
                  <a:spLocks noChangeArrowheads="1"/>
                </p:cNvSpPr>
                <p:nvPr/>
              </p:nvSpPr>
              <p:spPr bwMode="auto">
                <a:xfrm>
                  <a:off x="902758" y="2233663"/>
                  <a:ext cx="403819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）</a:t>
                  </a:r>
                </a:p>
              </p:txBody>
            </p:sp>
            <p:sp>
              <p:nvSpPr>
                <p:cNvPr id="1129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76351" y="2277288"/>
                  <a:ext cx="1485900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8   4   0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80" name="直接连接符 73"/>
                <p:cNvCxnSpPr/>
                <p:nvPr/>
              </p:nvCxnSpPr>
              <p:spPr>
                <a:xfrm flipV="1">
                  <a:off x="1133642" y="3122625"/>
                  <a:ext cx="1479399" cy="190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接连接符 74"/>
                <p:cNvCxnSpPr/>
                <p:nvPr/>
              </p:nvCxnSpPr>
              <p:spPr>
                <a:xfrm flipV="1">
                  <a:off x="1149515" y="4043965"/>
                  <a:ext cx="146352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0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65238" y="2690038"/>
                  <a:ext cx="869950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0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64594" y="3159098"/>
                  <a:ext cx="1342582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2   4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0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34715" y="3573907"/>
                  <a:ext cx="852487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  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807196" y="4074651"/>
                  <a:ext cx="433387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0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66824" y="1769157"/>
                  <a:ext cx="433388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0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201938" y="1766031"/>
                  <a:ext cx="433388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0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5502" y="2232611"/>
                  <a:ext cx="398852" cy="411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1294" name="Text Box 35"/>
              <p:cNvSpPr txBox="1">
                <a:spLocks noChangeArrowheads="1"/>
              </p:cNvSpPr>
              <p:nvPr/>
            </p:nvSpPr>
            <p:spPr bwMode="auto">
              <a:xfrm>
                <a:off x="1373490" y="1783834"/>
                <a:ext cx="433432" cy="411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292" name="Text Box 35"/>
            <p:cNvSpPr txBox="1">
              <a:spLocks noChangeArrowheads="1"/>
            </p:cNvSpPr>
            <p:nvPr/>
          </p:nvSpPr>
          <p:spPr bwMode="auto">
            <a:xfrm>
              <a:off x="5384616" y="3537571"/>
              <a:ext cx="1214180" cy="41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2   4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18"/>
          <p:cNvGrpSpPr/>
          <p:nvPr/>
        </p:nvGrpSpPr>
        <p:grpSpPr bwMode="auto">
          <a:xfrm>
            <a:off x="8909685" y="2715260"/>
            <a:ext cx="2590800" cy="1928495"/>
            <a:chOff x="2265363" y="2027239"/>
            <a:chExt cx="2432537" cy="1447268"/>
          </a:xfrm>
        </p:grpSpPr>
        <p:grpSp>
          <p:nvGrpSpPr>
            <p:cNvPr id="11278" name="组合 2"/>
            <p:cNvGrpSpPr/>
            <p:nvPr/>
          </p:nvGrpSpPr>
          <p:grpSpPr bwMode="auto">
            <a:xfrm>
              <a:off x="2265363" y="2027239"/>
              <a:ext cx="2432537" cy="1447268"/>
              <a:chOff x="2484011" y="2062162"/>
              <a:chExt cx="2431856" cy="1447789"/>
            </a:xfrm>
          </p:grpSpPr>
          <p:sp>
            <p:nvSpPr>
              <p:cNvPr id="11280" name="Text Box 23"/>
              <p:cNvSpPr txBox="1">
                <a:spLocks noChangeArrowheads="1"/>
              </p:cNvSpPr>
              <p:nvPr/>
            </p:nvSpPr>
            <p:spPr bwMode="auto">
              <a:xfrm>
                <a:off x="2484011" y="2537173"/>
                <a:ext cx="912022" cy="411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验算：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1281" name="Group 80"/>
              <p:cNvGrpSpPr/>
              <p:nvPr/>
            </p:nvGrpSpPr>
            <p:grpSpPr bwMode="auto">
              <a:xfrm>
                <a:off x="3491880" y="2062162"/>
                <a:ext cx="1423987" cy="1019175"/>
                <a:chOff x="4007" y="1121"/>
                <a:chExt cx="897" cy="642"/>
              </a:xfrm>
            </p:grpSpPr>
            <p:sp>
              <p:nvSpPr>
                <p:cNvPr id="11286" name="Rectangle 60"/>
                <p:cNvSpPr>
                  <a:spLocks noChangeArrowheads="1"/>
                </p:cNvSpPr>
                <p:nvPr/>
              </p:nvSpPr>
              <p:spPr bwMode="auto">
                <a:xfrm>
                  <a:off x="4007" y="1446"/>
                  <a:ext cx="21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cs typeface="微软雅黑" panose="020B0503020204020204" pitchFamily="34" charset="-122"/>
                    </a:rPr>
                    <a:t>×</a:t>
                  </a:r>
                </a:p>
              </p:txBody>
            </p:sp>
            <p:sp>
              <p:nvSpPr>
                <p:cNvPr id="1128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007" y="1756"/>
                  <a:ext cx="897" cy="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128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7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28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121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29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95" y="1439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11282" name="Group 81"/>
              <p:cNvGrpSpPr/>
              <p:nvPr/>
            </p:nvGrpSpPr>
            <p:grpSpPr bwMode="auto">
              <a:xfrm>
                <a:off x="3741117" y="3087678"/>
                <a:ext cx="958850" cy="422273"/>
                <a:chOff x="4164" y="1767"/>
                <a:chExt cx="604" cy="266"/>
              </a:xfrm>
            </p:grpSpPr>
            <p:sp>
              <p:nvSpPr>
                <p:cNvPr id="1128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0" y="1767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28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770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28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64" y="1774"/>
                  <a:ext cx="181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1279" name="Text Box 23"/>
            <p:cNvSpPr txBox="1">
              <a:spLocks noChangeArrowheads="1"/>
            </p:cNvSpPr>
            <p:nvPr/>
          </p:nvSpPr>
          <p:spPr bwMode="auto">
            <a:xfrm>
              <a:off x="3523230" y="2041393"/>
              <a:ext cx="287418" cy="41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3438" y="787083"/>
            <a:ext cx="7423150" cy="54864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用竖式计算，并验算。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7" grpId="0"/>
      <p:bldP spid="39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736600" y="591820"/>
            <a:ext cx="10985500" cy="137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下面每个图形各条边的长度都相等，它们都是用一根长360厘米的细绳围成的。说出各图形的名称，并分别求出它们每条边的长度。</a:t>
            </a:r>
          </a:p>
        </p:txBody>
      </p:sp>
      <p:sp>
        <p:nvSpPr>
          <p:cNvPr id="13316" name="AutoShape 4"/>
          <p:cNvSpPr>
            <a:spLocks noChangeAspect="1" noChangeArrowheads="1"/>
          </p:cNvSpPr>
          <p:nvPr/>
        </p:nvSpPr>
        <p:spPr bwMode="auto">
          <a:xfrm>
            <a:off x="2744789" y="2525713"/>
            <a:ext cx="1512887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607050" y="3290888"/>
            <a:ext cx="1168400" cy="1211262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7751763" y="2520950"/>
            <a:ext cx="1612900" cy="1271588"/>
          </a:xfrm>
          <a:prstGeom prst="hexagon">
            <a:avLst>
              <a:gd name="adj" fmla="val 31710"/>
              <a:gd name="vf" fmla="val 11547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843089" y="4389438"/>
            <a:ext cx="405447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360÷3＝120（厘米）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794001" y="3835400"/>
            <a:ext cx="12496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25975" y="5468938"/>
            <a:ext cx="368490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360÷4＝90（厘米）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608639" y="4849813"/>
            <a:ext cx="12496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988176" y="4406900"/>
            <a:ext cx="389572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360÷6＝60（厘米） 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886701" y="3830638"/>
            <a:ext cx="12496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六边形</a:t>
            </a: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bldLvl="0" autoUpdateAnimBg="0"/>
      <p:bldP spid="16392" grpId="0" bldLvl="0" autoUpdateAnimBg="0"/>
      <p:bldP spid="16393" grpId="0" bldLvl="0" autoUpdateAnimBg="0"/>
      <p:bldP spid="16394" grpId="0" bldLvl="0" autoUpdateAnimBg="0"/>
      <p:bldP spid="16395" grpId="0" bldLvl="0" autoUpdateAnimBg="0"/>
      <p:bldP spid="16396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3572510" y="4385733"/>
            <a:ext cx="63351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605÷3=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套）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3572510" y="5346700"/>
            <a:ext cx="663786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605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米布最多能做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201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套。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20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64218" y="1126702"/>
            <a:ext cx="5035549" cy="296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2"/>
          <p:cNvGrpSpPr/>
          <p:nvPr/>
        </p:nvGrpSpPr>
        <p:grpSpPr bwMode="auto">
          <a:xfrm>
            <a:off x="3168227" y="666106"/>
            <a:ext cx="3937000" cy="759467"/>
            <a:chOff x="2334046" y="2299095"/>
            <a:chExt cx="2952328" cy="570471"/>
          </a:xfrm>
        </p:grpSpPr>
        <p:sp>
          <p:nvSpPr>
            <p:cNvPr id="13326" name="AutoShape 67"/>
            <p:cNvSpPr>
              <a:spLocks noChangeArrowheads="1"/>
            </p:cNvSpPr>
            <p:nvPr/>
          </p:nvSpPr>
          <p:spPr bwMode="auto">
            <a:xfrm>
              <a:off x="2334046" y="2425977"/>
              <a:ext cx="2736304" cy="443589"/>
            </a:xfrm>
            <a:prstGeom prst="wedgeRoundRectCallout">
              <a:avLst>
                <a:gd name="adj1" fmla="val -63972"/>
                <a:gd name="adj2" fmla="val 53903"/>
                <a:gd name="adj3" fmla="val 16667"/>
              </a:avLst>
            </a:prstGeom>
            <a:solidFill>
              <a:srgbClr val="FFFF00"/>
            </a:solidFill>
            <a:ln w="9525">
              <a:solidFill>
                <a:srgbClr val="FFC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27" name="Text Box 50"/>
            <p:cNvSpPr txBox="1">
              <a:spLocks noChangeArrowheads="1"/>
            </p:cNvSpPr>
            <p:nvPr/>
          </p:nvSpPr>
          <p:spPr bwMode="auto">
            <a:xfrm>
              <a:off x="2378650" y="2299095"/>
              <a:ext cx="2907724" cy="549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每套校服用布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米。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15"/>
          <p:cNvGrpSpPr/>
          <p:nvPr/>
        </p:nvGrpSpPr>
        <p:grpSpPr bwMode="auto">
          <a:xfrm>
            <a:off x="7517131" y="1625812"/>
            <a:ext cx="2592916" cy="1498600"/>
            <a:chOff x="5051195" y="1192621"/>
            <a:chExt cx="1944101" cy="1124670"/>
          </a:xfrm>
        </p:grpSpPr>
        <p:sp>
          <p:nvSpPr>
            <p:cNvPr id="17" name="AutoShape 67"/>
            <p:cNvSpPr>
              <a:spLocks noChangeArrowheads="1"/>
            </p:cNvSpPr>
            <p:nvPr/>
          </p:nvSpPr>
          <p:spPr bwMode="auto">
            <a:xfrm>
              <a:off x="5051195" y="1216449"/>
              <a:ext cx="1944101" cy="1100842"/>
            </a:xfrm>
            <a:prstGeom prst="wedgeRoundRectCallout">
              <a:avLst>
                <a:gd name="adj1" fmla="val 63966"/>
                <a:gd name="adj2" fmla="val 25335"/>
                <a:gd name="adj3" fmla="val 16667"/>
              </a:avLst>
            </a:prstGeom>
            <a:solidFill>
              <a:srgbClr val="FEE491"/>
            </a:solidFill>
            <a:ln w="9525">
              <a:solidFill>
                <a:srgbClr val="FEE491"/>
              </a:solidFill>
              <a:miter lim="800000"/>
            </a:ln>
            <a:effectLst/>
          </p:spPr>
          <p:txBody>
            <a:bodyPr/>
            <a:lstStyle/>
            <a:p>
              <a:pPr algn="ctr">
                <a:lnSpc>
                  <a:spcPct val="150000"/>
                </a:lnSpc>
                <a:defRPr/>
              </a:pP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25" name="Text Box 50"/>
            <p:cNvSpPr txBox="1">
              <a:spLocks noChangeArrowheads="1"/>
            </p:cNvSpPr>
            <p:nvPr/>
          </p:nvSpPr>
          <p:spPr bwMode="auto">
            <a:xfrm>
              <a:off x="5124695" y="1192621"/>
              <a:ext cx="1797100" cy="1029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605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米布最多能做多少套？</a:t>
              </a:r>
              <a:endPara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5700714" y="4568190"/>
            <a:ext cx="420687" cy="3048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5703888" y="2648903"/>
            <a:ext cx="444500" cy="3683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5129213" y="3153728"/>
            <a:ext cx="455612" cy="3683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5" name="矩形 4"/>
          <p:cNvSpPr>
            <a:spLocks noChangeArrowheads="1"/>
          </p:cNvSpPr>
          <p:nvPr/>
        </p:nvSpPr>
        <p:spPr bwMode="auto">
          <a:xfrm>
            <a:off x="4706939" y="3647441"/>
            <a:ext cx="422275" cy="333375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6" name="矩形 5"/>
          <p:cNvSpPr>
            <a:spLocks noChangeArrowheads="1"/>
          </p:cNvSpPr>
          <p:nvPr/>
        </p:nvSpPr>
        <p:spPr bwMode="auto">
          <a:xfrm>
            <a:off x="5703889" y="4145915"/>
            <a:ext cx="420687" cy="3048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7" name="矩形 7"/>
          <p:cNvSpPr>
            <a:spLocks noChangeArrowheads="1"/>
          </p:cNvSpPr>
          <p:nvPr/>
        </p:nvSpPr>
        <p:spPr bwMode="auto">
          <a:xfrm>
            <a:off x="5703888" y="5061903"/>
            <a:ext cx="444500" cy="32385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8" name="矩形 1"/>
          <p:cNvSpPr>
            <a:spLocks noChangeArrowheads="1"/>
          </p:cNvSpPr>
          <p:nvPr/>
        </p:nvSpPr>
        <p:spPr bwMode="auto">
          <a:xfrm>
            <a:off x="4727576" y="2648904"/>
            <a:ext cx="441325" cy="350837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4706939" y="3034666"/>
            <a:ext cx="649287" cy="6461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5010151" y="2569528"/>
            <a:ext cx="650875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0</a:t>
            </a:r>
          </a:p>
        </p:txBody>
      </p:sp>
      <p:grpSp>
        <p:nvGrpSpPr>
          <p:cNvPr id="15372" name="Group 11"/>
          <p:cNvGrpSpPr/>
          <p:nvPr/>
        </p:nvGrpSpPr>
        <p:grpSpPr bwMode="auto">
          <a:xfrm>
            <a:off x="4305581" y="3013565"/>
            <a:ext cx="1878367" cy="648334"/>
            <a:chOff x="183" y="117"/>
            <a:chExt cx="2959" cy="1023"/>
          </a:xfrm>
        </p:grpSpPr>
        <p:sp>
          <p:nvSpPr>
            <p:cNvPr id="15386" name="Rectangle 12"/>
            <p:cNvSpPr>
              <a:spLocks noChangeArrowheads="1"/>
            </p:cNvSpPr>
            <p:nvPr/>
          </p:nvSpPr>
          <p:spPr bwMode="auto">
            <a:xfrm>
              <a:off x="183" y="117"/>
              <a:ext cx="1020" cy="102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)</a:t>
              </a:r>
            </a:p>
          </p:txBody>
        </p:sp>
        <p:sp>
          <p:nvSpPr>
            <p:cNvPr id="15387" name="Line 13"/>
            <p:cNvSpPr>
              <a:spLocks noChangeShapeType="1"/>
            </p:cNvSpPr>
            <p:nvPr/>
          </p:nvSpPr>
          <p:spPr bwMode="auto">
            <a:xfrm>
              <a:off x="591" y="281"/>
              <a:ext cx="255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4562475" y="4052254"/>
            <a:ext cx="1620838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4562475" y="4988878"/>
            <a:ext cx="16208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>
            <a:off x="3998016" y="2999741"/>
            <a:ext cx="431800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5522914" y="3045778"/>
            <a:ext cx="649287" cy="6461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7" name="Text Box 22"/>
          <p:cNvSpPr txBox="1">
            <a:spLocks noChangeArrowheads="1"/>
          </p:cNvSpPr>
          <p:nvPr/>
        </p:nvSpPr>
        <p:spPr bwMode="auto">
          <a:xfrm>
            <a:off x="3598863" y="1645605"/>
            <a:ext cx="501015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800" dirty="0">
                <a:solidFill>
                  <a:srgbClr val="FF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楷体_GB2312" pitchFamily="49" charset="-122"/>
              </a:rPr>
              <a:t> 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里填上合适的数字。</a:t>
            </a: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4737100" y="2580005"/>
            <a:ext cx="361950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4732338" y="3570605"/>
            <a:ext cx="361950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5170488" y="3077528"/>
            <a:ext cx="361950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5707381" y="4044315"/>
            <a:ext cx="360363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5741988" y="2553018"/>
            <a:ext cx="361950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5718176" y="4476750"/>
            <a:ext cx="360363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5752783" y="4959668"/>
            <a:ext cx="361950" cy="647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5385" name="矩形 8"/>
          <p:cNvSpPr>
            <a:spLocks noChangeArrowheads="1"/>
          </p:cNvSpPr>
          <p:nvPr/>
        </p:nvSpPr>
        <p:spPr bwMode="auto">
          <a:xfrm>
            <a:off x="4200526" y="1767840"/>
            <a:ext cx="404813" cy="268288"/>
          </a:xfrm>
          <a:prstGeom prst="rect">
            <a:avLst/>
          </a:prstGeom>
          <a:solidFill>
            <a:srgbClr val="FFFFFF"/>
          </a:solidFill>
          <a:ln w="2857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94398" y="749618"/>
            <a:ext cx="7423150" cy="54864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拓展题。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1" grpId="0" bldLvl="0" animBg="1" autoUpdateAnimBg="0"/>
      <p:bldP spid="17432" grpId="0" bldLvl="0" animBg="1" autoUpdateAnimBg="0"/>
      <p:bldP spid="17433" grpId="0" bldLvl="0" animBg="1" autoUpdateAnimBg="0"/>
      <p:bldP spid="17434" grpId="0" bldLvl="0" animBg="1" autoUpdateAnimBg="0"/>
      <p:bldP spid="17435" grpId="0" bldLvl="0" animBg="1" autoUpdateAnimBg="0"/>
      <p:bldP spid="17436" grpId="0" bldLvl="0" animBg="1" autoUpdateAnimBg="0"/>
      <p:bldP spid="17437" grpId="0" bldLvl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9293" y="813062"/>
            <a:ext cx="10410825" cy="5517942"/>
          </a:xfrm>
          <a:prstGeom prst="rect">
            <a:avLst/>
          </a:prstGeom>
        </p:spPr>
      </p:pic>
      <p:sp>
        <p:nvSpPr>
          <p:cNvPr id="5" name="文本框 6"/>
          <p:cNvSpPr txBox="1"/>
          <p:nvPr/>
        </p:nvSpPr>
        <p:spPr>
          <a:xfrm>
            <a:off x="2022255" y="689565"/>
            <a:ext cx="4714875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这节课你有什么收获？</a:t>
            </a:r>
            <a:endParaRPr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67050" y="2021683"/>
            <a:ext cx="521970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除以任何不是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的数都等于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93805" y="2825064"/>
            <a:ext cx="6781800" cy="2011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在笔算三位数除以一位数时，如果被除数中哪一位用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除以一位数，千万不要忘记在这一位上商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占位。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441450" y="1456055"/>
            <a:ext cx="9309100" cy="373888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1985645" y="1612265"/>
            <a:ext cx="8220710" cy="3291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1.结合具体情境，理解0除以任何不是0的数都等于0 ，掌握商中间或末尾有0的除法的笔算方法。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2.理解0在商中的占位作用；能估计商的大小，培养数感。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3.培养耐心计算和认真验算的学习习惯。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09713" y="1576388"/>
            <a:ext cx="802481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18÷2=         72÷8=        30÷3=          84÷4=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32-0=          48+0=        0+25=          48-0=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0×12=         42×0=        9× 0=           0×76=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90650" y="718185"/>
            <a:ext cx="2352675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快速口答</a:t>
            </a:r>
            <a:endParaRPr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753121" y="3580233"/>
            <a:ext cx="38735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842668" y="2735833"/>
            <a:ext cx="87630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842668" y="3616831"/>
            <a:ext cx="38735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728462" y="2719903"/>
            <a:ext cx="852488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728462" y="3616831"/>
            <a:ext cx="38735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873570" y="2719903"/>
            <a:ext cx="817563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040416" y="3595533"/>
            <a:ext cx="38735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10601" y="1854835"/>
            <a:ext cx="80645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en-US" altLang="zh-CN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8976043" y="1854835"/>
            <a:ext cx="83820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endParaRPr lang="en-US" altLang="zh-CN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618660" y="2735834"/>
            <a:ext cx="728663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endParaRPr lang="zh-CN" altLang="en-US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730660" y="1854835"/>
            <a:ext cx="688975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en-US" altLang="zh-CN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728462" y="1854835"/>
            <a:ext cx="750888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en-US" altLang="zh-CN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561965" y="4810760"/>
            <a:ext cx="3315335" cy="551180"/>
          </a:xfrm>
          <a:prstGeom prst="rect">
            <a:avLst/>
          </a:prstGeom>
          <a:solidFill>
            <a:srgbClr val="88C9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0乘任何数都等于0。</a:t>
            </a:r>
            <a:r>
              <a:rPr lang="zh-CN" altLang="en-US" sz="28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189818" y="4972052"/>
            <a:ext cx="309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678518" y="5331885"/>
            <a:ext cx="4607983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6÷3= </a:t>
            </a:r>
            <a:r>
              <a:rPr lang="en-US" altLang="zh-CN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962660" y="4091305"/>
            <a:ext cx="608139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平均每只兔能采到几个蘑菇？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6451" y="735963"/>
            <a:ext cx="5067299" cy="30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7632065" y="1551286"/>
            <a:ext cx="3437890" cy="740958"/>
            <a:chOff x="5940425" y="785837"/>
            <a:chExt cx="1655911" cy="1012801"/>
          </a:xfrm>
          <a:solidFill>
            <a:srgbClr val="98EDFF"/>
          </a:solidFill>
        </p:grpSpPr>
        <p:sp>
          <p:nvSpPr>
            <p:cNvPr id="3084" name="AutoShape 67"/>
            <p:cNvSpPr>
              <a:spLocks noChangeArrowheads="1"/>
            </p:cNvSpPr>
            <p:nvPr/>
          </p:nvSpPr>
          <p:spPr bwMode="auto">
            <a:xfrm>
              <a:off x="5940425" y="1008063"/>
              <a:ext cx="1655911" cy="790575"/>
            </a:xfrm>
            <a:prstGeom prst="wedgeRoundRectCallout">
              <a:avLst>
                <a:gd name="adj1" fmla="val -69579"/>
                <a:gd name="adj2" fmla="val 40349"/>
                <a:gd name="adj3" fmla="val 16667"/>
              </a:avLst>
            </a:prstGeom>
            <a:grpFill/>
            <a:ln w="9525">
              <a:solidFill>
                <a:srgbClr val="98EDFF"/>
              </a:solidFill>
              <a:miter lim="800000"/>
            </a:ln>
            <a:effectLst/>
          </p:spPr>
          <p:txBody>
            <a:bodyPr/>
            <a:lstStyle/>
            <a:p>
              <a:pPr algn="ctr">
                <a:lnSpc>
                  <a:spcPct val="150000"/>
                </a:lnSpc>
                <a:defRPr/>
              </a:pP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5" name="Text Box 50"/>
            <p:cNvSpPr txBox="1">
              <a:spLocks noChangeArrowheads="1"/>
            </p:cNvSpPr>
            <p:nvPr/>
          </p:nvSpPr>
          <p:spPr bwMode="auto">
            <a:xfrm>
              <a:off x="5940731" y="785837"/>
              <a:ext cx="1549167" cy="99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树上一个桃也没有。</a:t>
              </a:r>
              <a:endParaRPr lang="zh-CN" altLang="en-US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565900" y="4106333"/>
            <a:ext cx="45317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平均每只猴能摘到几个桃？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786033" y="5298018"/>
            <a:ext cx="46079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0÷3= </a:t>
            </a:r>
            <a:r>
              <a:rPr lang="en-US" altLang="zh-CN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830618" y="5309496"/>
            <a:ext cx="620183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498796" y="5336119"/>
            <a:ext cx="6201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908065" y="5298017"/>
            <a:ext cx="6201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8597478" y="5309496"/>
            <a:ext cx="620183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3080" grpId="0"/>
      <p:bldP spid="19" grpId="0"/>
      <p:bldP spid="20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"/>
          <p:cNvSpPr txBox="1">
            <a:spLocks noChangeArrowheads="1"/>
          </p:cNvSpPr>
          <p:nvPr/>
        </p:nvSpPr>
        <p:spPr bwMode="auto">
          <a:xfrm>
            <a:off x="3937001" y="549276"/>
            <a:ext cx="1871663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0÷4＝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7002463" y="544514"/>
            <a:ext cx="1871662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0÷9＝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5057141" y="548959"/>
            <a:ext cx="447675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u="sng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8101966" y="577534"/>
            <a:ext cx="449263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974081" y="1248729"/>
            <a:ext cx="3463925" cy="706437"/>
          </a:xfrm>
          <a:prstGeom prst="wedgeEllipseCallout">
            <a:avLst>
              <a:gd name="adj1" fmla="val 56654"/>
              <a:gd name="adj2" fmla="val 40561"/>
            </a:avLst>
          </a:prstGeom>
          <a:solidFill>
            <a:srgbClr val="88C9A1"/>
          </a:solidFill>
          <a:ln w="9525">
            <a:solidFill>
              <a:srgbClr val="33CCCC"/>
            </a:solidFill>
            <a:miter lim="800000"/>
          </a:ln>
        </p:spPr>
        <p:txBody>
          <a:bodyPr wrap="none"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你想到了什么？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2478088" y="2205039"/>
            <a:ext cx="5454650" cy="55118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0除以任何数都等于0。</a:t>
            </a:r>
            <a:r>
              <a:rPr lang="zh-CN" altLang="en-US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233930" y="3105150"/>
            <a:ext cx="3076575" cy="2317115"/>
          </a:xfrm>
          <a:prstGeom prst="wedgeRoundRectCallout">
            <a:avLst>
              <a:gd name="adj1" fmla="val -35569"/>
              <a:gd name="adj2" fmla="val 61750"/>
              <a:gd name="adj3" fmla="val 16667"/>
            </a:avLst>
          </a:prstGeom>
          <a:solidFill>
            <a:srgbClr val="DCC7E0"/>
          </a:solidFill>
          <a:ln w="9525">
            <a:solidFill>
              <a:srgbClr val="DCC7E0"/>
            </a:solidFill>
            <a:miter lim="800000"/>
          </a:ln>
        </p:spPr>
        <p:txBody>
          <a:bodyPr wrap="none"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0÷0=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可以等于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，也可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以等于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，或其它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任何数。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6376035" y="3067050"/>
            <a:ext cx="3571875" cy="2419350"/>
          </a:xfrm>
          <a:prstGeom prst="wedgeRoundRectCallout">
            <a:avLst>
              <a:gd name="adj1" fmla="val 42130"/>
              <a:gd name="adj2" fmla="val 60065"/>
              <a:gd name="adj3" fmla="val 16667"/>
            </a:avLst>
          </a:prstGeom>
          <a:solidFill>
            <a:srgbClr val="FFFFCC"/>
          </a:solidFill>
          <a:ln w="9525">
            <a:solidFill>
              <a:srgbClr val="FFCC00"/>
            </a:solidFill>
            <a:miter lim="800000"/>
          </a:ln>
        </p:spPr>
        <p:txBody>
          <a:bodyPr wrap="none"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3÷0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没有结果，因为任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何数乘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都等于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不等于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Group 14"/>
          <p:cNvGrpSpPr/>
          <p:nvPr/>
        </p:nvGrpSpPr>
        <p:grpSpPr bwMode="auto">
          <a:xfrm>
            <a:off x="3998914" y="2111376"/>
            <a:ext cx="1076325" cy="720725"/>
            <a:chOff x="0" y="0"/>
            <a:chExt cx="678" cy="454"/>
          </a:xfrm>
        </p:grpSpPr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0" y="8"/>
              <a:ext cx="678" cy="391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115" y="0"/>
              <a:ext cx="454" cy="45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265364" y="2211389"/>
            <a:ext cx="5667375" cy="55118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0除以任何不是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的数都等于0。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ldLvl="0" autoUpdateAnimBg="0"/>
      <p:bldP spid="6150" grpId="0" bldLvl="0" autoUpdateAnimBg="0"/>
      <p:bldP spid="6151" grpId="0" bldLvl="0" animBg="1" autoUpdateAnimBg="0"/>
      <p:bldP spid="6153" grpId="0" bldLvl="0" animBg="1" autoUpdateAnimBg="0"/>
      <p:bldP spid="6153" grpId="1" bldLvl="0" animBg="1"/>
      <p:bldP spid="2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2599374" y="1031875"/>
            <a:ext cx="8321675" cy="11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0÷2＝              0÷7＝               0×5＝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11881" y="1704341"/>
            <a:ext cx="36036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      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94744" y="1674179"/>
            <a:ext cx="48577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      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825231" y="1693228"/>
            <a:ext cx="49212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13510" y="653415"/>
            <a:ext cx="1974850" cy="6134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算一算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3771265" y="3591560"/>
            <a:ext cx="5351780" cy="785495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20000"/>
              </a:lnSpc>
            </a:pPr>
            <a:r>
              <a:rPr sz="28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0除以任何不是0的数都等于0。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utoUpdateAnimBg="0"/>
      <p:bldP spid="8197" grpId="0" bldLvl="0" autoUpdateAnimBg="0"/>
      <p:bldP spid="8198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3"/>
          <p:cNvSpPr txBox="1">
            <a:spLocks noChangeArrowheads="1"/>
          </p:cNvSpPr>
          <p:nvPr/>
        </p:nvSpPr>
        <p:spPr bwMode="auto">
          <a:xfrm>
            <a:off x="1588135" y="510540"/>
            <a:ext cx="990473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星光小学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306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名男生表演团体操，每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人托一个火炬，一共需要多少个火炬？</a:t>
            </a: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3839633" y="4381501"/>
            <a:ext cx="46079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306÷3=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7" name="Picture 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6717" y="1974851"/>
            <a:ext cx="7137400" cy="232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AutoShape 72"/>
          <p:cNvSpPr>
            <a:spLocks noChangeArrowheads="1"/>
          </p:cNvSpPr>
          <p:nvPr/>
        </p:nvSpPr>
        <p:spPr bwMode="auto">
          <a:xfrm>
            <a:off x="3154680" y="5396230"/>
            <a:ext cx="7372350" cy="771525"/>
          </a:xfrm>
          <a:prstGeom prst="wedgeRoundRectCallout">
            <a:avLst>
              <a:gd name="adj1" fmla="val -55630"/>
              <a:gd name="adj2" fmla="val 244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1" name="Text Box 35"/>
          <p:cNvSpPr txBox="1">
            <a:spLocks noChangeArrowheads="1"/>
          </p:cNvSpPr>
          <p:nvPr/>
        </p:nvSpPr>
        <p:spPr bwMode="auto">
          <a:xfrm>
            <a:off x="3209925" y="5341620"/>
            <a:ext cx="807974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你能先估计商是多少，再想办法算出得数吗？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189818" y="473075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3477685" y="734485"/>
            <a:ext cx="460798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306÷3=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83" name="Text Box 50"/>
          <p:cNvSpPr txBox="1">
            <a:spLocks noChangeArrowheads="1"/>
          </p:cNvSpPr>
          <p:nvPr/>
        </p:nvSpPr>
        <p:spPr bwMode="auto">
          <a:xfrm>
            <a:off x="2856659" y="2606629"/>
            <a:ext cx="2925017" cy="54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用竖式计算。</a:t>
            </a:r>
          </a:p>
        </p:txBody>
      </p:sp>
      <p:grpSp>
        <p:nvGrpSpPr>
          <p:cNvPr id="8" name="组合 8"/>
          <p:cNvGrpSpPr/>
          <p:nvPr/>
        </p:nvGrpSpPr>
        <p:grpSpPr bwMode="auto">
          <a:xfrm>
            <a:off x="6329680" y="3151505"/>
            <a:ext cx="2838450" cy="2661592"/>
            <a:chOff x="5580927" y="2888684"/>
            <a:chExt cx="2128331" cy="2270447"/>
          </a:xfrm>
        </p:grpSpPr>
        <p:sp>
          <p:nvSpPr>
            <p:cNvPr id="6162" name="Text Box 35"/>
            <p:cNvSpPr txBox="1">
              <a:spLocks noChangeArrowheads="1"/>
            </p:cNvSpPr>
            <p:nvPr/>
          </p:nvSpPr>
          <p:spPr bwMode="auto">
            <a:xfrm>
              <a:off x="5580927" y="3260267"/>
              <a:ext cx="433388" cy="46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163" name="组合 7"/>
            <p:cNvGrpSpPr/>
            <p:nvPr/>
          </p:nvGrpSpPr>
          <p:grpSpPr bwMode="auto">
            <a:xfrm>
              <a:off x="5876557" y="2888684"/>
              <a:ext cx="1832701" cy="2270447"/>
              <a:chOff x="5876557" y="2888684"/>
              <a:chExt cx="1832701" cy="2270447"/>
            </a:xfrm>
          </p:grpSpPr>
          <p:grpSp>
            <p:nvGrpSpPr>
              <p:cNvPr id="6164" name="组合 5"/>
              <p:cNvGrpSpPr/>
              <p:nvPr/>
            </p:nvGrpSpPr>
            <p:grpSpPr bwMode="auto">
              <a:xfrm>
                <a:off x="5876557" y="3235336"/>
                <a:ext cx="1832701" cy="1923795"/>
                <a:chOff x="5876557" y="3235336"/>
                <a:chExt cx="1832701" cy="1923795"/>
              </a:xfrm>
            </p:grpSpPr>
            <p:grpSp>
              <p:nvGrpSpPr>
                <p:cNvPr id="6168" name="组合 4"/>
                <p:cNvGrpSpPr/>
                <p:nvPr/>
              </p:nvGrpSpPr>
              <p:grpSpPr bwMode="auto">
                <a:xfrm>
                  <a:off x="5876557" y="3235336"/>
                  <a:ext cx="1672401" cy="468012"/>
                  <a:chOff x="5876557" y="3302242"/>
                  <a:chExt cx="1672401" cy="468012"/>
                </a:xfrm>
              </p:grpSpPr>
              <p:cxnSp>
                <p:nvCxnSpPr>
                  <p:cNvPr id="44" name="直接连接符 69"/>
                  <p:cNvCxnSpPr/>
                  <p:nvPr/>
                </p:nvCxnSpPr>
                <p:spPr>
                  <a:xfrm>
                    <a:off x="6039606" y="3397825"/>
                    <a:ext cx="150935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77" name="Text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76557" y="3302242"/>
                    <a:ext cx="403764" cy="4680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）</a:t>
                    </a:r>
                  </a:p>
                </p:txBody>
              </p:sp>
            </p:grpSp>
            <p:sp>
              <p:nvSpPr>
                <p:cNvPr id="616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223358" y="3265631"/>
                  <a:ext cx="1485900" cy="4680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3   0  6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47" name="直接连接符 73"/>
                <p:cNvCxnSpPr/>
                <p:nvPr/>
              </p:nvCxnSpPr>
              <p:spPr>
                <a:xfrm flipV="1">
                  <a:off x="6104677" y="4007087"/>
                  <a:ext cx="1444281" cy="1111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74"/>
                <p:cNvCxnSpPr/>
                <p:nvPr/>
              </p:nvCxnSpPr>
              <p:spPr>
                <a:xfrm flipV="1">
                  <a:off x="6107852" y="4715000"/>
                  <a:ext cx="146332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7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223358" y="3572284"/>
                  <a:ext cx="487116" cy="4680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17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911269" y="3950787"/>
                  <a:ext cx="426244" cy="4680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17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911269" y="4254391"/>
                  <a:ext cx="426244" cy="4680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1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897311" y="4691119"/>
                  <a:ext cx="433388" cy="4680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6165" name="Text Box 35"/>
              <p:cNvSpPr txBox="1">
                <a:spLocks noChangeArrowheads="1"/>
              </p:cNvSpPr>
              <p:nvPr/>
            </p:nvSpPr>
            <p:spPr bwMode="auto">
              <a:xfrm>
                <a:off x="6227920" y="2897754"/>
                <a:ext cx="433388" cy="468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66" name="Text Box 35"/>
              <p:cNvSpPr txBox="1">
                <a:spLocks noChangeArrowheads="1"/>
              </p:cNvSpPr>
              <p:nvPr/>
            </p:nvSpPr>
            <p:spPr bwMode="auto">
              <a:xfrm>
                <a:off x="6950617" y="2899052"/>
                <a:ext cx="433388" cy="468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67" name="Text Box 35"/>
              <p:cNvSpPr txBox="1">
                <a:spLocks noChangeArrowheads="1"/>
              </p:cNvSpPr>
              <p:nvPr/>
            </p:nvSpPr>
            <p:spPr bwMode="auto">
              <a:xfrm>
                <a:off x="6598702" y="2888684"/>
                <a:ext cx="433388" cy="468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3" name="组合 11"/>
          <p:cNvGrpSpPr/>
          <p:nvPr/>
        </p:nvGrpSpPr>
        <p:grpSpPr bwMode="auto">
          <a:xfrm>
            <a:off x="2717860" y="6011546"/>
            <a:ext cx="7931676" cy="809624"/>
            <a:chOff x="7019934" y="4079269"/>
            <a:chExt cx="5027522" cy="607755"/>
          </a:xfrm>
        </p:grpSpPr>
        <p:sp>
          <p:nvSpPr>
            <p:cNvPr id="6160" name="Text Box 35"/>
            <p:cNvSpPr txBox="1">
              <a:spLocks noChangeArrowheads="1"/>
            </p:cNvSpPr>
            <p:nvPr/>
          </p:nvSpPr>
          <p:spPr bwMode="auto">
            <a:xfrm>
              <a:off x="7387748" y="4079269"/>
              <a:ext cx="4659708" cy="411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答：一共需要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102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个火炬。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7019934" y="4687024"/>
              <a:ext cx="576263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4845955" y="710468"/>
            <a:ext cx="9546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102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5692107" y="704403"/>
            <a:ext cx="9546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21970" y="1590675"/>
            <a:ext cx="5356860" cy="767080"/>
            <a:chOff x="180436" y="1556221"/>
            <a:chExt cx="2233796" cy="1071852"/>
          </a:xfrm>
          <a:noFill/>
        </p:grpSpPr>
        <p:sp>
          <p:nvSpPr>
            <p:cNvPr id="3" name="对话气泡: 圆角矩形 2"/>
            <p:cNvSpPr/>
            <p:nvPr/>
          </p:nvSpPr>
          <p:spPr>
            <a:xfrm>
              <a:off x="180436" y="1565222"/>
              <a:ext cx="2233796" cy="1062851"/>
            </a:xfrm>
            <a:prstGeom prst="wedgeRoundRectCallout">
              <a:avLst>
                <a:gd name="adj1" fmla="val -36411"/>
                <a:gd name="adj2" fmla="val 83560"/>
                <a:gd name="adj3" fmla="val 1666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217772" y="1556221"/>
              <a:ext cx="2073331" cy="96182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估计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306÷3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的商比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大一些。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6515793" y="2509628"/>
            <a:ext cx="2316480" cy="541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这样写简便。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2465070" y="3055620"/>
            <a:ext cx="2838450" cy="2977315"/>
            <a:chOff x="126238" y="3204019"/>
            <a:chExt cx="2838450" cy="3392255"/>
          </a:xfrm>
        </p:grpSpPr>
        <p:grpSp>
          <p:nvGrpSpPr>
            <p:cNvPr id="14" name="组合 13"/>
            <p:cNvGrpSpPr/>
            <p:nvPr/>
          </p:nvGrpSpPr>
          <p:grpSpPr>
            <a:xfrm>
              <a:off x="126238" y="3204019"/>
              <a:ext cx="2838450" cy="3392255"/>
              <a:chOff x="2345400" y="3263067"/>
              <a:chExt cx="2838450" cy="3392255"/>
            </a:xfrm>
          </p:grpSpPr>
          <p:sp>
            <p:nvSpPr>
              <p:cNvPr id="50" name="Text Box 35"/>
              <p:cNvSpPr txBox="1">
                <a:spLocks noChangeArrowheads="1"/>
              </p:cNvSpPr>
              <p:nvPr/>
            </p:nvSpPr>
            <p:spPr bwMode="auto">
              <a:xfrm>
                <a:off x="2345400" y="3695159"/>
                <a:ext cx="577988" cy="625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2" name="组合 5"/>
              <p:cNvGrpSpPr/>
              <p:nvPr/>
            </p:nvGrpSpPr>
            <p:grpSpPr bwMode="auto">
              <a:xfrm>
                <a:off x="2751732" y="3658549"/>
                <a:ext cx="2432118" cy="2996773"/>
                <a:chOff x="5885604" y="3232814"/>
                <a:chExt cx="1823654" cy="2247224"/>
              </a:xfrm>
            </p:grpSpPr>
            <p:grpSp>
              <p:nvGrpSpPr>
                <p:cNvPr id="56" name="组合 4"/>
                <p:cNvGrpSpPr/>
                <p:nvPr/>
              </p:nvGrpSpPr>
              <p:grpSpPr bwMode="auto">
                <a:xfrm>
                  <a:off x="5885604" y="3232814"/>
                  <a:ext cx="1663354" cy="468753"/>
                  <a:chOff x="5885604" y="3299720"/>
                  <a:chExt cx="1663354" cy="468753"/>
                </a:xfrm>
              </p:grpSpPr>
              <p:cxnSp>
                <p:nvCxnSpPr>
                  <p:cNvPr id="64" name="直接连接符 69"/>
                  <p:cNvCxnSpPr/>
                  <p:nvPr/>
                </p:nvCxnSpPr>
                <p:spPr>
                  <a:xfrm>
                    <a:off x="6039606" y="3397825"/>
                    <a:ext cx="150935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Text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85604" y="3299720"/>
                    <a:ext cx="403764" cy="4687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）</a:t>
                    </a:r>
                  </a:p>
                </p:txBody>
              </p:sp>
            </p:grpSp>
            <p:sp>
              <p:nvSpPr>
                <p:cNvPr id="5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223358" y="3265631"/>
                  <a:ext cx="1485900" cy="4687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3   0   6</a:t>
                  </a:r>
                  <a:endParaRPr lang="en-US" altLang="zh-CN" sz="280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8" name="直接连接符 73"/>
                <p:cNvCxnSpPr/>
                <p:nvPr/>
              </p:nvCxnSpPr>
              <p:spPr>
                <a:xfrm flipV="1">
                  <a:off x="6104677" y="3922184"/>
                  <a:ext cx="1444281" cy="1111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接连接符 74"/>
                <p:cNvCxnSpPr/>
                <p:nvPr/>
              </p:nvCxnSpPr>
              <p:spPr>
                <a:xfrm flipV="1">
                  <a:off x="6142976" y="4511040"/>
                  <a:ext cx="146332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223358" y="3572284"/>
                  <a:ext cx="487116" cy="4687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001318" y="4722567"/>
                  <a:ext cx="426244" cy="4687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001316" y="4448731"/>
                  <a:ext cx="426244" cy="4687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280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994173" y="5011285"/>
                  <a:ext cx="433388" cy="4687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</a:t>
                  </a:r>
                  <a:endParaRPr lang="en-US" altLang="zh-CN" sz="280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3" name="Text Box 35"/>
              <p:cNvSpPr txBox="1">
                <a:spLocks noChangeArrowheads="1"/>
              </p:cNvSpPr>
              <p:nvPr/>
            </p:nvSpPr>
            <p:spPr bwMode="auto">
              <a:xfrm>
                <a:off x="3188691" y="3286871"/>
                <a:ext cx="577988" cy="625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Text Box 35"/>
              <p:cNvSpPr txBox="1">
                <a:spLocks noChangeArrowheads="1"/>
              </p:cNvSpPr>
              <p:nvPr/>
            </p:nvSpPr>
            <p:spPr bwMode="auto">
              <a:xfrm>
                <a:off x="4212108" y="3263067"/>
                <a:ext cx="577988" cy="625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Text Box 35"/>
              <p:cNvSpPr txBox="1">
                <a:spLocks noChangeArrowheads="1"/>
              </p:cNvSpPr>
              <p:nvPr/>
            </p:nvSpPr>
            <p:spPr bwMode="auto">
              <a:xfrm>
                <a:off x="3717988" y="3303456"/>
                <a:ext cx="577988" cy="625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</a:t>
                </a:r>
                <a:endParaRPr lang="en-US" altLang="zh-CN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6" name="Text Box 35"/>
            <p:cNvSpPr txBox="1">
              <a:spLocks noChangeArrowheads="1"/>
            </p:cNvSpPr>
            <p:nvPr/>
          </p:nvSpPr>
          <p:spPr bwMode="auto">
            <a:xfrm>
              <a:off x="1514194" y="4430984"/>
              <a:ext cx="577988" cy="62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Text Box 35"/>
            <p:cNvSpPr txBox="1">
              <a:spLocks noChangeArrowheads="1"/>
            </p:cNvSpPr>
            <p:nvPr/>
          </p:nvSpPr>
          <p:spPr bwMode="auto">
            <a:xfrm>
              <a:off x="1524601" y="4787015"/>
              <a:ext cx="693419" cy="625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969529" y="6063955"/>
              <a:ext cx="176188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7982071" y="874810"/>
            <a:ext cx="2689225" cy="1402080"/>
            <a:chOff x="6773754" y="1481524"/>
            <a:chExt cx="2689225" cy="1402080"/>
          </a:xfrm>
        </p:grpSpPr>
        <p:sp>
          <p:nvSpPr>
            <p:cNvPr id="7" name="矩形 6"/>
            <p:cNvSpPr/>
            <p:nvPr/>
          </p:nvSpPr>
          <p:spPr>
            <a:xfrm>
              <a:off x="7026484" y="1481524"/>
              <a:ext cx="2188845" cy="1402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300÷3=100     6÷3=2     100+2=102</a:t>
              </a:r>
            </a:p>
          </p:txBody>
        </p:sp>
        <p:sp>
          <p:nvSpPr>
            <p:cNvPr id="68" name="对话气泡: 圆角矩形 67"/>
            <p:cNvSpPr/>
            <p:nvPr/>
          </p:nvSpPr>
          <p:spPr>
            <a:xfrm>
              <a:off x="6773754" y="1495494"/>
              <a:ext cx="2689225" cy="1320800"/>
            </a:xfrm>
            <a:prstGeom prst="wedgeRoundRectCallout">
              <a:avLst>
                <a:gd name="adj1" fmla="val 44540"/>
                <a:gd name="adj2" fmla="val 70833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3" grpId="0"/>
      <p:bldP spid="70" grpId="0"/>
      <p:bldP spid="71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507153" y="668366"/>
            <a:ext cx="56832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先说说商是几位数，再计算。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Text Box 35"/>
          <p:cNvSpPr txBox="1">
            <a:spLocks noChangeArrowheads="1"/>
          </p:cNvSpPr>
          <p:nvPr/>
        </p:nvSpPr>
        <p:spPr bwMode="auto">
          <a:xfrm>
            <a:off x="1301117" y="2882038"/>
            <a:ext cx="577849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2" name="直接连接符 69"/>
          <p:cNvCxnSpPr/>
          <p:nvPr/>
        </p:nvCxnSpPr>
        <p:spPr bwMode="auto">
          <a:xfrm>
            <a:off x="1817589" y="3774957"/>
            <a:ext cx="2012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8" name="TextBox 70"/>
          <p:cNvSpPr txBox="1">
            <a:spLocks noChangeArrowheads="1"/>
          </p:cNvSpPr>
          <p:nvPr/>
        </p:nvSpPr>
        <p:spPr bwMode="auto">
          <a:xfrm>
            <a:off x="1580940" y="2791683"/>
            <a:ext cx="728980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2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7175" name="Text Box 35"/>
          <p:cNvSpPr txBox="1">
            <a:spLocks noChangeArrowheads="1"/>
          </p:cNvSpPr>
          <p:nvPr/>
        </p:nvSpPr>
        <p:spPr bwMode="auto">
          <a:xfrm>
            <a:off x="2158364" y="2888389"/>
            <a:ext cx="2604567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4   8   0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73"/>
          <p:cNvCxnSpPr/>
          <p:nvPr/>
        </p:nvCxnSpPr>
        <p:spPr>
          <a:xfrm flipV="1">
            <a:off x="1866258" y="2931297"/>
            <a:ext cx="1924049" cy="148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74"/>
          <p:cNvCxnSpPr/>
          <p:nvPr/>
        </p:nvCxnSpPr>
        <p:spPr>
          <a:xfrm flipV="1">
            <a:off x="2003850" y="4820904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2158366" y="3296905"/>
            <a:ext cx="647700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2767965" y="3843005"/>
            <a:ext cx="567267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2753150" y="4232471"/>
            <a:ext cx="569383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2740450" y="4791271"/>
            <a:ext cx="577849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2162598" y="2397322"/>
            <a:ext cx="5778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3377565" y="2399438"/>
            <a:ext cx="5778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2767965" y="2395205"/>
            <a:ext cx="5778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5" name="Text Box 35"/>
          <p:cNvSpPr txBox="1">
            <a:spLocks noChangeArrowheads="1"/>
          </p:cNvSpPr>
          <p:nvPr/>
        </p:nvSpPr>
        <p:spPr bwMode="auto">
          <a:xfrm>
            <a:off x="5140750" y="2831238"/>
            <a:ext cx="577849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86" name="组合 40"/>
          <p:cNvGrpSpPr/>
          <p:nvPr/>
        </p:nvGrpSpPr>
        <p:grpSpPr bwMode="auto">
          <a:xfrm>
            <a:off x="5475395" y="2772822"/>
            <a:ext cx="2290021" cy="793116"/>
            <a:chOff x="5831328" y="3284152"/>
            <a:chExt cx="1717516" cy="594837"/>
          </a:xfrm>
        </p:grpSpPr>
        <p:cxnSp>
          <p:nvCxnSpPr>
            <p:cNvPr id="49" name="直接连接符 69"/>
            <p:cNvCxnSpPr/>
            <p:nvPr/>
          </p:nvCxnSpPr>
          <p:spPr>
            <a:xfrm>
              <a:off x="6039131" y="3397816"/>
              <a:ext cx="15097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6" name="TextBox 70"/>
            <p:cNvSpPr txBox="1">
              <a:spLocks noChangeArrowheads="1"/>
            </p:cNvSpPr>
            <p:nvPr/>
          </p:nvSpPr>
          <p:spPr bwMode="auto">
            <a:xfrm>
              <a:off x="5831328" y="3284152"/>
              <a:ext cx="546735" cy="594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265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7187" name="Text Box 35"/>
          <p:cNvSpPr txBox="1">
            <a:spLocks noChangeArrowheads="1"/>
          </p:cNvSpPr>
          <p:nvPr/>
        </p:nvSpPr>
        <p:spPr bwMode="auto">
          <a:xfrm>
            <a:off x="5997998" y="2837589"/>
            <a:ext cx="1981200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3   5   0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73"/>
          <p:cNvCxnSpPr/>
          <p:nvPr/>
        </p:nvCxnSpPr>
        <p:spPr>
          <a:xfrm flipV="1">
            <a:off x="5839250" y="3826072"/>
            <a:ext cx="1926167" cy="148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35"/>
          <p:cNvSpPr txBox="1">
            <a:spLocks noChangeArrowheads="1"/>
          </p:cNvSpPr>
          <p:nvPr/>
        </p:nvSpPr>
        <p:spPr bwMode="auto">
          <a:xfrm>
            <a:off x="5997999" y="3246105"/>
            <a:ext cx="1477433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3   5 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6594898" y="3751989"/>
            <a:ext cx="567267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7217198" y="2348638"/>
            <a:ext cx="5778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6607598" y="2344405"/>
            <a:ext cx="5778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en-US" altLang="zh-CN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2140373" y="1775452"/>
            <a:ext cx="17208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三位数</a:t>
            </a: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5913332" y="1820616"/>
            <a:ext cx="1720851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</a:t>
            </a:r>
          </a:p>
        </p:txBody>
      </p:sp>
      <p:sp>
        <p:nvSpPr>
          <p:cNvPr id="3" name="对话气泡: 圆角矩形 2"/>
          <p:cNvSpPr/>
          <p:nvPr/>
        </p:nvSpPr>
        <p:spPr>
          <a:xfrm>
            <a:off x="8047143" y="988695"/>
            <a:ext cx="3596217" cy="4394181"/>
          </a:xfrm>
          <a:prstGeom prst="wedgeRoundRectCallout">
            <a:avLst>
              <a:gd name="adj1" fmla="val -5206"/>
              <a:gd name="adj2" fmla="val 542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89179" y="1207223"/>
            <a:ext cx="3330576" cy="393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在三位数除以一位数的笔算过程中，除到被除数的十位正好没有余数，且被除数的个位上是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，就可以在个位上直接商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占位，这一步的计算过程可以省略不写。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9" grpId="0"/>
      <p:bldP spid="31" grpId="0"/>
      <p:bldP spid="16" grpId="0"/>
      <p:bldP spid="17" grpId="0"/>
      <p:bldP spid="18" grpId="0"/>
      <p:bldP spid="45" grpId="0"/>
      <p:bldP spid="46" grpId="0"/>
      <p:bldP spid="39" grpId="0"/>
      <p:bldP spid="40" grpId="0"/>
      <p:bldP spid="52" grpId="0"/>
      <p:bldP spid="53" grpId="0"/>
      <p:bldP spid="3" grpId="0" bldLvl="0" animBg="1"/>
      <p:bldP spid="2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宽屏</PresentationFormat>
  <Paragraphs>270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等线</vt:lpstr>
      <vt:lpstr>华文新魏</vt:lpstr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2023-01-16T23:04:54Z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94D97379D03B42FDAA890BD33C68C8DA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