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63" r:id="rId3"/>
    <p:sldId id="264" r:id="rId4"/>
    <p:sldId id="324" r:id="rId5"/>
    <p:sldId id="326" r:id="rId6"/>
    <p:sldId id="315" r:id="rId7"/>
    <p:sldId id="327" r:id="rId8"/>
    <p:sldId id="328" r:id="rId9"/>
    <p:sldId id="316" r:id="rId10"/>
    <p:sldId id="329" r:id="rId11"/>
    <p:sldId id="317" r:id="rId12"/>
    <p:sldId id="330" r:id="rId13"/>
    <p:sldId id="331" r:id="rId14"/>
    <p:sldId id="318" r:id="rId15"/>
    <p:sldId id="332" r:id="rId16"/>
    <p:sldId id="323" r:id="rId17"/>
    <p:sldId id="33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5585F3-FC52-4605-B47B-F2F47B362C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C83366-12A9-4C18-876D-96995966286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3366-12A9-4C18-876D-96995966286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3F584CF-0502-48D7-9AAD-961A76DACAC4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CB59E4E8-9ED8-4510-AD48-7EF8F190E4D1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6DA6162-5A5C-48E5-BD17-5F219AA8375A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47FEFBD-1D76-4D38-9252-04DF4165D196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69C14B8-F614-46AE-90C1-726DCF2FFD59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149A-2703-481A-97D9-D8810BCB020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F33D-0A7F-4CA9-935A-A083DF75073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8CF-B42C-4B63-BA96-26156C36F22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0F0F-F284-441C-9BCF-630CEE2C95E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D67D-C5C2-4626-AC41-84A21FB8F41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5D1C-5913-4556-ADDB-991A66B7174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D30D-6DF5-4810-ADA1-C49EB8072B4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5EB6-D674-4949-AC4D-A41D170616C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7BB1-536E-4ED4-816E-F2DB14C45EE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03C2-338A-405E-B3BB-16CA9562180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D46CC9-CC07-443B-A50F-9BD7E5762E64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2&#35838;&#26102;&#21442;&#32771;&#35838;&#20214;\Q.mp3" TargetMode="External"/><Relationship Id="rId1" Type="http://schemas.microsoft.com/office/2007/relationships/media" Target="file:///C:\Documents%20and%20Settings\Administrator\&#26700;&#38754;\&#38485;&#26053;&#29256;&#19977;&#19978;3\&#35838;&#20214;\Unit3%20&#31532;2&#35838;&#26102;&#21442;&#32771;&#35838;&#20214;\Q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2&#35838;&#26102;&#21442;&#32771;&#35838;&#20214;\Unit3PartBListenanddraw&#35838;&#25991;&#24405;&#38899;.mp3" TargetMode="External"/><Relationship Id="rId1" Type="http://schemas.microsoft.com/office/2007/relationships/media" Target="file:///C:\Documents%20and%20Settings\Administrator\&#26700;&#38754;\&#38485;&#26053;&#29256;&#19977;&#19978;3\&#35838;&#20214;\Unit3%20&#31532;2&#35838;&#26102;&#21442;&#32771;&#35838;&#20214;\Unit3PartBListenanddraw&#35838;&#25991;&#24405;&#38899;.mp3" TargetMode="External"/><Relationship Id="rId6" Type="http://schemas.openxmlformats.org/officeDocument/2006/relationships/image" Target="../media/image21.png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23548;&#20837;&#27468;&#26354;&#65306;ICanSayMyABC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2&#35838;&#26102;&#21442;&#32771;&#35838;&#20214;\O.mp3" TargetMode="External"/><Relationship Id="rId1" Type="http://schemas.microsoft.com/office/2007/relationships/media" Target="file:///C:\Documents%20and%20Settings\Administrator\&#26700;&#38754;\&#38485;&#26053;&#29256;&#19977;&#19978;3\&#35838;&#20214;\Unit3%20&#31532;2&#35838;&#26102;&#21442;&#32771;&#35838;&#20214;\O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2&#35838;&#26102;&#21442;&#32771;&#35838;&#20214;\P.mp3" TargetMode="External"/><Relationship Id="rId1" Type="http://schemas.microsoft.com/office/2007/relationships/media" Target="file:///C:\Documents%20and%20Settings\Administrator\&#26700;&#38754;\&#38485;&#26053;&#29256;&#19977;&#19978;3\&#35838;&#20214;\Unit3%20&#31532;2&#35838;&#26102;&#21442;&#32771;&#35838;&#20214;\P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4692" y="332656"/>
            <a:ext cx="7848600" cy="4368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60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Unit3 Good Morning!</a:t>
            </a:r>
            <a: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2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1902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1285875"/>
            <a:ext cx="5657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1071563"/>
            <a:ext cx="52451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4313" y="2286000"/>
            <a:ext cx="3643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Do you have any </a:t>
            </a:r>
            <a:r>
              <a:rPr lang="en-US" altLang="zh-CN" sz="4000">
                <a:solidFill>
                  <a:srgbClr val="FF0066"/>
                </a:solidFill>
              </a:rPr>
              <a:t>questions</a:t>
            </a:r>
            <a:r>
              <a:rPr lang="en-US" altLang="zh-CN" sz="4000"/>
              <a:t>?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929063" y="2786063"/>
            <a:ext cx="4608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This is </a:t>
            </a:r>
            <a:r>
              <a:rPr lang="en-US" altLang="zh-CN" sz="4000">
                <a:solidFill>
                  <a:srgbClr val="FF0000"/>
                </a:solidFill>
              </a:rPr>
              <a:t>Qq</a:t>
            </a:r>
            <a:r>
              <a:rPr lang="en-US" altLang="zh-CN" sz="4000"/>
              <a:t>, </a:t>
            </a:r>
            <a:r>
              <a:rPr lang="en-US" altLang="zh-CN" sz="4000">
                <a:solidFill>
                  <a:srgbClr val="FF0000"/>
                </a:solidFill>
              </a:rPr>
              <a:t>Qq</a:t>
            </a:r>
            <a:r>
              <a:rPr lang="en-US" altLang="zh-CN" sz="4000"/>
              <a:t> is in “</a:t>
            </a:r>
            <a:r>
              <a:rPr lang="en-US" altLang="zh-CN" sz="4000">
                <a:solidFill>
                  <a:srgbClr val="FF0000"/>
                </a:solidFill>
              </a:rPr>
              <a:t>question</a:t>
            </a:r>
            <a:r>
              <a:rPr lang="en-US" altLang="zh-CN" sz="4000"/>
              <a:t>”. </a:t>
            </a:r>
            <a:endParaRPr lang="zh-CN" altLang="en-US" sz="4000"/>
          </a:p>
        </p:txBody>
      </p:sp>
      <p:pic>
        <p:nvPicPr>
          <p:cNvPr id="13315" name="图片 4" descr="Q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576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1309688"/>
            <a:ext cx="58007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93701" y="2132856"/>
            <a:ext cx="7715250" cy="46180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/>
              <a:t>Practice:</a:t>
            </a:r>
          </a:p>
          <a:p>
            <a:pPr>
              <a:defRPr/>
            </a:pPr>
            <a:r>
              <a:rPr lang="en-US" altLang="zh-CN" sz="4000" dirty="0"/>
              <a:t>Game:</a:t>
            </a:r>
            <a:r>
              <a:rPr lang="zh-CN" altLang="en-US" sz="4000" dirty="0"/>
              <a:t>大小声（练习本部分单词）</a:t>
            </a:r>
            <a:endParaRPr lang="en-US" altLang="zh-CN" sz="4000" dirty="0"/>
          </a:p>
          <a:p>
            <a:pPr>
              <a:defRPr/>
            </a:pPr>
            <a:r>
              <a:rPr lang="zh-CN" altLang="en-US" sz="4000" b="1" dirty="0"/>
              <a:t>游戏规则</a:t>
            </a:r>
            <a:r>
              <a:rPr lang="zh-CN" altLang="en-US" sz="4000" dirty="0"/>
              <a:t>：教师领读单词，教师发大声，学生发小声，相反，教师发小声，学生发大声。错误的，大家“轰”一下。</a:t>
            </a:r>
          </a:p>
          <a:p>
            <a:pPr>
              <a:defRPr/>
            </a:pPr>
            <a:endParaRPr lang="zh-CN" altLang="en-US" sz="4000" dirty="0">
              <a:ea typeface="宋体" panose="02010600030101010101" pitchFamily="2" charset="-122"/>
            </a:endParaRPr>
          </a:p>
        </p:txBody>
      </p:sp>
      <p:sp>
        <p:nvSpPr>
          <p:cNvPr id="15363" name="笑脸 3"/>
          <p:cNvSpPr>
            <a:spLocks noChangeArrowheads="1"/>
          </p:cNvSpPr>
          <p:nvPr/>
        </p:nvSpPr>
        <p:spPr bwMode="auto">
          <a:xfrm>
            <a:off x="3071813" y="0"/>
            <a:ext cx="3500437" cy="23574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6000" dirty="0">
                <a:solidFill>
                  <a:srgbClr val="FF0066"/>
                </a:solidFill>
              </a:rPr>
              <a:t>游 戏大小声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643063" y="500063"/>
            <a:ext cx="3457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Play a game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823119"/>
            <a:ext cx="78279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619250" y="476250"/>
            <a:ext cx="345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Listen and draw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405880"/>
            <a:ext cx="57054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32588" y="5876925"/>
            <a:ext cx="20875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录音内容</a:t>
            </a:r>
          </a:p>
        </p:txBody>
      </p:sp>
      <p:sp>
        <p:nvSpPr>
          <p:cNvPr id="5" name="爆炸形 1 4">
            <a:hlinkClick r:id="rId5" action="ppaction://hlinksldjump"/>
          </p:cNvPr>
          <p:cNvSpPr/>
          <p:nvPr/>
        </p:nvSpPr>
        <p:spPr bwMode="auto">
          <a:xfrm>
            <a:off x="6084888" y="5445125"/>
            <a:ext cx="3059112" cy="1412875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hlinkClick r:id="rId5" action="ppaction://hlinksldjump"/>
              </a:rPr>
              <a:t>录音</a:t>
            </a:r>
            <a:r>
              <a:rPr lang="zh-CN" altLang="en-US" sz="2800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内容</a:t>
            </a:r>
          </a:p>
        </p:txBody>
      </p:sp>
      <p:pic>
        <p:nvPicPr>
          <p:cNvPr id="6" name="Unit3PartBListenanddraw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547813" y="1412875"/>
            <a:ext cx="6408737" cy="3970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1. P is in “pear”. Pear, pear, pear</a:t>
            </a:r>
            <a:r>
              <a:rPr lang="en-US" altLang="zh-CN" sz="3600" dirty="0" smtClean="0"/>
              <a:t>. </a:t>
            </a:r>
            <a:endParaRPr lang="zh-CN" altLang="zh-CN" sz="3600" dirty="0"/>
          </a:p>
          <a:p>
            <a:pPr>
              <a:defRPr/>
            </a:pPr>
            <a:r>
              <a:rPr lang="en-US" altLang="zh-CN" sz="3600" dirty="0"/>
              <a:t>2. O is in “orange”. Orange, orange, orange.</a:t>
            </a:r>
            <a:endParaRPr lang="zh-CN" altLang="zh-CN" sz="3600" dirty="0"/>
          </a:p>
          <a:p>
            <a:pPr>
              <a:defRPr/>
            </a:pPr>
            <a:r>
              <a:rPr lang="en-US" altLang="zh-CN" sz="3600" dirty="0"/>
              <a:t>3. Q is in “question”. Question, question, question.</a:t>
            </a:r>
            <a:endParaRPr lang="zh-CN" altLang="zh-CN" sz="3600" dirty="0"/>
          </a:p>
          <a:p>
            <a:pPr>
              <a:defRPr/>
            </a:pPr>
            <a:r>
              <a:rPr lang="en-US" altLang="zh-CN" sz="3600" dirty="0"/>
              <a:t>4. S is in “sun”. Sun, sun, sun.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981075"/>
            <a:ext cx="83169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 pitchFamily="49" charset="-122"/>
              </a:rPr>
              <a:t>教学目标</a:t>
            </a:r>
            <a:endParaRPr lang="en-US" altLang="zh-CN" sz="44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endParaRPr lang="zh-CN" altLang="en-US" sz="3600" dirty="0">
              <a:latin typeface="+mn-lt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1700213"/>
            <a:ext cx="78486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1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．能正确认读、书写字母</a:t>
            </a:r>
            <a:r>
              <a:rPr lang="en-US" altLang="zh-CN" sz="3600" dirty="0" err="1">
                <a:latin typeface="+mn-lt"/>
                <a:ea typeface="楷体_GB2312" pitchFamily="49" charset="-122"/>
              </a:rPr>
              <a:t>Oo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, Pp, </a:t>
            </a:r>
            <a:r>
              <a:rPr lang="en-US" altLang="zh-CN" sz="3600" dirty="0" err="1">
                <a:latin typeface="+mn-lt"/>
                <a:ea typeface="楷体_GB2312" pitchFamily="49" charset="-122"/>
              </a:rPr>
              <a:t>Qq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，并通过相关词汇了解这些字母的基本读音规则。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2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．能听、说、读、写单词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orange, pear, question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，并能在日常会话中熟练运用。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sz="2000" dirty="0"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043608" y="90872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sing—</a:t>
            </a:r>
          </a:p>
          <a:p>
            <a:pPr eaLnBrk="1" hangingPunct="1"/>
            <a:r>
              <a:rPr lang="en-US" altLang="zh-CN" sz="4000" dirty="0"/>
              <a:t>I Can Say My A B C </a:t>
            </a:r>
            <a:endParaRPr lang="zh-CN" altLang="en-US" sz="4000" dirty="0"/>
          </a:p>
        </p:txBody>
      </p:sp>
      <p:pic>
        <p:nvPicPr>
          <p:cNvPr id="4099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582872"/>
            <a:ext cx="6048672" cy="32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9" descr="D:\新模版参考课件\带文字图标模板\狗音乐标（带文字）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19602" y="-171400"/>
            <a:ext cx="28575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050" y="549275"/>
            <a:ext cx="43195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边看边想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971550" y="1125538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Which letter is missing</a:t>
            </a:r>
            <a:r>
              <a:rPr lang="en-US" altLang="zh-CN" sz="5400"/>
              <a:t>?</a:t>
            </a:r>
            <a:endParaRPr lang="zh-CN" altLang="en-US" sz="40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5150" y="1989138"/>
            <a:ext cx="63373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400" b="1"/>
              <a:t>a     b     c     d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4400" b="1"/>
              <a:t>e     f      g     </a:t>
            </a:r>
            <a:r>
              <a:rPr lang="en-US" altLang="zh-CN" sz="4400" b="1">
                <a:solidFill>
                  <a:srgbClr val="FF0000"/>
                </a:solidFill>
              </a:rPr>
              <a:t>h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i      j      k      l     n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4400" b="1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5938" y="357188"/>
            <a:ext cx="67865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/>
              <a:t>Look, boys and girls! </a:t>
            </a:r>
          </a:p>
          <a:p>
            <a:r>
              <a:rPr lang="en-US" altLang="zh-CN" sz="4000"/>
              <a:t>What’s this?</a:t>
            </a:r>
            <a:endParaRPr lang="zh-CN" altLang="zh-CN" sz="4000"/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2357438" y="52863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66"/>
                </a:solidFill>
              </a:rPr>
              <a:t>O, o, o, orange.</a:t>
            </a:r>
            <a:endParaRPr lang="zh-CN" altLang="en-US" sz="4000">
              <a:solidFill>
                <a:srgbClr val="FF0066"/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928813"/>
            <a:ext cx="40719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1714500"/>
            <a:ext cx="38639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464050" y="2420938"/>
            <a:ext cx="46799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This is </a:t>
            </a:r>
            <a:r>
              <a:rPr lang="en-US" altLang="zh-CN" sz="4000">
                <a:solidFill>
                  <a:srgbClr val="FF0000"/>
                </a:solidFill>
              </a:rPr>
              <a:t>Oo</a:t>
            </a:r>
            <a:r>
              <a:rPr lang="en-US" altLang="zh-CN" sz="4000"/>
              <a:t>, Oo is in “</a:t>
            </a:r>
            <a:r>
              <a:rPr lang="en-US" altLang="zh-CN" sz="4800">
                <a:solidFill>
                  <a:srgbClr val="FF0000"/>
                </a:solidFill>
              </a:rPr>
              <a:t>orange</a:t>
            </a:r>
            <a:r>
              <a:rPr lang="en-US" altLang="zh-CN" sz="4000"/>
              <a:t>”. </a:t>
            </a:r>
            <a:endParaRPr lang="zh-CN" altLang="en-US" sz="400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0"/>
            <a:ext cx="3455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572000" y="836613"/>
            <a:ext cx="345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Let’s learn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7173" name="图片 6" descr="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35488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41863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~1\ADMINI~1\APPLIC~1\360se6\USERDA~1\Temp\079CA1~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052513"/>
            <a:ext cx="5111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ADMINI~1\appdata\roaming\360se6\USERDA~1\Temp\ZXCC20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571625"/>
            <a:ext cx="59293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79613" y="620713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What’s this?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427538" y="2420938"/>
            <a:ext cx="4716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This is </a:t>
            </a:r>
            <a:r>
              <a:rPr lang="en-US" altLang="zh-CN" sz="4000">
                <a:solidFill>
                  <a:srgbClr val="FF0000"/>
                </a:solidFill>
              </a:rPr>
              <a:t>Pp</a:t>
            </a:r>
            <a:r>
              <a:rPr lang="en-US" altLang="zh-CN" sz="4000"/>
              <a:t>, </a:t>
            </a:r>
            <a:r>
              <a:rPr lang="en-US" altLang="zh-CN" sz="4000">
                <a:solidFill>
                  <a:srgbClr val="FF0000"/>
                </a:solidFill>
              </a:rPr>
              <a:t>Pp</a:t>
            </a:r>
            <a:r>
              <a:rPr lang="en-US" altLang="zh-CN" sz="4000"/>
              <a:t> is in “</a:t>
            </a:r>
            <a:r>
              <a:rPr lang="en-US" altLang="zh-CN" sz="4800">
                <a:solidFill>
                  <a:srgbClr val="FF0000"/>
                </a:solidFill>
              </a:rPr>
              <a:t>pear</a:t>
            </a:r>
            <a:r>
              <a:rPr lang="en-US" altLang="zh-CN" sz="4000"/>
              <a:t>”. </a:t>
            </a:r>
            <a:endParaRPr lang="zh-CN" altLang="en-US" sz="4000"/>
          </a:p>
        </p:txBody>
      </p:sp>
      <p:pic>
        <p:nvPicPr>
          <p:cNvPr id="10243" name="图片 4" descr="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4497388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736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275</Words>
  <Application>Microsoft Office PowerPoint</Application>
  <PresentationFormat>全屏显示(4:3)</PresentationFormat>
  <Paragraphs>41</Paragraphs>
  <Slides>17</Slides>
  <Notes>6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2023-01-16T23:05:06Z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79A5AC75DE924118B60ADBDDEAA9AA5E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