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8"/>
  </p:notesMasterIdLst>
  <p:sldIdLst>
    <p:sldId id="483" r:id="rId2"/>
    <p:sldId id="461" r:id="rId3"/>
    <p:sldId id="458" r:id="rId4"/>
    <p:sldId id="459" r:id="rId5"/>
    <p:sldId id="460" r:id="rId6"/>
    <p:sldId id="501" r:id="rId7"/>
    <p:sldId id="464" r:id="rId8"/>
    <p:sldId id="463" r:id="rId9"/>
    <p:sldId id="469" r:id="rId10"/>
    <p:sldId id="471" r:id="rId11"/>
    <p:sldId id="502" r:id="rId12"/>
    <p:sldId id="476" r:id="rId13"/>
    <p:sldId id="503" r:id="rId14"/>
    <p:sldId id="504" r:id="rId15"/>
    <p:sldId id="472" r:id="rId16"/>
    <p:sldId id="475" r:id="rId17"/>
  </p:sldIdLst>
  <p:sldSz cx="9144000" cy="6858000" type="screen4x3"/>
  <p:notesSz cx="6858000" cy="9144000"/>
  <p:defaultTextStyle>
    <a:defPPr>
      <a:defRPr lang="en-US"/>
    </a:defPPr>
    <a:lvl1pPr algn="l" rtl="0" fontAlgn="base">
      <a:spcBef>
        <a:spcPct val="0"/>
      </a:spcBef>
      <a:spcAft>
        <a:spcPct val="0"/>
      </a:spcAft>
      <a:buFont typeface="Arial" panose="020B0604020202020204" pitchFamily="34" charset="0"/>
      <a:defRPr sz="3000" b="1" kern="1200">
        <a:solidFill>
          <a:srgbClr val="FF0000"/>
        </a:solidFill>
        <a:latin typeface="Arial" panose="020B0604020202020204" pitchFamily="34" charset="0"/>
        <a:ea typeface="微软雅黑" panose="020B0503020204020204" pitchFamily="34" charset="-122"/>
        <a:cs typeface="+mn-cs"/>
      </a:defRPr>
    </a:lvl1pPr>
    <a:lvl2pPr marL="457200" algn="l" rtl="0" fontAlgn="base">
      <a:spcBef>
        <a:spcPct val="0"/>
      </a:spcBef>
      <a:spcAft>
        <a:spcPct val="0"/>
      </a:spcAft>
      <a:buFont typeface="Arial" panose="020B0604020202020204" pitchFamily="34" charset="0"/>
      <a:defRPr sz="3000" b="1" kern="1200">
        <a:solidFill>
          <a:srgbClr val="FF0000"/>
        </a:solidFill>
        <a:latin typeface="Arial" panose="020B0604020202020204" pitchFamily="34" charset="0"/>
        <a:ea typeface="微软雅黑" panose="020B0503020204020204" pitchFamily="34" charset="-122"/>
        <a:cs typeface="+mn-cs"/>
      </a:defRPr>
    </a:lvl2pPr>
    <a:lvl3pPr marL="914400" algn="l" rtl="0" fontAlgn="base">
      <a:spcBef>
        <a:spcPct val="0"/>
      </a:spcBef>
      <a:spcAft>
        <a:spcPct val="0"/>
      </a:spcAft>
      <a:buFont typeface="Arial" panose="020B0604020202020204" pitchFamily="34" charset="0"/>
      <a:defRPr sz="3000" b="1" kern="1200">
        <a:solidFill>
          <a:srgbClr val="FF0000"/>
        </a:solidFill>
        <a:latin typeface="Arial" panose="020B0604020202020204" pitchFamily="34" charset="0"/>
        <a:ea typeface="微软雅黑" panose="020B0503020204020204" pitchFamily="34" charset="-122"/>
        <a:cs typeface="+mn-cs"/>
      </a:defRPr>
    </a:lvl3pPr>
    <a:lvl4pPr marL="1371600" algn="l" rtl="0" fontAlgn="base">
      <a:spcBef>
        <a:spcPct val="0"/>
      </a:spcBef>
      <a:spcAft>
        <a:spcPct val="0"/>
      </a:spcAft>
      <a:buFont typeface="Arial" panose="020B0604020202020204" pitchFamily="34" charset="0"/>
      <a:defRPr sz="3000" b="1" kern="1200">
        <a:solidFill>
          <a:srgbClr val="FF0000"/>
        </a:solidFill>
        <a:latin typeface="Arial" panose="020B0604020202020204" pitchFamily="34" charset="0"/>
        <a:ea typeface="微软雅黑" panose="020B0503020204020204" pitchFamily="34" charset="-122"/>
        <a:cs typeface="+mn-cs"/>
      </a:defRPr>
    </a:lvl4pPr>
    <a:lvl5pPr marL="1828800" algn="l" rtl="0" fontAlgn="base">
      <a:spcBef>
        <a:spcPct val="0"/>
      </a:spcBef>
      <a:spcAft>
        <a:spcPct val="0"/>
      </a:spcAft>
      <a:buFont typeface="Arial" panose="020B0604020202020204" pitchFamily="34" charset="0"/>
      <a:defRPr sz="3000" b="1" kern="1200">
        <a:solidFill>
          <a:srgbClr val="FF0000"/>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sz="3000" b="1" kern="1200">
        <a:solidFill>
          <a:srgbClr val="FF0000"/>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sz="3000" b="1" kern="1200">
        <a:solidFill>
          <a:srgbClr val="FF0000"/>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sz="3000" b="1" kern="1200">
        <a:solidFill>
          <a:srgbClr val="FF0000"/>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sz="3000" b="1" kern="1200">
        <a:solidFill>
          <a:srgbClr val="FF0000"/>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2114">
          <p15:clr>
            <a:srgbClr val="A4A3A4"/>
          </p15:clr>
        </p15:guide>
        <p15:guide id="2" pos="28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FF6600"/>
    <a:srgbClr val="006600"/>
    <a:srgbClr val="CC6600"/>
    <a:srgbClr val="010004"/>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9" d="100"/>
          <a:sy n="109" d="100"/>
        </p:scale>
        <p:origin x="-888" y="-90"/>
      </p:cViewPr>
      <p:guideLst>
        <p:guide orient="horz" pos="2114"/>
        <p:guide pos="28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2049"/>
          <p:cNvSpPr>
            <a:spLocks noGrp="1"/>
          </p:cNvSpPr>
          <p:nvPr>
            <p:ph type="hdr" sz="quarter"/>
          </p:nvPr>
        </p:nvSpPr>
        <p:spPr>
          <a:xfrm>
            <a:off x="0" y="0"/>
            <a:ext cx="2971800" cy="457200"/>
          </a:xfrm>
          <a:prstGeom prst="rect">
            <a:avLst/>
          </a:prstGeom>
          <a:noFill/>
          <a:ln w="9525">
            <a:noFill/>
          </a:ln>
        </p:spPr>
        <p:txBody>
          <a:bodyPr/>
          <a:lstStyle>
            <a:lvl1pPr>
              <a:defRPr sz="1200" b="0" noProof="1" dirty="0"/>
            </a:lvl1pPr>
          </a:lstStyle>
          <a:p>
            <a:endParaRPr lang="zh-CN" altLang="en-US"/>
          </a:p>
        </p:txBody>
      </p:sp>
      <p:sp>
        <p:nvSpPr>
          <p:cNvPr id="2051" name="日期占位符 2050"/>
          <p:cNvSpPr>
            <a:spLocks noGrp="1"/>
          </p:cNvSpPr>
          <p:nvPr>
            <p:ph type="dt" idx="1"/>
          </p:nvPr>
        </p:nvSpPr>
        <p:spPr>
          <a:xfrm>
            <a:off x="3884613" y="0"/>
            <a:ext cx="2971800" cy="457200"/>
          </a:xfrm>
          <a:prstGeom prst="rect">
            <a:avLst/>
          </a:prstGeom>
          <a:noFill/>
          <a:ln w="9525">
            <a:noFill/>
          </a:ln>
        </p:spPr>
        <p:txBody>
          <a:bodyPr/>
          <a:lstStyle>
            <a:lvl1pPr algn="r">
              <a:defRPr sz="1200" b="0" noProof="1" dirty="0"/>
            </a:lvl1pPr>
          </a:lstStyle>
          <a:p>
            <a:endParaRPr lang="zh-CN" altLang="en-US"/>
          </a:p>
        </p:txBody>
      </p:sp>
      <p:sp>
        <p:nvSpPr>
          <p:cNvPr id="2052" name="幻灯片图像占位符 2051"/>
          <p:cNvSpPr>
            <a:spLocks noGrp="1" noRot="1" noChangeAspect="1" noChangeArrowheads="1"/>
          </p:cNvSpPr>
          <p:nvPr>
            <p:ph type="sldImg" idx="4294967295"/>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文本占位符 2052"/>
          <p:cNvSpPr>
            <a:spLocks noGrp="1" noRot="1" noChangeArrowheads="1"/>
          </p:cNvSpPr>
          <p:nvPr>
            <p:ph type="body" sz="quarter" idx="9"/>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54" name="页脚占位符 2053"/>
          <p:cNvSpPr>
            <a:spLocks noGrp="1"/>
          </p:cNvSpPr>
          <p:nvPr>
            <p:ph type="ftr" sz="quarter" idx="4"/>
          </p:nvPr>
        </p:nvSpPr>
        <p:spPr>
          <a:xfrm>
            <a:off x="0" y="8685213"/>
            <a:ext cx="2971800" cy="457200"/>
          </a:xfrm>
          <a:prstGeom prst="rect">
            <a:avLst/>
          </a:prstGeom>
          <a:noFill/>
          <a:ln w="9525">
            <a:noFill/>
          </a:ln>
        </p:spPr>
        <p:txBody>
          <a:bodyPr anchor="b"/>
          <a:lstStyle>
            <a:lvl1pPr>
              <a:defRPr sz="1200" b="0" noProof="1" dirty="0"/>
            </a:lvl1pPr>
          </a:lstStyle>
          <a:p>
            <a:endParaRPr lang="zh-CN" altLang="en-US"/>
          </a:p>
        </p:txBody>
      </p:sp>
      <p:sp>
        <p:nvSpPr>
          <p:cNvPr id="2055" name="灯片编号占位符 2054"/>
          <p:cNvSpPr>
            <a:spLocks noGrp="1"/>
          </p:cNvSpPr>
          <p:nvPr>
            <p:ph type="sldNum" sz="quarter" idx="5"/>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b="0"/>
            </a:lvl1pPr>
          </a:lstStyle>
          <a:p>
            <a:fld id="{02585FAB-4922-4D16-B40C-ED93F0A98A56}"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1pPr>
    <a:lvl2pPr marL="457200" lvl="1"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2pPr>
    <a:lvl3pPr marL="914400" lvl="2"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3pPr>
    <a:lvl4pPr marL="1371600" lvl="3"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4pPr>
    <a:lvl5pPr marL="1828800" lvl="4"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灯片编号占位符 1025"/>
          <p:cNvSpPr>
            <a:spLocks noGrp="1"/>
          </p:cNvSpPr>
          <p:nvPr>
            <p:ph type="sldNum" sz="quarter" idx="10"/>
          </p:nvPr>
        </p:nvSpPr>
        <p:spPr/>
        <p:txBody>
          <a:bodyPr/>
          <a:lstStyle>
            <a:lvl1pPr>
              <a:defRPr/>
            </a:lvl1pPr>
          </a:lstStyle>
          <a:p>
            <a:r>
              <a:rPr lang="de-DE" altLang="en-US"/>
              <a:t>Page </a:t>
            </a:r>
            <a:r>
              <a:rPr lang="de-DE" altLang="en-US">
                <a:sym typeface="MS UI Gothic" panose="020B0600070205080204" pitchFamily="34" charset="-128"/>
              </a:rPr>
              <a:t></a:t>
            </a:r>
            <a:r>
              <a:rPr lang="de-DE" altLang="en-US"/>
              <a:t> </a:t>
            </a:r>
            <a:fld id="{9F46D175-2CE2-40B8-9BD3-348C05277F1C}"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a:prstGeom prst="rect">
            <a:avLst/>
          </a:prstGeo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灯片编号占位符 1025"/>
          <p:cNvSpPr>
            <a:spLocks noGrp="1"/>
          </p:cNvSpPr>
          <p:nvPr>
            <p:ph type="sldNum" sz="quarter" idx="10"/>
          </p:nvPr>
        </p:nvSpPr>
        <p:spPr/>
        <p:txBody>
          <a:bodyPr/>
          <a:lstStyle>
            <a:lvl1pPr>
              <a:defRPr/>
            </a:lvl1pPr>
          </a:lstStyle>
          <a:p>
            <a:r>
              <a:rPr lang="de-DE" altLang="en-US"/>
              <a:t>Page </a:t>
            </a:r>
            <a:r>
              <a:rPr lang="de-DE" altLang="en-US">
                <a:sym typeface="MS UI Gothic" panose="020B0600070205080204" pitchFamily="34" charset="-128"/>
              </a:rPr>
              <a:t></a:t>
            </a:r>
            <a:r>
              <a:rPr lang="de-DE" altLang="en-US"/>
              <a:t> </a:t>
            </a:r>
            <a:fld id="{3E78A869-A4AF-4AD1-B91D-CF8C8F4DFB91}"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灯片编号占位符 1025"/>
          <p:cNvSpPr>
            <a:spLocks noGrp="1"/>
          </p:cNvSpPr>
          <p:nvPr>
            <p:ph type="sldNum" sz="quarter" idx="10"/>
          </p:nvPr>
        </p:nvSpPr>
        <p:spPr/>
        <p:txBody>
          <a:bodyPr/>
          <a:lstStyle>
            <a:lvl1pPr>
              <a:defRPr/>
            </a:lvl1pPr>
          </a:lstStyle>
          <a:p>
            <a:r>
              <a:rPr lang="de-DE" altLang="en-US"/>
              <a:t>Page </a:t>
            </a:r>
            <a:r>
              <a:rPr lang="de-DE" altLang="en-US">
                <a:sym typeface="MS UI Gothic" panose="020B0600070205080204" pitchFamily="34" charset="-128"/>
              </a:rPr>
              <a:t></a:t>
            </a:r>
            <a:r>
              <a:rPr lang="de-DE" altLang="en-US"/>
              <a:t> </a:t>
            </a:r>
            <a:fld id="{FE3219D7-53AF-43DC-B683-23CC0CDC9F96}"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灯片编号占位符 1025"/>
          <p:cNvSpPr>
            <a:spLocks noGrp="1"/>
          </p:cNvSpPr>
          <p:nvPr>
            <p:ph type="sldNum" sz="quarter" idx="10"/>
          </p:nvPr>
        </p:nvSpPr>
        <p:spPr/>
        <p:txBody>
          <a:bodyPr/>
          <a:lstStyle>
            <a:lvl1pPr>
              <a:defRPr/>
            </a:lvl1pPr>
          </a:lstStyle>
          <a:p>
            <a:r>
              <a:rPr lang="de-DE" altLang="en-US"/>
              <a:t>Page </a:t>
            </a:r>
            <a:r>
              <a:rPr lang="de-DE" altLang="en-US">
                <a:sym typeface="MS UI Gothic" panose="020B0600070205080204" pitchFamily="34" charset="-128"/>
              </a:rPr>
              <a:t></a:t>
            </a:r>
            <a:r>
              <a:rPr lang="de-DE" altLang="en-US"/>
              <a:t> </a:t>
            </a:r>
            <a:fld id="{5900E570-FED2-4D8C-BDD9-FAB3B50B122A}"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灯片编号占位符 1025"/>
          <p:cNvSpPr>
            <a:spLocks noGrp="1"/>
          </p:cNvSpPr>
          <p:nvPr>
            <p:ph type="sldNum" sz="quarter" idx="10"/>
          </p:nvPr>
        </p:nvSpPr>
        <p:spPr/>
        <p:txBody>
          <a:bodyPr/>
          <a:lstStyle>
            <a:lvl1pPr>
              <a:defRPr/>
            </a:lvl1pPr>
          </a:lstStyle>
          <a:p>
            <a:r>
              <a:rPr lang="de-DE" altLang="en-US"/>
              <a:t>Page </a:t>
            </a:r>
            <a:r>
              <a:rPr lang="de-DE" altLang="en-US">
                <a:sym typeface="MS UI Gothic" panose="020B0600070205080204" pitchFamily="34" charset="-128"/>
              </a:rPr>
              <a:t></a:t>
            </a:r>
            <a:r>
              <a:rPr lang="de-DE" altLang="en-US"/>
              <a:t> </a:t>
            </a:r>
            <a:fld id="{55EA7930-41AC-4E5D-8067-4527319FDBC6}"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灯片编号占位符 1025"/>
          <p:cNvSpPr>
            <a:spLocks noGrp="1"/>
          </p:cNvSpPr>
          <p:nvPr>
            <p:ph type="sldNum" sz="quarter" idx="10"/>
          </p:nvPr>
        </p:nvSpPr>
        <p:spPr/>
        <p:txBody>
          <a:bodyPr/>
          <a:lstStyle>
            <a:lvl1pPr>
              <a:defRPr/>
            </a:lvl1pPr>
          </a:lstStyle>
          <a:p>
            <a:r>
              <a:rPr lang="de-DE" altLang="en-US"/>
              <a:t>Page </a:t>
            </a:r>
            <a:r>
              <a:rPr lang="de-DE" altLang="en-US">
                <a:sym typeface="MS UI Gothic" panose="020B0600070205080204" pitchFamily="34" charset="-128"/>
              </a:rPr>
              <a:t></a:t>
            </a:r>
            <a:r>
              <a:rPr lang="de-DE" altLang="en-US"/>
              <a:t> </a:t>
            </a:r>
            <a:fld id="{17E85159-1118-4EA0-98B9-C84B3D373FAF}"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灯片编号占位符 1025"/>
          <p:cNvSpPr>
            <a:spLocks noGrp="1"/>
          </p:cNvSpPr>
          <p:nvPr>
            <p:ph type="sldNum" sz="quarter" idx="10"/>
          </p:nvPr>
        </p:nvSpPr>
        <p:spPr/>
        <p:txBody>
          <a:bodyPr/>
          <a:lstStyle>
            <a:lvl1pPr>
              <a:defRPr/>
            </a:lvl1pPr>
          </a:lstStyle>
          <a:p>
            <a:r>
              <a:rPr lang="de-DE" altLang="en-US"/>
              <a:t>Page </a:t>
            </a:r>
            <a:r>
              <a:rPr lang="de-DE" altLang="en-US">
                <a:sym typeface="MS UI Gothic" panose="020B0600070205080204" pitchFamily="34" charset="-128"/>
              </a:rPr>
              <a:t></a:t>
            </a:r>
            <a:r>
              <a:rPr lang="de-DE" altLang="en-US"/>
              <a:t> </a:t>
            </a:r>
            <a:fld id="{263CE880-7E81-4B1E-A7C6-6E2CE4EF04C1}"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灯片编号占位符 1025"/>
          <p:cNvSpPr>
            <a:spLocks noGrp="1"/>
          </p:cNvSpPr>
          <p:nvPr>
            <p:ph type="sldNum" sz="quarter" idx="10"/>
          </p:nvPr>
        </p:nvSpPr>
        <p:spPr/>
        <p:txBody>
          <a:bodyPr/>
          <a:lstStyle>
            <a:lvl1pPr>
              <a:defRPr/>
            </a:lvl1pPr>
          </a:lstStyle>
          <a:p>
            <a:r>
              <a:rPr lang="de-DE" altLang="en-US"/>
              <a:t>Page </a:t>
            </a:r>
            <a:r>
              <a:rPr lang="de-DE" altLang="en-US">
                <a:sym typeface="MS UI Gothic" panose="020B0600070205080204" pitchFamily="34" charset="-128"/>
              </a:rPr>
              <a:t></a:t>
            </a:r>
            <a:r>
              <a:rPr lang="de-DE" altLang="en-US"/>
              <a:t> </a:t>
            </a:r>
            <a:fld id="{6D49B282-9608-49A6-8270-56236CC03707}"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025"/>
          <p:cNvSpPr>
            <a:spLocks noGrp="1"/>
          </p:cNvSpPr>
          <p:nvPr>
            <p:ph type="sldNum" sz="quarter" idx="10"/>
          </p:nvPr>
        </p:nvSpPr>
        <p:spPr/>
        <p:txBody>
          <a:bodyPr/>
          <a:lstStyle>
            <a:lvl1pPr>
              <a:defRPr/>
            </a:lvl1pPr>
          </a:lstStyle>
          <a:p>
            <a:r>
              <a:rPr lang="de-DE" altLang="en-US"/>
              <a:t>Page </a:t>
            </a:r>
            <a:r>
              <a:rPr lang="de-DE" altLang="en-US">
                <a:sym typeface="MS UI Gothic" panose="020B0600070205080204" pitchFamily="34" charset="-128"/>
              </a:rPr>
              <a:t></a:t>
            </a:r>
            <a:r>
              <a:rPr lang="de-DE" altLang="en-US"/>
              <a:t> </a:t>
            </a:r>
            <a:fld id="{E3D17C96-B928-4E16-BFD4-B3DC93C35BB2}"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灯片编号占位符 1025"/>
          <p:cNvSpPr>
            <a:spLocks noGrp="1"/>
          </p:cNvSpPr>
          <p:nvPr>
            <p:ph type="sldNum" sz="quarter" idx="10"/>
          </p:nvPr>
        </p:nvSpPr>
        <p:spPr/>
        <p:txBody>
          <a:bodyPr/>
          <a:lstStyle>
            <a:lvl1pPr>
              <a:defRPr/>
            </a:lvl1pPr>
          </a:lstStyle>
          <a:p>
            <a:r>
              <a:rPr lang="de-DE" altLang="en-US"/>
              <a:t>Page </a:t>
            </a:r>
            <a:r>
              <a:rPr lang="de-DE" altLang="en-US">
                <a:sym typeface="MS UI Gothic" panose="020B0600070205080204" pitchFamily="34" charset="-128"/>
              </a:rPr>
              <a:t></a:t>
            </a:r>
            <a:r>
              <a:rPr lang="de-DE" altLang="en-US"/>
              <a:t> </a:t>
            </a:r>
            <a:fld id="{E1089C09-952E-45EE-9426-0D0544697F70}"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a:prstGeom prst="rect">
            <a:avLst/>
          </a:prstGeo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灯片编号占位符 1025"/>
          <p:cNvSpPr>
            <a:spLocks noGrp="1"/>
          </p:cNvSpPr>
          <p:nvPr>
            <p:ph type="sldNum" sz="quarter" idx="10"/>
          </p:nvPr>
        </p:nvSpPr>
        <p:spPr/>
        <p:txBody>
          <a:bodyPr/>
          <a:lstStyle>
            <a:lvl1pPr>
              <a:defRPr/>
            </a:lvl1pPr>
          </a:lstStyle>
          <a:p>
            <a:r>
              <a:rPr lang="de-DE" altLang="en-US"/>
              <a:t>Page </a:t>
            </a:r>
            <a:r>
              <a:rPr lang="de-DE" altLang="en-US">
                <a:sym typeface="MS UI Gothic" panose="020B0600070205080204" pitchFamily="34" charset="-128"/>
              </a:rPr>
              <a:t></a:t>
            </a:r>
            <a:r>
              <a:rPr lang="de-DE" altLang="en-US"/>
              <a:t> </a:t>
            </a:r>
            <a:fld id="{4338F2C7-DE83-4AD4-8619-25894726E929}"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灯片编号占位符 1025"/>
          <p:cNvSpPr>
            <a:spLocks noGrp="1"/>
          </p:cNvSpPr>
          <p:nvPr>
            <p:ph type="sldNum" sz="quarter" idx="4"/>
          </p:nvPr>
        </p:nvSpPr>
        <p:spPr>
          <a:xfrm>
            <a:off x="468313" y="6524625"/>
            <a:ext cx="1439862" cy="196850"/>
          </a:xfrm>
          <a:prstGeom prst="rect">
            <a:avLst/>
          </a:prstGeom>
          <a:noFill/>
          <a:ln w="9525">
            <a:noFill/>
          </a:ln>
        </p:spPr>
        <p:txBody>
          <a:bodyPr vert="horz" wrap="square" lIns="91440" tIns="45720" rIns="91440" bIns="45720" numCol="1" anchor="t" anchorCtr="0" compatLnSpc="1"/>
          <a:lstStyle>
            <a:lvl1pPr>
              <a:defRPr sz="1000">
                <a:ea typeface="宋体" panose="02010600030101010101" pitchFamily="2" charset="-122"/>
              </a:defRPr>
            </a:lvl1pPr>
          </a:lstStyle>
          <a:p>
            <a:r>
              <a:rPr lang="de-DE" altLang="en-US"/>
              <a:t>Page </a:t>
            </a:r>
            <a:r>
              <a:rPr lang="de-DE" altLang="en-US">
                <a:sym typeface="MS UI Gothic" panose="020B0600070205080204" pitchFamily="34" charset="-128"/>
              </a:rPr>
              <a:t></a:t>
            </a:r>
            <a:r>
              <a:rPr lang="de-DE" altLang="en-US"/>
              <a:t> </a:t>
            </a:r>
            <a:fld id="{D3461572-BCC8-48C9-B6BC-13DD58FF251D}"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rtl="0" fontAlgn="base">
        <a:spcBef>
          <a:spcPct val="0"/>
        </a:spcBef>
        <a:spcAft>
          <a:spcPct val="0"/>
        </a:spcAft>
        <a:defRPr sz="3000" kern="1200">
          <a:solidFill>
            <a:schemeClr val="tx1"/>
          </a:solidFill>
          <a:latin typeface="+mj-lt"/>
          <a:ea typeface="+mj-ea"/>
          <a:cs typeface="+mj-cs"/>
        </a:defRPr>
      </a:lvl1pPr>
      <a:lvl2pPr algn="r"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2pPr>
      <a:lvl3pPr algn="r"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3pPr>
      <a:lvl4pPr algn="r"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4pPr>
      <a:lvl5pPr algn="r"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5pPr>
      <a:lvl6pPr marL="457200" algn="r"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6pPr>
      <a:lvl7pPr marL="914400" algn="r"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7pPr>
      <a:lvl8pPr marL="1371600" algn="r"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8pPr>
      <a:lvl9pPr marL="1828800" algn="r"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9pPr>
    </p:titleStyle>
    <p:bodyStyle>
      <a:lvl1pPr marL="342900" indent="-342900" algn="l" rtl="0" fontAlgn="base">
        <a:lnSpc>
          <a:spcPct val="120000"/>
        </a:lnSpc>
        <a:spcBef>
          <a:spcPct val="20000"/>
        </a:spcBef>
        <a:spcAft>
          <a:spcPct val="0"/>
        </a:spcAft>
        <a:buClr>
          <a:schemeClr val="accent1"/>
        </a:buClr>
        <a:buFont typeface="Wingdings" panose="05000000000000000000" pitchFamily="2" charset="2"/>
        <a:buChar char="n"/>
        <a:defRPr sz="2000" b="1" kern="1200">
          <a:solidFill>
            <a:schemeClr val="tx1"/>
          </a:solidFill>
          <a:latin typeface="+mn-lt"/>
          <a:ea typeface="+mn-ea"/>
          <a:cs typeface="+mn-cs"/>
        </a:defRPr>
      </a:lvl1pPr>
      <a:lvl2pPr marL="742950" lvl="1" indent="-285750" algn="l" rtl="0" fontAlgn="base">
        <a:lnSpc>
          <a:spcPct val="120000"/>
        </a:lnSpc>
        <a:spcBef>
          <a:spcPct val="20000"/>
        </a:spcBef>
        <a:spcAft>
          <a:spcPct val="0"/>
        </a:spcAft>
        <a:buClr>
          <a:schemeClr val="accent1"/>
        </a:buClr>
        <a:buFont typeface="Wingdings" panose="05000000000000000000" pitchFamily="2" charset="2"/>
        <a:buChar char="n"/>
        <a:defRPr b="1" kern="1200">
          <a:solidFill>
            <a:schemeClr val="tx1"/>
          </a:solidFill>
          <a:latin typeface="+mn-lt"/>
          <a:ea typeface="+mn-ea"/>
          <a:cs typeface="+mn-cs"/>
        </a:defRPr>
      </a:lvl2pPr>
      <a:lvl3pPr marL="1143000" lvl="2" indent="-228600" algn="l" rtl="0" fontAlgn="base">
        <a:lnSpc>
          <a:spcPct val="120000"/>
        </a:lnSpc>
        <a:spcBef>
          <a:spcPct val="20000"/>
        </a:spcBef>
        <a:spcAft>
          <a:spcPct val="0"/>
        </a:spcAft>
        <a:buClr>
          <a:schemeClr val="accent2"/>
        </a:buClr>
        <a:buFont typeface="Wingdings" panose="05000000000000000000" pitchFamily="2" charset="2"/>
        <a:buChar char="n"/>
        <a:defRPr sz="1600" b="1" kern="1200">
          <a:solidFill>
            <a:schemeClr val="tx1"/>
          </a:solidFill>
          <a:latin typeface="+mn-lt"/>
          <a:ea typeface="+mn-ea"/>
          <a:cs typeface="+mn-cs"/>
        </a:defRPr>
      </a:lvl3pPr>
      <a:lvl4pPr marL="1600200" lvl="3" indent="-228600" algn="l" rtl="0" fontAlgn="base">
        <a:lnSpc>
          <a:spcPct val="120000"/>
        </a:lnSpc>
        <a:spcBef>
          <a:spcPct val="20000"/>
        </a:spcBef>
        <a:spcAft>
          <a:spcPct val="0"/>
        </a:spcAft>
        <a:buClr>
          <a:schemeClr val="hlink"/>
        </a:buClr>
        <a:buFont typeface="Wingdings" panose="05000000000000000000" pitchFamily="2" charset="2"/>
        <a:buChar char="n"/>
        <a:defRPr sz="1400" b="1" kern="1200">
          <a:solidFill>
            <a:schemeClr val="tx1"/>
          </a:solidFill>
          <a:latin typeface="+mn-lt"/>
          <a:ea typeface="+mn-ea"/>
          <a:cs typeface="+mn-cs"/>
        </a:defRPr>
      </a:lvl4pPr>
      <a:lvl5pPr marL="2057400" lvl="4" indent="-228600" algn="l" rtl="0" fontAlgn="base">
        <a:spcBef>
          <a:spcPct val="20000"/>
        </a:spcBef>
        <a:spcAft>
          <a:spcPct val="0"/>
        </a:spcAft>
        <a:buFont typeface="Wingdings" panose="05000000000000000000" pitchFamily="2" charset="2"/>
        <a:buChar char="»"/>
        <a:defRPr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
        <a:defRPr sz="18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
        <a:defRPr sz="18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
        <a:defRPr sz="18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hlink"/>
        </a:buClr>
        <a:buFont typeface="Wingdings" panose="05000000000000000000" pitchFamily="2" charset="2"/>
        <a:buChar char="»"/>
        <a:defRPr sz="18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mn-lt"/>
          <a:ea typeface="+mn-ea"/>
          <a:cs typeface="+mn-cs"/>
        </a:defRPr>
      </a:lvl1pPr>
      <a:lvl2pPr marL="457200" lvl="1" indent="0" algn="r" defTabSz="914400" eaLnBrk="1" fontAlgn="base" latinLnBrk="0" hangingPunct="1">
        <a:lnSpc>
          <a:spcPct val="100000"/>
        </a:lnSpc>
        <a:spcBef>
          <a:spcPct val="0"/>
        </a:spcBef>
        <a:spcAft>
          <a:spcPct val="0"/>
        </a:spcAft>
        <a:buFont typeface="Arial" panose="020B0604020202020204" pitchFamily="34" charset="0"/>
        <a:buNone/>
        <a:defRPr sz="3000" b="1" i="0" u="none" kern="1200" baseline="0">
          <a:solidFill>
            <a:srgbClr val="FF0000"/>
          </a:solidFill>
          <a:latin typeface="Arial" panose="020B0604020202020204" pitchFamily="34" charset="0"/>
          <a:ea typeface="微软雅黑" panose="020B0503020204020204" pitchFamily="34" charset="-122"/>
          <a:cs typeface="+mn-cs"/>
        </a:defRPr>
      </a:lvl2pPr>
      <a:lvl3pPr marL="914400" lvl="2" indent="0" algn="r" defTabSz="914400" eaLnBrk="1" fontAlgn="base" latinLnBrk="0" hangingPunct="1">
        <a:lnSpc>
          <a:spcPct val="100000"/>
        </a:lnSpc>
        <a:spcBef>
          <a:spcPct val="0"/>
        </a:spcBef>
        <a:spcAft>
          <a:spcPct val="0"/>
        </a:spcAft>
        <a:buFont typeface="Arial" panose="020B0604020202020204" pitchFamily="34" charset="0"/>
        <a:buNone/>
        <a:defRPr sz="3000" b="1" i="0" u="none" kern="1200" baseline="0">
          <a:solidFill>
            <a:srgbClr val="FF0000"/>
          </a:solidFill>
          <a:latin typeface="Arial" panose="020B0604020202020204" pitchFamily="34" charset="0"/>
          <a:ea typeface="微软雅黑" panose="020B0503020204020204" pitchFamily="34" charset="-122"/>
          <a:cs typeface="+mn-cs"/>
        </a:defRPr>
      </a:lvl3pPr>
      <a:lvl4pPr marL="1371600" lvl="3" indent="0" algn="r" defTabSz="914400" eaLnBrk="1" fontAlgn="base" latinLnBrk="0" hangingPunct="1">
        <a:lnSpc>
          <a:spcPct val="100000"/>
        </a:lnSpc>
        <a:spcBef>
          <a:spcPct val="0"/>
        </a:spcBef>
        <a:spcAft>
          <a:spcPct val="0"/>
        </a:spcAft>
        <a:buFont typeface="Arial" panose="020B0604020202020204" pitchFamily="34" charset="0"/>
        <a:buNone/>
        <a:defRPr sz="3000" b="1" i="0" u="none" kern="1200" baseline="0">
          <a:solidFill>
            <a:srgbClr val="FF0000"/>
          </a:solidFill>
          <a:latin typeface="Arial" panose="020B0604020202020204" pitchFamily="34" charset="0"/>
          <a:ea typeface="微软雅黑" panose="020B0503020204020204" pitchFamily="34" charset="-122"/>
          <a:cs typeface="+mn-cs"/>
        </a:defRPr>
      </a:lvl4pPr>
      <a:lvl5pPr marL="1828800" lvl="4" indent="0" algn="r" defTabSz="914400" eaLnBrk="1" fontAlgn="base" latinLnBrk="0" hangingPunct="1">
        <a:lnSpc>
          <a:spcPct val="100000"/>
        </a:lnSpc>
        <a:spcBef>
          <a:spcPct val="0"/>
        </a:spcBef>
        <a:spcAft>
          <a:spcPct val="0"/>
        </a:spcAft>
        <a:buFont typeface="Arial" panose="020B0604020202020204" pitchFamily="34" charset="0"/>
        <a:buNone/>
        <a:defRPr sz="3000" b="1" i="0" u="none" kern="1200" baseline="0">
          <a:solidFill>
            <a:srgbClr val="FF0000"/>
          </a:solidFill>
          <a:latin typeface="Arial" panose="020B0604020202020204" pitchFamily="34" charset="0"/>
          <a:ea typeface="微软雅黑" panose="020B0503020204020204" pitchFamily="34" charset="-122"/>
          <a:cs typeface="+mn-cs"/>
        </a:defRPr>
      </a:lvl5pPr>
      <a:lvl6pPr marL="2286000" lvl="5" indent="0" algn="r" defTabSz="914400" eaLnBrk="1" fontAlgn="base" latinLnBrk="0" hangingPunct="1">
        <a:lnSpc>
          <a:spcPct val="100000"/>
        </a:lnSpc>
        <a:spcBef>
          <a:spcPct val="0"/>
        </a:spcBef>
        <a:spcAft>
          <a:spcPct val="0"/>
        </a:spcAft>
        <a:buFont typeface="Arial" panose="020B0604020202020204" pitchFamily="34" charset="0"/>
        <a:buNone/>
        <a:defRPr sz="3000" b="1" i="0" u="none" kern="1200" baseline="0">
          <a:solidFill>
            <a:srgbClr val="FF0000"/>
          </a:solidFill>
          <a:latin typeface="Arial" panose="020B0604020202020204" pitchFamily="34" charset="0"/>
          <a:ea typeface="微软雅黑" panose="020B0503020204020204" pitchFamily="34" charset="-122"/>
          <a:cs typeface="+mn-cs"/>
        </a:defRPr>
      </a:lvl6pPr>
      <a:lvl7pPr marL="2743200" lvl="6" indent="0" algn="r" defTabSz="914400" eaLnBrk="1" fontAlgn="base" latinLnBrk="0" hangingPunct="1">
        <a:lnSpc>
          <a:spcPct val="100000"/>
        </a:lnSpc>
        <a:spcBef>
          <a:spcPct val="0"/>
        </a:spcBef>
        <a:spcAft>
          <a:spcPct val="0"/>
        </a:spcAft>
        <a:buFont typeface="Arial" panose="020B0604020202020204" pitchFamily="34" charset="0"/>
        <a:buNone/>
        <a:defRPr sz="3000" b="1" i="0" u="none" kern="1200" baseline="0">
          <a:solidFill>
            <a:srgbClr val="FF0000"/>
          </a:solidFill>
          <a:latin typeface="Arial" panose="020B0604020202020204" pitchFamily="34" charset="0"/>
          <a:ea typeface="微软雅黑" panose="020B0503020204020204" pitchFamily="34" charset="-122"/>
          <a:cs typeface="+mn-cs"/>
        </a:defRPr>
      </a:lvl7pPr>
      <a:lvl8pPr marL="3200400" lvl="7" indent="0" algn="r" defTabSz="914400" eaLnBrk="1" fontAlgn="base" latinLnBrk="0" hangingPunct="1">
        <a:lnSpc>
          <a:spcPct val="100000"/>
        </a:lnSpc>
        <a:spcBef>
          <a:spcPct val="0"/>
        </a:spcBef>
        <a:spcAft>
          <a:spcPct val="0"/>
        </a:spcAft>
        <a:buFont typeface="Arial" panose="020B0604020202020204" pitchFamily="34" charset="0"/>
        <a:buNone/>
        <a:defRPr sz="3000" b="1" i="0" u="none" kern="1200" baseline="0">
          <a:solidFill>
            <a:srgbClr val="FF0000"/>
          </a:solidFill>
          <a:latin typeface="Arial" panose="020B0604020202020204" pitchFamily="34" charset="0"/>
          <a:ea typeface="微软雅黑" panose="020B0503020204020204" pitchFamily="34" charset="-122"/>
          <a:cs typeface="+mn-cs"/>
        </a:defRPr>
      </a:lvl8pPr>
      <a:lvl9pPr marL="3657600" lvl="8" indent="0" algn="r" defTabSz="914400" eaLnBrk="1" fontAlgn="base" latinLnBrk="0" hangingPunct="1">
        <a:lnSpc>
          <a:spcPct val="100000"/>
        </a:lnSpc>
        <a:spcBef>
          <a:spcPct val="0"/>
        </a:spcBef>
        <a:spcAft>
          <a:spcPct val="0"/>
        </a:spcAft>
        <a:buFont typeface="Arial" panose="020B0604020202020204" pitchFamily="34" charset="0"/>
        <a:buNone/>
        <a:defRPr sz="3000" b="1" i="0" u="none" kern="1200" baseline="0">
          <a:solidFill>
            <a:srgbClr val="FF0000"/>
          </a:solidFill>
          <a:latin typeface="Arial" panose="020B0604020202020204" pitchFamily="34" charset="0"/>
          <a:ea typeface="微软雅黑" panose="020B0503020204020204" pitchFamily="34"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文本占位符 2"/>
          <p:cNvSpPr>
            <a:spLocks noGrp="1" noChangeArrowheads="1"/>
          </p:cNvSpPr>
          <p:nvPr>
            <p:ph type="body" sz="half" idx="1"/>
          </p:nvPr>
        </p:nvSpPr>
        <p:spPr bwMode="auto">
          <a:xfrm>
            <a:off x="467544" y="1844824"/>
            <a:ext cx="6804025" cy="122413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zh-CN" altLang="en-US" sz="5400" dirty="0" smtClean="0">
                <a:latin typeface="微软雅黑" panose="020B0503020204020204" pitchFamily="34" charset="-122"/>
                <a:ea typeface="微软雅黑" panose="020B0503020204020204" pitchFamily="34" charset="-122"/>
              </a:rPr>
              <a:t>勾股定理的逆定理</a:t>
            </a:r>
          </a:p>
        </p:txBody>
      </p:sp>
      <p:sp>
        <p:nvSpPr>
          <p:cNvPr id="4" name="矩形 3"/>
          <p:cNvSpPr/>
          <p:nvPr/>
        </p:nvSpPr>
        <p:spPr>
          <a:xfrm>
            <a:off x="1115616" y="5733256"/>
            <a:ext cx="5616624"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kern="0" smtClean="0">
                <a:solidFill>
                  <a:srgbClr val="000000"/>
                </a:solidFill>
                <a:latin typeface="微软雅黑" panose="020B0503020204020204" pitchFamily="34" charset="-122"/>
                <a:sym typeface="+mn-ea"/>
              </a:rPr>
              <a:t>WWW.PPT818.COM</a:t>
            </a:r>
            <a:endParaRPr lang="en-US" altLang="zh-CN" sz="24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ChangeArrowheads="1"/>
          </p:cNvSpPr>
          <p:nvPr/>
        </p:nvSpPr>
        <p:spPr bwMode="auto">
          <a:xfrm>
            <a:off x="468313" y="333375"/>
            <a:ext cx="7921625" cy="611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800" b="0">
              <a:solidFill>
                <a:schemeClr val="tx1"/>
              </a:solidFill>
              <a:ea typeface="宋体" panose="02010600030101010101" pitchFamily="2" charset="-122"/>
            </a:endParaRPr>
          </a:p>
        </p:txBody>
      </p:sp>
      <p:sp>
        <p:nvSpPr>
          <p:cNvPr id="12290" name="Rectangle 4"/>
          <p:cNvSpPr>
            <a:spLocks noChangeArrowheads="1"/>
          </p:cNvSpPr>
          <p:nvPr/>
        </p:nvSpPr>
        <p:spPr bwMode="auto">
          <a:xfrm>
            <a:off x="973138" y="2484438"/>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endParaRPr lang="zh-CN" altLang="en-US" sz="3600" b="0">
              <a:solidFill>
                <a:schemeClr val="tx1"/>
              </a:solidFill>
              <a:latin typeface="Times New Roman" panose="02020603050405020304" pitchFamily="18" charset="0"/>
              <a:ea typeface="宋体" panose="02010600030101010101" pitchFamily="2" charset="-122"/>
            </a:endParaRPr>
          </a:p>
          <a:p>
            <a:pPr eaLnBrk="0" hangingPunct="0"/>
            <a:endParaRPr lang="zh-CN" altLang="en-US" sz="3600" b="0">
              <a:solidFill>
                <a:schemeClr val="tx1"/>
              </a:solidFill>
              <a:latin typeface="Times New Roman" panose="02020603050405020304" pitchFamily="18" charset="0"/>
              <a:ea typeface="宋体" panose="02010600030101010101" pitchFamily="2" charset="-122"/>
            </a:endParaRPr>
          </a:p>
        </p:txBody>
      </p:sp>
      <p:sp>
        <p:nvSpPr>
          <p:cNvPr id="12291" name="Rectangle 5"/>
          <p:cNvSpPr>
            <a:spLocks noChangeArrowheads="1"/>
          </p:cNvSpPr>
          <p:nvPr/>
        </p:nvSpPr>
        <p:spPr bwMode="auto">
          <a:xfrm>
            <a:off x="539750" y="1196975"/>
            <a:ext cx="777875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0" hangingPunct="0"/>
            <a:r>
              <a:rPr lang="zh-CN" altLang="en-US" sz="4000">
                <a:solidFill>
                  <a:schemeClr val="tx1"/>
                </a:solidFill>
                <a:latin typeface="宋体" panose="02010600030101010101" pitchFamily="2" charset="-122"/>
                <a:ea typeface="宋体" panose="02010600030101010101" pitchFamily="2" charset="-122"/>
              </a:rPr>
              <a:t>变式：如图，四边形</a:t>
            </a:r>
            <a:r>
              <a:rPr lang="en-US" altLang="zh-CN" sz="4000">
                <a:solidFill>
                  <a:schemeClr val="tx1"/>
                </a:solidFill>
                <a:latin typeface="宋体" panose="02010600030101010101" pitchFamily="2" charset="-122"/>
                <a:ea typeface="宋体" panose="02010600030101010101" pitchFamily="2" charset="-122"/>
              </a:rPr>
              <a:t>ABCD</a:t>
            </a:r>
            <a:r>
              <a:rPr lang="zh-CN" altLang="en-US" sz="4000">
                <a:solidFill>
                  <a:schemeClr val="tx1"/>
                </a:solidFill>
                <a:latin typeface="宋体" panose="02010600030101010101" pitchFamily="2" charset="-122"/>
                <a:ea typeface="宋体" panose="02010600030101010101" pitchFamily="2" charset="-122"/>
              </a:rPr>
              <a:t>中，∠</a:t>
            </a:r>
            <a:r>
              <a:rPr lang="en-US" altLang="zh-CN" sz="4000">
                <a:solidFill>
                  <a:schemeClr val="tx1"/>
                </a:solidFill>
                <a:latin typeface="宋体" panose="02010600030101010101" pitchFamily="2" charset="-122"/>
                <a:ea typeface="宋体" panose="02010600030101010101" pitchFamily="2" charset="-122"/>
              </a:rPr>
              <a:t>A</a:t>
            </a:r>
            <a:r>
              <a:rPr lang="zh-CN" altLang="en-US" sz="4000">
                <a:solidFill>
                  <a:schemeClr val="tx1"/>
                </a:solidFill>
                <a:latin typeface="宋体" panose="02010600030101010101" pitchFamily="2" charset="-122"/>
                <a:ea typeface="宋体" panose="02010600030101010101" pitchFamily="2" charset="-122"/>
              </a:rPr>
              <a:t>＝</a:t>
            </a:r>
            <a:r>
              <a:rPr lang="en-US" altLang="zh-CN" sz="4000">
                <a:solidFill>
                  <a:schemeClr val="tx1"/>
                </a:solidFill>
                <a:latin typeface="宋体" panose="02010600030101010101" pitchFamily="2" charset="-122"/>
                <a:ea typeface="宋体" panose="02010600030101010101" pitchFamily="2" charset="-122"/>
              </a:rPr>
              <a:t>90</a:t>
            </a:r>
            <a:r>
              <a:rPr lang="en-US" altLang="zh-CN" sz="4000" baseline="30000">
                <a:solidFill>
                  <a:schemeClr val="tx1"/>
                </a:solidFill>
                <a:latin typeface="宋体" panose="02010600030101010101" pitchFamily="2" charset="-122"/>
                <a:ea typeface="宋体" panose="02010600030101010101" pitchFamily="2" charset="-122"/>
              </a:rPr>
              <a:t>0</a:t>
            </a:r>
            <a:r>
              <a:rPr lang="zh-CN" altLang="en-US" sz="4000">
                <a:solidFill>
                  <a:schemeClr val="tx1"/>
                </a:solidFill>
                <a:latin typeface="宋体" panose="02010600030101010101" pitchFamily="2" charset="-122"/>
                <a:ea typeface="宋体" panose="02010600030101010101" pitchFamily="2" charset="-122"/>
              </a:rPr>
              <a:t>，</a:t>
            </a:r>
            <a:r>
              <a:rPr lang="en-US" altLang="zh-CN" sz="4000">
                <a:solidFill>
                  <a:schemeClr val="tx1"/>
                </a:solidFill>
                <a:latin typeface="宋体" panose="02010600030101010101" pitchFamily="2" charset="-122"/>
                <a:ea typeface="宋体" panose="02010600030101010101" pitchFamily="2" charset="-122"/>
              </a:rPr>
              <a:t>AB</a:t>
            </a:r>
            <a:r>
              <a:rPr lang="zh-CN" altLang="en-US" sz="4000">
                <a:solidFill>
                  <a:schemeClr val="tx1"/>
                </a:solidFill>
                <a:latin typeface="宋体" panose="02010600030101010101" pitchFamily="2" charset="-122"/>
                <a:ea typeface="宋体" panose="02010600030101010101" pitchFamily="2" charset="-122"/>
              </a:rPr>
              <a:t>＝</a:t>
            </a:r>
            <a:r>
              <a:rPr lang="en-US" altLang="zh-CN" sz="4000">
                <a:solidFill>
                  <a:schemeClr val="tx1"/>
                </a:solidFill>
                <a:latin typeface="宋体" panose="02010600030101010101" pitchFamily="2" charset="-122"/>
                <a:ea typeface="宋体" panose="02010600030101010101" pitchFamily="2" charset="-122"/>
              </a:rPr>
              <a:t>3</a:t>
            </a:r>
            <a:r>
              <a:rPr lang="zh-CN" altLang="en-US" sz="4000">
                <a:solidFill>
                  <a:schemeClr val="tx1"/>
                </a:solidFill>
                <a:latin typeface="宋体" panose="02010600030101010101" pitchFamily="2" charset="-122"/>
                <a:ea typeface="宋体" panose="02010600030101010101" pitchFamily="2" charset="-122"/>
              </a:rPr>
              <a:t>，</a:t>
            </a:r>
            <a:r>
              <a:rPr lang="en-US" altLang="zh-CN" sz="4000">
                <a:solidFill>
                  <a:schemeClr val="tx1"/>
                </a:solidFill>
                <a:latin typeface="宋体" panose="02010600030101010101" pitchFamily="2" charset="-122"/>
                <a:ea typeface="宋体" panose="02010600030101010101" pitchFamily="2" charset="-122"/>
              </a:rPr>
              <a:t>BC</a:t>
            </a:r>
            <a:r>
              <a:rPr lang="zh-CN" altLang="en-US" sz="4000">
                <a:solidFill>
                  <a:schemeClr val="tx1"/>
                </a:solidFill>
                <a:latin typeface="宋体" panose="02010600030101010101" pitchFamily="2" charset="-122"/>
                <a:ea typeface="宋体" panose="02010600030101010101" pitchFamily="2" charset="-122"/>
              </a:rPr>
              <a:t>＝</a:t>
            </a:r>
            <a:r>
              <a:rPr lang="en-US" altLang="zh-CN" sz="4000">
                <a:solidFill>
                  <a:schemeClr val="tx1"/>
                </a:solidFill>
                <a:latin typeface="宋体" panose="02010600030101010101" pitchFamily="2" charset="-122"/>
                <a:ea typeface="宋体" panose="02010600030101010101" pitchFamily="2" charset="-122"/>
              </a:rPr>
              <a:t>13</a:t>
            </a:r>
            <a:r>
              <a:rPr lang="zh-CN" altLang="en-US" sz="4000">
                <a:solidFill>
                  <a:schemeClr val="tx1"/>
                </a:solidFill>
                <a:latin typeface="宋体" panose="02010600030101010101" pitchFamily="2" charset="-122"/>
                <a:ea typeface="宋体" panose="02010600030101010101" pitchFamily="2" charset="-122"/>
              </a:rPr>
              <a:t>，</a:t>
            </a:r>
            <a:r>
              <a:rPr lang="en-US" altLang="zh-CN" sz="4000">
                <a:solidFill>
                  <a:schemeClr val="tx1"/>
                </a:solidFill>
                <a:latin typeface="宋体" panose="02010600030101010101" pitchFamily="2" charset="-122"/>
                <a:ea typeface="宋体" panose="02010600030101010101" pitchFamily="2" charset="-122"/>
              </a:rPr>
              <a:t>CD</a:t>
            </a:r>
            <a:r>
              <a:rPr lang="zh-CN" altLang="en-US" sz="4000">
                <a:solidFill>
                  <a:schemeClr val="tx1"/>
                </a:solidFill>
                <a:latin typeface="宋体" panose="02010600030101010101" pitchFamily="2" charset="-122"/>
                <a:ea typeface="宋体" panose="02010600030101010101" pitchFamily="2" charset="-122"/>
              </a:rPr>
              <a:t>＝</a:t>
            </a:r>
            <a:r>
              <a:rPr lang="en-US" altLang="zh-CN" sz="4000">
                <a:solidFill>
                  <a:schemeClr val="tx1"/>
                </a:solidFill>
                <a:latin typeface="宋体" panose="02010600030101010101" pitchFamily="2" charset="-122"/>
                <a:ea typeface="宋体" panose="02010600030101010101" pitchFamily="2" charset="-122"/>
              </a:rPr>
              <a:t>12</a:t>
            </a:r>
            <a:r>
              <a:rPr lang="zh-CN" altLang="en-US" sz="4000">
                <a:solidFill>
                  <a:schemeClr val="tx1"/>
                </a:solidFill>
                <a:latin typeface="宋体" panose="02010600030101010101" pitchFamily="2" charset="-122"/>
                <a:ea typeface="宋体" panose="02010600030101010101" pitchFamily="2" charset="-122"/>
              </a:rPr>
              <a:t>，</a:t>
            </a:r>
            <a:r>
              <a:rPr lang="en-US" altLang="zh-CN" sz="4000">
                <a:solidFill>
                  <a:schemeClr val="tx1"/>
                </a:solidFill>
                <a:latin typeface="宋体" panose="02010600030101010101" pitchFamily="2" charset="-122"/>
                <a:ea typeface="宋体" panose="02010600030101010101" pitchFamily="2" charset="-122"/>
              </a:rPr>
              <a:t>AD</a:t>
            </a:r>
            <a:r>
              <a:rPr lang="zh-CN" altLang="en-US" sz="4000">
                <a:solidFill>
                  <a:schemeClr val="tx1"/>
                </a:solidFill>
                <a:latin typeface="宋体" panose="02010600030101010101" pitchFamily="2" charset="-122"/>
                <a:ea typeface="宋体" panose="02010600030101010101" pitchFamily="2" charset="-122"/>
              </a:rPr>
              <a:t>＝</a:t>
            </a:r>
            <a:r>
              <a:rPr lang="en-US" altLang="zh-CN" sz="4000">
                <a:solidFill>
                  <a:schemeClr val="tx1"/>
                </a:solidFill>
                <a:latin typeface="宋体" panose="02010600030101010101" pitchFamily="2" charset="-122"/>
                <a:ea typeface="宋体" panose="02010600030101010101" pitchFamily="2" charset="-122"/>
              </a:rPr>
              <a:t>4,</a:t>
            </a:r>
            <a:r>
              <a:rPr lang="zh-CN" altLang="en-US" sz="4000">
                <a:solidFill>
                  <a:schemeClr val="tx1"/>
                </a:solidFill>
                <a:latin typeface="宋体" panose="02010600030101010101" pitchFamily="2" charset="-122"/>
                <a:ea typeface="宋体" panose="02010600030101010101" pitchFamily="2" charset="-122"/>
              </a:rPr>
              <a:t>求四边形</a:t>
            </a:r>
            <a:r>
              <a:rPr lang="en-US" altLang="zh-CN" sz="4000">
                <a:solidFill>
                  <a:schemeClr val="tx1"/>
                </a:solidFill>
                <a:latin typeface="宋体" panose="02010600030101010101" pitchFamily="2" charset="-122"/>
                <a:ea typeface="宋体" panose="02010600030101010101" pitchFamily="2" charset="-122"/>
              </a:rPr>
              <a:t>ABCD</a:t>
            </a:r>
            <a:r>
              <a:rPr lang="zh-CN" altLang="en-US" sz="4000">
                <a:solidFill>
                  <a:schemeClr val="tx1"/>
                </a:solidFill>
                <a:latin typeface="宋体" panose="02010600030101010101" pitchFamily="2" charset="-122"/>
                <a:ea typeface="宋体" panose="02010600030101010101" pitchFamily="2" charset="-122"/>
              </a:rPr>
              <a:t>的面积</a:t>
            </a:r>
            <a:r>
              <a:rPr lang="en-US" altLang="zh-CN" sz="4000">
                <a:solidFill>
                  <a:schemeClr val="tx1"/>
                </a:solidFill>
                <a:latin typeface="宋体" panose="02010600030101010101" pitchFamily="2" charset="-122"/>
                <a:ea typeface="宋体" panose="02010600030101010101" pitchFamily="2" charset="-122"/>
              </a:rPr>
              <a:t>?</a:t>
            </a:r>
          </a:p>
          <a:p>
            <a:pPr eaLnBrk="0" hangingPunct="0"/>
            <a:endParaRPr lang="zh-CN" altLang="en-US" sz="4000">
              <a:solidFill>
                <a:schemeClr val="tx1"/>
              </a:solidFill>
              <a:latin typeface="宋体" panose="02010600030101010101" pitchFamily="2" charset="-122"/>
              <a:ea typeface="宋体" panose="02010600030101010101" pitchFamily="2" charset="-122"/>
            </a:endParaRPr>
          </a:p>
        </p:txBody>
      </p:sp>
      <p:sp>
        <p:nvSpPr>
          <p:cNvPr id="12292" name="Rectangle 6"/>
          <p:cNvSpPr>
            <a:spLocks noChangeArrowheads="1"/>
          </p:cNvSpPr>
          <p:nvPr/>
        </p:nvSpPr>
        <p:spPr bwMode="auto">
          <a:xfrm>
            <a:off x="4414838" y="32908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zh-CN" altLang="en-US" sz="1800" b="0">
              <a:solidFill>
                <a:schemeClr val="tx1"/>
              </a:solidFill>
              <a:ea typeface="宋体" panose="02010600030101010101" pitchFamily="2" charset="-122"/>
            </a:endParaRPr>
          </a:p>
        </p:txBody>
      </p:sp>
      <p:sp>
        <p:nvSpPr>
          <p:cNvPr id="17414" name="Line 7"/>
          <p:cNvSpPr>
            <a:spLocks noChangeShapeType="1"/>
          </p:cNvSpPr>
          <p:nvPr/>
        </p:nvSpPr>
        <p:spPr bwMode="auto">
          <a:xfrm flipV="1">
            <a:off x="3492500" y="3646488"/>
            <a:ext cx="885825" cy="2232025"/>
          </a:xfrm>
          <a:prstGeom prst="line">
            <a:avLst/>
          </a:prstGeom>
          <a:noFill/>
          <a:ln w="5080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nvGrpSpPr>
          <p:cNvPr id="12294" name="组合 17414"/>
          <p:cNvGrpSpPr/>
          <p:nvPr/>
        </p:nvGrpSpPr>
        <p:grpSpPr bwMode="auto">
          <a:xfrm>
            <a:off x="2484438" y="3286125"/>
            <a:ext cx="6119812" cy="3311525"/>
            <a:chOff x="0" y="0"/>
            <a:chExt cx="2954" cy="1663"/>
          </a:xfrm>
        </p:grpSpPr>
        <p:sp>
          <p:nvSpPr>
            <p:cNvPr id="12295" name="Text Box 9"/>
            <p:cNvSpPr txBox="1">
              <a:spLocks noChangeArrowheads="1"/>
            </p:cNvSpPr>
            <p:nvPr/>
          </p:nvSpPr>
          <p:spPr bwMode="auto">
            <a:xfrm>
              <a:off x="311" y="1240"/>
              <a:ext cx="422" cy="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0" hangingPunct="0"/>
              <a:r>
                <a:rPr lang="en-US" altLang="zh-CN">
                  <a:solidFill>
                    <a:schemeClr val="tx1"/>
                  </a:solidFill>
                  <a:latin typeface="Times New Roman" panose="02020603050405020304" pitchFamily="18" charset="0"/>
                  <a:ea typeface="宋体" panose="02010600030101010101" pitchFamily="2" charset="-122"/>
                </a:rPr>
                <a:t>B</a:t>
              </a:r>
            </a:p>
          </p:txBody>
        </p:sp>
        <p:sp>
          <p:nvSpPr>
            <p:cNvPr id="12296" name="Text Box 10"/>
            <p:cNvSpPr txBox="1">
              <a:spLocks noChangeArrowheads="1"/>
            </p:cNvSpPr>
            <p:nvPr/>
          </p:nvSpPr>
          <p:spPr bwMode="auto">
            <a:xfrm>
              <a:off x="0" y="633"/>
              <a:ext cx="422" cy="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0" hangingPunct="0"/>
              <a:r>
                <a:rPr lang="en-US" altLang="zh-CN">
                  <a:solidFill>
                    <a:schemeClr val="tx1"/>
                  </a:solidFill>
                  <a:latin typeface="Times New Roman" panose="02020603050405020304" pitchFamily="18" charset="0"/>
                  <a:ea typeface="宋体" panose="02010600030101010101" pitchFamily="2" charset="-122"/>
                </a:rPr>
                <a:t>A</a:t>
              </a:r>
            </a:p>
          </p:txBody>
        </p:sp>
        <p:sp>
          <p:nvSpPr>
            <p:cNvPr id="12297" name="Text Box 11"/>
            <p:cNvSpPr txBox="1">
              <a:spLocks noChangeArrowheads="1"/>
            </p:cNvSpPr>
            <p:nvPr/>
          </p:nvSpPr>
          <p:spPr bwMode="auto">
            <a:xfrm>
              <a:off x="756" y="0"/>
              <a:ext cx="422" cy="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0" hangingPunct="0"/>
              <a:r>
                <a:rPr lang="en-US" altLang="zh-CN">
                  <a:solidFill>
                    <a:schemeClr val="tx1"/>
                  </a:solidFill>
                  <a:latin typeface="Times New Roman" panose="02020603050405020304" pitchFamily="18" charset="0"/>
                  <a:ea typeface="宋体" panose="02010600030101010101" pitchFamily="2" charset="-122"/>
                </a:rPr>
                <a:t>D</a:t>
              </a:r>
            </a:p>
          </p:txBody>
        </p:sp>
        <p:sp>
          <p:nvSpPr>
            <p:cNvPr id="12298" name="Line 12"/>
            <p:cNvSpPr>
              <a:spLocks noChangeShapeType="1"/>
            </p:cNvSpPr>
            <p:nvPr/>
          </p:nvSpPr>
          <p:spPr bwMode="auto">
            <a:xfrm flipH="1">
              <a:off x="194" y="212"/>
              <a:ext cx="703" cy="564"/>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299" name="Line 13"/>
            <p:cNvSpPr>
              <a:spLocks noChangeShapeType="1"/>
            </p:cNvSpPr>
            <p:nvPr/>
          </p:nvSpPr>
          <p:spPr bwMode="auto">
            <a:xfrm>
              <a:off x="194" y="776"/>
              <a:ext cx="281" cy="564"/>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0" name="Line 14"/>
            <p:cNvSpPr>
              <a:spLocks noChangeShapeType="1"/>
            </p:cNvSpPr>
            <p:nvPr/>
          </p:nvSpPr>
          <p:spPr bwMode="auto">
            <a:xfrm flipV="1">
              <a:off x="475" y="917"/>
              <a:ext cx="2108" cy="423"/>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1" name="Line 15"/>
            <p:cNvSpPr>
              <a:spLocks noChangeShapeType="1"/>
            </p:cNvSpPr>
            <p:nvPr/>
          </p:nvSpPr>
          <p:spPr bwMode="auto">
            <a:xfrm flipH="1" flipV="1">
              <a:off x="897" y="212"/>
              <a:ext cx="1686" cy="705"/>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2" name="Text Box 16"/>
            <p:cNvSpPr txBox="1">
              <a:spLocks noChangeArrowheads="1"/>
            </p:cNvSpPr>
            <p:nvPr/>
          </p:nvSpPr>
          <p:spPr bwMode="auto">
            <a:xfrm>
              <a:off x="2532" y="808"/>
              <a:ext cx="422" cy="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0" hangingPunct="0"/>
              <a:r>
                <a:rPr lang="en-US" altLang="zh-CN">
                  <a:solidFill>
                    <a:schemeClr val="tx1"/>
                  </a:solidFill>
                  <a:latin typeface="Times New Roman" panose="02020603050405020304" pitchFamily="18" charset="0"/>
                  <a:ea typeface="宋体" panose="02010600030101010101" pitchFamily="2" charset="-122"/>
                </a:rPr>
                <a:t>C</a:t>
              </a:r>
            </a:p>
          </p:txBody>
        </p:sp>
      </p:grpSp>
      <p:sp>
        <p:nvSpPr>
          <p:cNvPr id="12303" name="Line 17"/>
          <p:cNvSpPr>
            <a:spLocks noChangeShapeType="1"/>
          </p:cNvSpPr>
          <p:nvPr/>
        </p:nvSpPr>
        <p:spPr bwMode="auto">
          <a:xfrm>
            <a:off x="2987675" y="4727575"/>
            <a:ext cx="71438" cy="142875"/>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4" name="Line 18"/>
          <p:cNvSpPr>
            <a:spLocks noChangeShapeType="1"/>
          </p:cNvSpPr>
          <p:nvPr/>
        </p:nvSpPr>
        <p:spPr bwMode="auto">
          <a:xfrm flipH="1">
            <a:off x="2916238" y="4870450"/>
            <a:ext cx="142875" cy="71438"/>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7426" name="Text Box 21"/>
          <p:cNvSpPr txBox="1">
            <a:spLocks noChangeArrowheads="1"/>
          </p:cNvSpPr>
          <p:nvPr/>
        </p:nvSpPr>
        <p:spPr bwMode="auto">
          <a:xfrm>
            <a:off x="4967288" y="3141663"/>
            <a:ext cx="38163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5000">
                <a:latin typeface="Times New Roman" panose="02020603050405020304" pitchFamily="18" charset="0"/>
                <a:ea typeface="宋体" panose="02010600030101010101" pitchFamily="2" charset="-122"/>
              </a:rPr>
              <a:t>S</a:t>
            </a:r>
            <a:r>
              <a:rPr lang="zh-CN" altLang="en-US" sz="4000" baseline="-25000">
                <a:latin typeface="Times New Roman" panose="02020603050405020304" pitchFamily="18" charset="0"/>
                <a:ea typeface="宋体" panose="02010600030101010101" pitchFamily="2" charset="-122"/>
              </a:rPr>
              <a:t>四边形</a:t>
            </a:r>
            <a:r>
              <a:rPr lang="en-US" altLang="zh-CN" sz="4000" baseline="-25000">
                <a:latin typeface="Times New Roman" panose="02020603050405020304" pitchFamily="18" charset="0"/>
                <a:ea typeface="宋体" panose="02010600030101010101" pitchFamily="2" charset="-122"/>
              </a:rPr>
              <a:t>ABCD</a:t>
            </a:r>
            <a:r>
              <a:rPr lang="en-US" altLang="zh-CN" sz="4000">
                <a:latin typeface="Times New Roman" panose="02020603050405020304" pitchFamily="18" charset="0"/>
                <a:ea typeface="宋体" panose="02010600030101010101" pitchFamily="2" charset="-122"/>
              </a:rPr>
              <a:t>=36</a:t>
            </a:r>
            <a:endParaRPr lang="en-US" altLang="zh-CN" sz="4000" baseline="-25000">
              <a:latin typeface="Times New Roman" panose="02020603050405020304" pitchFamily="18"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wipe(up)">
                                      <p:cBhvr>
                                        <p:cTn id="7" dur="500"/>
                                        <p:tgtEl>
                                          <p:spTgt spid="17414"/>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4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nimBg="1"/>
      <p:bldP spid="174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3" name="Group 13"/>
          <p:cNvGrpSpPr/>
          <p:nvPr/>
        </p:nvGrpSpPr>
        <p:grpSpPr bwMode="auto">
          <a:xfrm>
            <a:off x="571500" y="304800"/>
            <a:ext cx="9144000" cy="1195388"/>
            <a:chOff x="0" y="192"/>
            <a:chExt cx="5760" cy="753"/>
          </a:xfrm>
        </p:grpSpPr>
        <p:sp>
          <p:nvSpPr>
            <p:cNvPr id="13314" name="Text Box 4"/>
            <p:cNvSpPr txBox="1">
              <a:spLocks noChangeArrowheads="1"/>
            </p:cNvSpPr>
            <p:nvPr/>
          </p:nvSpPr>
          <p:spPr bwMode="auto">
            <a:xfrm>
              <a:off x="0" y="192"/>
              <a:ext cx="5760" cy="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1200"/>
                </a:spcBef>
              </a:pPr>
              <a:r>
                <a:rPr lang="zh-CN" altLang="en-US" sz="2800">
                  <a:latin typeface="宋体" panose="02010600030101010101" pitchFamily="2" charset="-122"/>
                  <a:ea typeface="宋体" panose="02010600030101010101" pitchFamily="2" charset="-122"/>
                </a:rPr>
                <a:t>检测二</a:t>
              </a:r>
              <a:r>
                <a:rPr lang="zh-CN" altLang="en-US" sz="2800">
                  <a:solidFill>
                    <a:schemeClr val="tx1"/>
                  </a:solidFill>
                  <a:latin typeface="宋体" panose="02010600030101010101" pitchFamily="2" charset="-122"/>
                  <a:ea typeface="宋体" panose="02010600030101010101" pitchFamily="2" charset="-122"/>
                </a:rPr>
                <a:t>如图：边长为</a:t>
              </a:r>
              <a:r>
                <a:rPr lang="en-US" altLang="zh-CN" sz="2800">
                  <a:solidFill>
                    <a:schemeClr val="tx1"/>
                  </a:solidFill>
                  <a:latin typeface="宋体" panose="02010600030101010101" pitchFamily="2" charset="-122"/>
                  <a:ea typeface="宋体" panose="02010600030101010101" pitchFamily="2" charset="-122"/>
                </a:rPr>
                <a:t>4</a:t>
              </a:r>
              <a:r>
                <a:rPr lang="zh-CN" altLang="en-US" sz="2800">
                  <a:solidFill>
                    <a:schemeClr val="tx1"/>
                  </a:solidFill>
                  <a:latin typeface="宋体" panose="02010600030101010101" pitchFamily="2" charset="-122"/>
                  <a:ea typeface="宋体" panose="02010600030101010101" pitchFamily="2" charset="-122"/>
                </a:rPr>
                <a:t>的正方形</a:t>
              </a:r>
              <a:r>
                <a:rPr lang="en-US" altLang="zh-CN" sz="2800">
                  <a:solidFill>
                    <a:schemeClr val="tx1"/>
                  </a:solidFill>
                  <a:latin typeface="宋体" panose="02010600030101010101" pitchFamily="2" charset="-122"/>
                  <a:ea typeface="宋体" panose="02010600030101010101" pitchFamily="2" charset="-122"/>
                </a:rPr>
                <a:t>ABCD</a:t>
              </a:r>
              <a:r>
                <a:rPr lang="zh-CN" altLang="en-US" sz="2800">
                  <a:solidFill>
                    <a:schemeClr val="tx1"/>
                  </a:solidFill>
                  <a:latin typeface="宋体" panose="02010600030101010101" pitchFamily="2" charset="-122"/>
                  <a:ea typeface="宋体" panose="02010600030101010101" pitchFamily="2" charset="-122"/>
                </a:rPr>
                <a:t>中，</a:t>
              </a:r>
              <a:r>
                <a:rPr lang="en-US" altLang="zh-CN" sz="2800">
                  <a:solidFill>
                    <a:schemeClr val="tx1"/>
                  </a:solidFill>
                  <a:latin typeface="宋体" panose="02010600030101010101" pitchFamily="2" charset="-122"/>
                  <a:ea typeface="宋体" panose="02010600030101010101" pitchFamily="2" charset="-122"/>
                </a:rPr>
                <a:t>F</a:t>
              </a:r>
              <a:r>
                <a:rPr lang="zh-CN" altLang="en-US" sz="2800">
                  <a:solidFill>
                    <a:schemeClr val="tx1"/>
                  </a:solidFill>
                  <a:latin typeface="宋体" panose="02010600030101010101" pitchFamily="2" charset="-122"/>
                  <a:ea typeface="宋体" panose="02010600030101010101" pitchFamily="2" charset="-122"/>
                </a:rPr>
                <a:t>是</a:t>
              </a:r>
              <a:r>
                <a:rPr lang="en-US" altLang="zh-CN" sz="2800">
                  <a:solidFill>
                    <a:schemeClr val="tx1"/>
                  </a:solidFill>
                  <a:latin typeface="宋体" panose="02010600030101010101" pitchFamily="2" charset="-122"/>
                  <a:ea typeface="宋体" panose="02010600030101010101" pitchFamily="2" charset="-122"/>
                </a:rPr>
                <a:t>DC</a:t>
              </a:r>
              <a:r>
                <a:rPr lang="zh-CN" altLang="en-US" sz="2800">
                  <a:solidFill>
                    <a:schemeClr val="tx1"/>
                  </a:solidFill>
                  <a:latin typeface="宋体" panose="02010600030101010101" pitchFamily="2" charset="-122"/>
                  <a:ea typeface="宋体" panose="02010600030101010101" pitchFamily="2" charset="-122"/>
                </a:rPr>
                <a:t>的中</a:t>
              </a:r>
            </a:p>
            <a:p>
              <a:pPr>
                <a:spcBef>
                  <a:spcPts val="1200"/>
                </a:spcBef>
              </a:pPr>
              <a:r>
                <a:rPr lang="zh-CN" altLang="en-US" sz="2800">
                  <a:solidFill>
                    <a:schemeClr val="tx1"/>
                  </a:solidFill>
                  <a:latin typeface="宋体" panose="02010600030101010101" pitchFamily="2" charset="-122"/>
                  <a:ea typeface="宋体" panose="02010600030101010101" pitchFamily="2" charset="-122"/>
                </a:rPr>
                <a:t>点，且</a:t>
              </a:r>
              <a:r>
                <a:rPr lang="en-US" altLang="zh-CN" sz="2800">
                  <a:solidFill>
                    <a:schemeClr val="tx1"/>
                  </a:solidFill>
                  <a:latin typeface="宋体" panose="02010600030101010101" pitchFamily="2" charset="-122"/>
                  <a:ea typeface="宋体" panose="02010600030101010101" pitchFamily="2" charset="-122"/>
                </a:rPr>
                <a:t>CE=   BC</a:t>
              </a:r>
              <a:r>
                <a:rPr lang="zh-CN" altLang="en-US" sz="2800">
                  <a:solidFill>
                    <a:schemeClr val="tx1"/>
                  </a:solidFill>
                  <a:latin typeface="宋体" panose="02010600030101010101" pitchFamily="2" charset="-122"/>
                  <a:ea typeface="宋体" panose="02010600030101010101" pitchFamily="2" charset="-122"/>
                </a:rPr>
                <a:t>，则</a:t>
              </a:r>
              <a:r>
                <a:rPr lang="en-US" altLang="zh-CN" sz="2800">
                  <a:solidFill>
                    <a:schemeClr val="tx1"/>
                  </a:solidFill>
                  <a:latin typeface="宋体" panose="02010600030101010101" pitchFamily="2" charset="-122"/>
                  <a:ea typeface="宋体" panose="02010600030101010101" pitchFamily="2" charset="-122"/>
                </a:rPr>
                <a:t>AF⊥EF</a:t>
              </a:r>
              <a:r>
                <a:rPr lang="zh-CN" altLang="en-US" sz="2800">
                  <a:solidFill>
                    <a:schemeClr val="tx1"/>
                  </a:solidFill>
                  <a:latin typeface="宋体" panose="02010600030101010101" pitchFamily="2" charset="-122"/>
                  <a:ea typeface="宋体" panose="02010600030101010101" pitchFamily="2" charset="-122"/>
                </a:rPr>
                <a:t>，试说明理由。</a:t>
              </a:r>
            </a:p>
          </p:txBody>
        </p:sp>
        <p:graphicFrame>
          <p:nvGraphicFramePr>
            <p:cNvPr id="13315" name="Object 5"/>
            <p:cNvGraphicFramePr>
              <a:graphicFrameLocks noChangeAspect="1"/>
            </p:cNvGraphicFramePr>
            <p:nvPr/>
          </p:nvGraphicFramePr>
          <p:xfrm>
            <a:off x="1125" y="495"/>
            <a:ext cx="286" cy="450"/>
          </p:xfrm>
          <a:graphic>
            <a:graphicData uri="http://schemas.openxmlformats.org/presentationml/2006/ole">
              <mc:AlternateContent xmlns:mc="http://schemas.openxmlformats.org/markup-compatibility/2006">
                <mc:Choice xmlns:v="urn:schemas-microsoft-com:vml" Requires="v">
                  <p:oleObj spid="_x0000_s13328" r:id="rId3" imgW="3657600" imgH="9753600" progId="Equation.DSMT4">
                    <p:embed/>
                  </p:oleObj>
                </mc:Choice>
                <mc:Fallback>
                  <p:oleObj r:id="rId3" imgW="3657600" imgH="97536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5" y="495"/>
                          <a:ext cx="286"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pic>
        <p:nvPicPr>
          <p:cNvPr id="13316" name="Picture 6"/>
          <p:cNvPicPr>
            <a:picLocks noChangeAspect="1" noChangeArrowheads="1"/>
          </p:cNvPicPr>
          <p:nvPr/>
        </p:nvPicPr>
        <p:blipFill>
          <a:blip r:embed="rId5"/>
          <a:srcRect/>
          <a:stretch>
            <a:fillRect/>
          </a:stretch>
        </p:blipFill>
        <p:spPr bwMode="auto">
          <a:xfrm>
            <a:off x="6207125" y="2619375"/>
            <a:ext cx="2397125"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Line 7"/>
          <p:cNvSpPr>
            <a:spLocks noChangeShapeType="1"/>
          </p:cNvSpPr>
          <p:nvPr/>
        </p:nvSpPr>
        <p:spPr bwMode="auto">
          <a:xfrm>
            <a:off x="6313488" y="2725738"/>
            <a:ext cx="1584325" cy="1800225"/>
          </a:xfrm>
          <a:prstGeom prst="line">
            <a:avLst/>
          </a:prstGeom>
          <a:noFill/>
          <a:ln w="38100">
            <a:solidFill>
              <a:srgbClr val="FF0000"/>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58376" name="Text Box 8"/>
          <p:cNvSpPr txBox="1">
            <a:spLocks noChangeArrowheads="1"/>
          </p:cNvSpPr>
          <p:nvPr/>
        </p:nvSpPr>
        <p:spPr bwMode="auto">
          <a:xfrm>
            <a:off x="571500" y="1500188"/>
            <a:ext cx="5635625"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a:solidFill>
                  <a:schemeClr val="tx1"/>
                </a:solidFill>
              </a:rPr>
              <a:t>解：连接</a:t>
            </a:r>
            <a:r>
              <a:rPr lang="en-US" altLang="zh-CN" sz="2800">
                <a:solidFill>
                  <a:schemeClr val="tx1"/>
                </a:solidFill>
              </a:rPr>
              <a:t>AE</a:t>
            </a:r>
          </a:p>
          <a:p>
            <a:r>
              <a:rPr lang="en-US" altLang="zh-CN" sz="2800">
                <a:solidFill>
                  <a:schemeClr val="tx1"/>
                </a:solidFill>
              </a:rPr>
              <a:t>∵ABCD</a:t>
            </a:r>
            <a:r>
              <a:rPr lang="zh-CN" altLang="en-US" sz="2800">
                <a:solidFill>
                  <a:schemeClr val="tx1"/>
                </a:solidFill>
              </a:rPr>
              <a:t>是正方形，边长是</a:t>
            </a:r>
            <a:r>
              <a:rPr lang="en-US" altLang="zh-CN" sz="2800">
                <a:solidFill>
                  <a:schemeClr val="tx1"/>
                </a:solidFill>
              </a:rPr>
              <a:t>4</a:t>
            </a:r>
            <a:r>
              <a:rPr lang="zh-CN" altLang="en-US" sz="2800">
                <a:solidFill>
                  <a:schemeClr val="tx1"/>
                </a:solidFill>
              </a:rPr>
              <a:t>，</a:t>
            </a:r>
            <a:r>
              <a:rPr lang="en-US" altLang="zh-CN" sz="2800">
                <a:solidFill>
                  <a:schemeClr val="tx1"/>
                </a:solidFill>
              </a:rPr>
              <a:t>F</a:t>
            </a:r>
            <a:r>
              <a:rPr lang="zh-CN" altLang="en-US" sz="2800">
                <a:solidFill>
                  <a:schemeClr val="tx1"/>
                </a:solidFill>
              </a:rPr>
              <a:t>是</a:t>
            </a:r>
            <a:r>
              <a:rPr lang="en-US" altLang="zh-CN" sz="2800">
                <a:solidFill>
                  <a:schemeClr val="tx1"/>
                </a:solidFill>
              </a:rPr>
              <a:t>DC</a:t>
            </a:r>
            <a:r>
              <a:rPr lang="zh-CN" altLang="en-US" sz="2800">
                <a:solidFill>
                  <a:schemeClr val="tx1"/>
                </a:solidFill>
              </a:rPr>
              <a:t>的中点，</a:t>
            </a:r>
            <a:r>
              <a:rPr lang="en-US" altLang="zh-CN" sz="2800">
                <a:solidFill>
                  <a:schemeClr val="tx1"/>
                </a:solidFill>
              </a:rPr>
              <a:t>EC=1/4BC</a:t>
            </a:r>
          </a:p>
        </p:txBody>
      </p:sp>
      <p:sp>
        <p:nvSpPr>
          <p:cNvPr id="58377" name="Rectangle 9"/>
          <p:cNvSpPr>
            <a:spLocks noChangeArrowheads="1"/>
          </p:cNvSpPr>
          <p:nvPr/>
        </p:nvSpPr>
        <p:spPr bwMode="auto">
          <a:xfrm rot="10800000" flipV="1">
            <a:off x="571500" y="3357563"/>
            <a:ext cx="5400675"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a:solidFill>
                  <a:schemeClr val="tx1"/>
                </a:solidFill>
              </a:rPr>
              <a:t>∴</a:t>
            </a:r>
            <a:r>
              <a:rPr lang="zh-CN" altLang="en-US" sz="2800">
                <a:solidFill>
                  <a:schemeClr val="tx1"/>
                </a:solidFill>
              </a:rPr>
              <a:t>根据勾股定理，在</a:t>
            </a:r>
          </a:p>
          <a:p>
            <a:r>
              <a:rPr lang="en-US" altLang="zh-CN" sz="2800">
                <a:solidFill>
                  <a:schemeClr val="tx1"/>
                </a:solidFill>
              </a:rPr>
              <a:t>Rt△ADF</a:t>
            </a:r>
            <a:r>
              <a:rPr lang="zh-CN" altLang="en-US" sz="2800">
                <a:solidFill>
                  <a:schemeClr val="tx1"/>
                </a:solidFill>
              </a:rPr>
              <a:t>，</a:t>
            </a:r>
            <a:r>
              <a:rPr lang="en-US" altLang="zh-CN" sz="2800">
                <a:solidFill>
                  <a:schemeClr val="tx1"/>
                </a:solidFill>
              </a:rPr>
              <a:t>AF</a:t>
            </a:r>
            <a:r>
              <a:rPr lang="en-US" altLang="zh-CN" sz="2800" baseline="30000">
                <a:solidFill>
                  <a:schemeClr val="tx1"/>
                </a:solidFill>
              </a:rPr>
              <a:t>2</a:t>
            </a:r>
            <a:r>
              <a:rPr lang="en-US" altLang="zh-CN" sz="2800">
                <a:solidFill>
                  <a:schemeClr val="tx1"/>
                </a:solidFill>
              </a:rPr>
              <a:t>=AD</a:t>
            </a:r>
            <a:r>
              <a:rPr lang="en-US" altLang="zh-CN" sz="2800" baseline="30000">
                <a:solidFill>
                  <a:schemeClr val="tx1"/>
                </a:solidFill>
              </a:rPr>
              <a:t>2</a:t>
            </a:r>
            <a:r>
              <a:rPr lang="en-US" altLang="zh-CN" sz="2800">
                <a:solidFill>
                  <a:schemeClr val="tx1"/>
                </a:solidFill>
              </a:rPr>
              <a:t>+DF</a:t>
            </a:r>
            <a:r>
              <a:rPr lang="en-US" altLang="zh-CN" sz="2800" baseline="30000">
                <a:solidFill>
                  <a:schemeClr val="tx1"/>
                </a:solidFill>
              </a:rPr>
              <a:t>2</a:t>
            </a:r>
            <a:r>
              <a:rPr lang="en-US" altLang="zh-CN" sz="2800">
                <a:solidFill>
                  <a:schemeClr val="tx1"/>
                </a:solidFill>
              </a:rPr>
              <a:t>=20</a:t>
            </a:r>
          </a:p>
          <a:p>
            <a:r>
              <a:rPr lang="en-US" altLang="zh-CN" sz="2800">
                <a:solidFill>
                  <a:schemeClr val="tx1"/>
                </a:solidFill>
              </a:rPr>
              <a:t> Rt△EFC</a:t>
            </a:r>
            <a:r>
              <a:rPr lang="zh-CN" altLang="en-US" sz="2800">
                <a:solidFill>
                  <a:schemeClr val="tx1"/>
                </a:solidFill>
              </a:rPr>
              <a:t>，</a:t>
            </a:r>
            <a:r>
              <a:rPr lang="en-US" altLang="zh-CN" sz="2800">
                <a:solidFill>
                  <a:schemeClr val="tx1"/>
                </a:solidFill>
              </a:rPr>
              <a:t>EF</a:t>
            </a:r>
            <a:r>
              <a:rPr lang="en-US" altLang="zh-CN" sz="2800" baseline="30000">
                <a:solidFill>
                  <a:schemeClr val="tx1"/>
                </a:solidFill>
              </a:rPr>
              <a:t>2</a:t>
            </a:r>
            <a:r>
              <a:rPr lang="en-US" altLang="zh-CN" sz="2800">
                <a:solidFill>
                  <a:schemeClr val="tx1"/>
                </a:solidFill>
              </a:rPr>
              <a:t>=EC</a:t>
            </a:r>
            <a:r>
              <a:rPr lang="en-US" altLang="zh-CN" sz="2800" baseline="30000">
                <a:solidFill>
                  <a:schemeClr val="tx1"/>
                </a:solidFill>
              </a:rPr>
              <a:t>2</a:t>
            </a:r>
            <a:r>
              <a:rPr lang="en-US" altLang="zh-CN" sz="2800">
                <a:solidFill>
                  <a:schemeClr val="tx1"/>
                </a:solidFill>
              </a:rPr>
              <a:t>+FC</a:t>
            </a:r>
            <a:r>
              <a:rPr lang="en-US" altLang="zh-CN" sz="2800" baseline="30000">
                <a:solidFill>
                  <a:schemeClr val="tx1"/>
                </a:solidFill>
              </a:rPr>
              <a:t>2</a:t>
            </a:r>
            <a:r>
              <a:rPr lang="en-US" altLang="zh-CN" sz="2800">
                <a:solidFill>
                  <a:schemeClr val="tx1"/>
                </a:solidFill>
              </a:rPr>
              <a:t>=5</a:t>
            </a:r>
          </a:p>
          <a:p>
            <a:r>
              <a:rPr lang="en-US" altLang="zh-CN" sz="2800">
                <a:solidFill>
                  <a:schemeClr val="tx1"/>
                </a:solidFill>
              </a:rPr>
              <a:t> Rt△ABE</a:t>
            </a:r>
            <a:r>
              <a:rPr lang="zh-CN" altLang="en-US" sz="2800">
                <a:solidFill>
                  <a:schemeClr val="tx1"/>
                </a:solidFill>
              </a:rPr>
              <a:t>，</a:t>
            </a:r>
            <a:r>
              <a:rPr lang="en-US" altLang="zh-CN" sz="2800">
                <a:solidFill>
                  <a:schemeClr val="tx1"/>
                </a:solidFill>
              </a:rPr>
              <a:t>AE</a:t>
            </a:r>
            <a:r>
              <a:rPr lang="en-US" altLang="zh-CN" sz="2800" baseline="30000">
                <a:solidFill>
                  <a:schemeClr val="tx1"/>
                </a:solidFill>
              </a:rPr>
              <a:t>2</a:t>
            </a:r>
            <a:r>
              <a:rPr lang="en-US" altLang="zh-CN" sz="2800">
                <a:solidFill>
                  <a:schemeClr val="tx1"/>
                </a:solidFill>
              </a:rPr>
              <a:t>=AB</a:t>
            </a:r>
            <a:r>
              <a:rPr lang="en-US" altLang="zh-CN" sz="2800" baseline="30000">
                <a:solidFill>
                  <a:schemeClr val="tx1"/>
                </a:solidFill>
              </a:rPr>
              <a:t>2</a:t>
            </a:r>
            <a:r>
              <a:rPr lang="en-US" altLang="zh-CN" sz="2800">
                <a:solidFill>
                  <a:schemeClr val="tx1"/>
                </a:solidFill>
              </a:rPr>
              <a:t>+BE</a:t>
            </a:r>
            <a:r>
              <a:rPr lang="en-US" altLang="zh-CN" sz="2800" baseline="30000">
                <a:solidFill>
                  <a:schemeClr val="tx1"/>
                </a:solidFill>
              </a:rPr>
              <a:t>2</a:t>
            </a:r>
            <a:r>
              <a:rPr lang="en-US" altLang="zh-CN" sz="2800">
                <a:solidFill>
                  <a:schemeClr val="tx1"/>
                </a:solidFill>
              </a:rPr>
              <a:t>=25</a:t>
            </a:r>
          </a:p>
        </p:txBody>
      </p:sp>
      <p:sp>
        <p:nvSpPr>
          <p:cNvPr id="58378" name="Rectangle 10"/>
          <p:cNvSpPr>
            <a:spLocks noChangeArrowheads="1"/>
          </p:cNvSpPr>
          <p:nvPr/>
        </p:nvSpPr>
        <p:spPr bwMode="auto">
          <a:xfrm rot="10800000" flipV="1">
            <a:off x="806450" y="2860675"/>
            <a:ext cx="540067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a:solidFill>
                  <a:schemeClr val="tx1"/>
                </a:solidFill>
              </a:rPr>
              <a:t>∴AD=4</a:t>
            </a:r>
            <a:r>
              <a:rPr lang="zh-CN" altLang="en-US" sz="2800">
                <a:solidFill>
                  <a:schemeClr val="tx1"/>
                </a:solidFill>
              </a:rPr>
              <a:t>，</a:t>
            </a:r>
            <a:r>
              <a:rPr lang="en-US" altLang="zh-CN" sz="2800">
                <a:solidFill>
                  <a:schemeClr val="tx1"/>
                </a:solidFill>
              </a:rPr>
              <a:t>DF=2</a:t>
            </a:r>
            <a:r>
              <a:rPr lang="zh-CN" altLang="en-US" sz="2800">
                <a:solidFill>
                  <a:schemeClr val="tx1"/>
                </a:solidFill>
              </a:rPr>
              <a:t>，</a:t>
            </a:r>
            <a:r>
              <a:rPr lang="en-US" altLang="zh-CN" sz="2800">
                <a:solidFill>
                  <a:schemeClr val="tx1"/>
                </a:solidFill>
              </a:rPr>
              <a:t>FC=2</a:t>
            </a:r>
            <a:r>
              <a:rPr lang="zh-CN" altLang="en-US" sz="2800">
                <a:solidFill>
                  <a:schemeClr val="tx1"/>
                </a:solidFill>
              </a:rPr>
              <a:t>，</a:t>
            </a:r>
            <a:r>
              <a:rPr lang="en-US" altLang="zh-CN" sz="2800">
                <a:solidFill>
                  <a:schemeClr val="tx1"/>
                </a:solidFill>
              </a:rPr>
              <a:t>EC=1</a:t>
            </a:r>
          </a:p>
        </p:txBody>
      </p:sp>
      <p:sp>
        <p:nvSpPr>
          <p:cNvPr id="58379" name="Text Box 11"/>
          <p:cNvSpPr txBox="1">
            <a:spLocks noChangeArrowheads="1"/>
          </p:cNvSpPr>
          <p:nvPr/>
        </p:nvSpPr>
        <p:spPr bwMode="auto">
          <a:xfrm>
            <a:off x="571500" y="5159375"/>
            <a:ext cx="822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a:solidFill>
                  <a:schemeClr val="tx1"/>
                </a:solidFill>
              </a:rPr>
              <a:t>∴AE</a:t>
            </a:r>
            <a:r>
              <a:rPr lang="en-US" altLang="zh-CN" sz="2800" baseline="30000">
                <a:solidFill>
                  <a:schemeClr val="tx1"/>
                </a:solidFill>
              </a:rPr>
              <a:t>2</a:t>
            </a:r>
            <a:r>
              <a:rPr lang="en-US" altLang="zh-CN" sz="2800">
                <a:solidFill>
                  <a:schemeClr val="tx1"/>
                </a:solidFill>
              </a:rPr>
              <a:t>=EF</a:t>
            </a:r>
            <a:r>
              <a:rPr lang="en-US" altLang="zh-CN" sz="2800" baseline="30000">
                <a:solidFill>
                  <a:schemeClr val="tx1"/>
                </a:solidFill>
              </a:rPr>
              <a:t>2</a:t>
            </a:r>
            <a:r>
              <a:rPr lang="en-US" altLang="zh-CN" sz="2800">
                <a:solidFill>
                  <a:schemeClr val="tx1"/>
                </a:solidFill>
              </a:rPr>
              <a:t>+AF</a:t>
            </a:r>
            <a:r>
              <a:rPr lang="en-US" altLang="zh-CN" sz="2800" baseline="30000">
                <a:solidFill>
                  <a:schemeClr val="tx1"/>
                </a:solidFill>
              </a:rPr>
              <a:t>2 </a:t>
            </a:r>
            <a:r>
              <a:rPr lang="en-US" altLang="zh-CN" sz="2800">
                <a:solidFill>
                  <a:schemeClr val="tx1"/>
                </a:solidFill>
              </a:rPr>
              <a:t>∴∠AEF=90°</a:t>
            </a:r>
            <a:r>
              <a:rPr lang="zh-CN" altLang="en-US" sz="2800">
                <a:solidFill>
                  <a:schemeClr val="tx1"/>
                </a:solidFill>
              </a:rPr>
              <a:t>即</a:t>
            </a:r>
            <a:r>
              <a:rPr lang="en-US" altLang="zh-CN" sz="2800">
                <a:solidFill>
                  <a:schemeClr val="tx1"/>
                </a:solidFill>
              </a:rPr>
              <a:t>AF ⊥EF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8375"/>
                                        </p:tgtEl>
                                        <p:attrNameLst>
                                          <p:attrName>style.visibility</p:attrName>
                                        </p:attrNameLst>
                                      </p:cBhvr>
                                      <p:to>
                                        <p:strVal val="visible"/>
                                      </p:to>
                                    </p:set>
                                    <p:animEffect transition="in" filter="slide(fromBottom)">
                                      <p:cBhvr>
                                        <p:cTn id="7" dur="500"/>
                                        <p:tgtEl>
                                          <p:spTgt spid="5837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8376"/>
                                        </p:tgtEl>
                                        <p:attrNameLst>
                                          <p:attrName>style.visibility</p:attrName>
                                        </p:attrNameLst>
                                      </p:cBhvr>
                                      <p:to>
                                        <p:strVal val="visible"/>
                                      </p:to>
                                    </p:set>
                                    <p:anim calcmode="lin" valueType="num">
                                      <p:cBhvr>
                                        <p:cTn id="12" dur="500" fill="hold"/>
                                        <p:tgtEl>
                                          <p:spTgt spid="58376"/>
                                        </p:tgtEl>
                                        <p:attrNameLst>
                                          <p:attrName>ppt_x</p:attrName>
                                        </p:attrNameLst>
                                      </p:cBhvr>
                                      <p:tavLst>
                                        <p:tav tm="0">
                                          <p:val>
                                            <p:strVal val="#ppt_x"/>
                                          </p:val>
                                        </p:tav>
                                        <p:tav tm="100000">
                                          <p:val>
                                            <p:strVal val="#ppt_x"/>
                                          </p:val>
                                        </p:tav>
                                      </p:tavLst>
                                    </p:anim>
                                    <p:anim calcmode="lin" valueType="num">
                                      <p:cBhvr>
                                        <p:cTn id="13" dur="500" fill="hold"/>
                                        <p:tgtEl>
                                          <p:spTgt spid="5837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58378"/>
                                        </p:tgtEl>
                                        <p:attrNameLst>
                                          <p:attrName>style.visibility</p:attrName>
                                        </p:attrNameLst>
                                      </p:cBhvr>
                                      <p:to>
                                        <p:strVal val="visible"/>
                                      </p:to>
                                    </p:set>
                                    <p:animEffect transition="in" filter="slide(fromBottom)">
                                      <p:cBhvr>
                                        <p:cTn id="18" dur="500"/>
                                        <p:tgtEl>
                                          <p:spTgt spid="58378"/>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58377"/>
                                        </p:tgtEl>
                                        <p:attrNameLst>
                                          <p:attrName>style.visibility</p:attrName>
                                        </p:attrNameLst>
                                      </p:cBhvr>
                                      <p:to>
                                        <p:strVal val="visible"/>
                                      </p:to>
                                    </p:set>
                                    <p:animEffect transition="in" filter="wheel(4)">
                                      <p:cBhvr>
                                        <p:cTn id="23" dur="500"/>
                                        <p:tgtEl>
                                          <p:spTgt spid="58377"/>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58379"/>
                                        </p:tgtEl>
                                        <p:attrNameLst>
                                          <p:attrName>style.visibility</p:attrName>
                                        </p:attrNameLst>
                                      </p:cBhvr>
                                      <p:to>
                                        <p:strVal val="visible"/>
                                      </p:to>
                                    </p:set>
                                    <p:animEffect transition="in" filter="slide(fromBottom)">
                                      <p:cBhvr>
                                        <p:cTn id="28" dur="500"/>
                                        <p:tgtEl>
                                          <p:spTgt spid="58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5" grpId="0" bldLvl="0" animBg="1"/>
      <p:bldP spid="58376" grpId="0" bldLvl="0" animBg="1"/>
      <p:bldP spid="58377" grpId="0" bldLvl="0" animBg="1"/>
      <p:bldP spid="58378" grpId="0" bldLvl="0" animBg="1"/>
      <p:bldP spid="58379"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323850" y="692150"/>
            <a:ext cx="67421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5400">
                <a:solidFill>
                  <a:srgbClr val="009900"/>
                </a:solidFill>
                <a:latin typeface="宋体" panose="02010600030101010101" pitchFamily="2" charset="-122"/>
                <a:ea typeface="宋体" panose="02010600030101010101" pitchFamily="2" charset="-122"/>
              </a:rPr>
              <a:t>小结</a:t>
            </a:r>
          </a:p>
        </p:txBody>
      </p:sp>
      <p:sp>
        <p:nvSpPr>
          <p:cNvPr id="22531" name="Text Box 3"/>
          <p:cNvSpPr txBox="1">
            <a:spLocks noChangeArrowheads="1"/>
          </p:cNvSpPr>
          <p:nvPr/>
        </p:nvSpPr>
        <p:spPr bwMode="auto">
          <a:xfrm>
            <a:off x="428625" y="2071688"/>
            <a:ext cx="8462963"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4000" dirty="0">
                <a:solidFill>
                  <a:srgbClr val="111111"/>
                </a:solidFill>
                <a:latin typeface="宋体" panose="02010600030101010101" pitchFamily="2" charset="-122"/>
                <a:ea typeface="宋体" panose="02010600030101010101" pitchFamily="2" charset="-122"/>
              </a:rPr>
              <a:t>  通过本节课的学习，你有哪些收获？</a:t>
            </a:r>
            <a:endParaRPr lang="en-US" altLang="zh-CN" sz="4000" dirty="0">
              <a:solidFill>
                <a:srgbClr val="111111"/>
              </a:solidFill>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7" dur="5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文本框 13313"/>
          <p:cNvSpPr txBox="1">
            <a:spLocks noChangeArrowheads="1"/>
          </p:cNvSpPr>
          <p:nvPr/>
        </p:nvSpPr>
        <p:spPr bwMode="auto">
          <a:xfrm>
            <a:off x="152400" y="1198563"/>
            <a:ext cx="8763000" cy="179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3000" b="1">
                <a:solidFill>
                  <a:srgbClr val="FF0000"/>
                </a:solidFill>
                <a:latin typeface="Arial" panose="020B0604020202020204" pitchFamily="34" charset="0"/>
                <a:ea typeface="微软雅黑" panose="020B0503020204020204" pitchFamily="34" charset="-122"/>
              </a:defRPr>
            </a:lvl1pPr>
            <a:lvl2pPr>
              <a:defRPr sz="3000" b="1">
                <a:solidFill>
                  <a:srgbClr val="FF0000"/>
                </a:solidFill>
                <a:latin typeface="Arial" panose="020B0604020202020204" pitchFamily="34" charset="0"/>
                <a:ea typeface="微软雅黑" panose="020B0503020204020204" pitchFamily="34" charset="-122"/>
              </a:defRPr>
            </a:lvl2pPr>
            <a:lvl3pPr>
              <a:defRPr sz="3000" b="1">
                <a:solidFill>
                  <a:srgbClr val="FF0000"/>
                </a:solidFill>
                <a:latin typeface="Arial" panose="020B0604020202020204" pitchFamily="34" charset="0"/>
                <a:ea typeface="微软雅黑" panose="020B0503020204020204" pitchFamily="34" charset="-122"/>
              </a:defRPr>
            </a:lvl3pPr>
            <a:lvl4pPr>
              <a:defRPr sz="3000" b="1">
                <a:solidFill>
                  <a:srgbClr val="FF0000"/>
                </a:solidFill>
                <a:latin typeface="Arial" panose="020B0604020202020204" pitchFamily="34" charset="0"/>
                <a:ea typeface="微软雅黑" panose="020B0503020204020204" pitchFamily="34" charset="-122"/>
              </a:defRPr>
            </a:lvl4pPr>
            <a:lvl5pPr>
              <a:defRPr sz="3000" b="1">
                <a:solidFill>
                  <a:srgbClr val="FF0000"/>
                </a:solidFill>
                <a:latin typeface="Arial" panose="020B060402020202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sz="3000" b="1">
                <a:solidFill>
                  <a:srgbClr val="FF0000"/>
                </a:solidFill>
                <a:latin typeface="Arial" panose="020B060402020202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sz="3000" b="1">
                <a:solidFill>
                  <a:srgbClr val="FF0000"/>
                </a:solidFill>
                <a:latin typeface="Arial" panose="020B060402020202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sz="3000" b="1">
                <a:solidFill>
                  <a:srgbClr val="FF0000"/>
                </a:solidFill>
                <a:latin typeface="Arial" panose="020B060402020202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sz="3000" b="1">
                <a:solidFill>
                  <a:srgbClr val="FF0000"/>
                </a:solidFill>
                <a:latin typeface="Arial" panose="020B0604020202020204" pitchFamily="34" charset="0"/>
                <a:ea typeface="微软雅黑" panose="020B0503020204020204" pitchFamily="34" charset="-122"/>
              </a:defRPr>
            </a:lvl9pPr>
          </a:lstStyle>
          <a:p>
            <a:pPr>
              <a:spcBef>
                <a:spcPct val="50000"/>
              </a:spcBef>
            </a:pPr>
            <a:r>
              <a:rPr lang="en-US" altLang="zh-CN" sz="3200" dirty="0">
                <a:solidFill>
                  <a:srgbClr val="0000FF"/>
                </a:solidFill>
                <a:latin typeface="Times New Roman" panose="02020603050405020304" pitchFamily="18" charset="0"/>
                <a:ea typeface="宋体" panose="02010600030101010101" pitchFamily="2" charset="-122"/>
              </a:rPr>
              <a:t>1.  </a:t>
            </a:r>
            <a:r>
              <a:rPr lang="zh-CN" altLang="en-US" sz="3200" dirty="0">
                <a:solidFill>
                  <a:srgbClr val="0000FF"/>
                </a:solidFill>
                <a:latin typeface="Times New Roman" panose="02020603050405020304" pitchFamily="18" charset="0"/>
                <a:ea typeface="宋体" panose="02010600030101010101" pitchFamily="2" charset="-122"/>
              </a:rPr>
              <a:t>如果线段</a:t>
            </a:r>
            <a:r>
              <a:rPr lang="en-US" altLang="zh-CN" sz="3200" dirty="0" err="1">
                <a:solidFill>
                  <a:srgbClr val="0000FF"/>
                </a:solidFill>
                <a:latin typeface="Times New Roman" panose="02020603050405020304" pitchFamily="18" charset="0"/>
                <a:ea typeface="宋体" panose="02010600030101010101" pitchFamily="2" charset="-122"/>
              </a:rPr>
              <a:t>a,b,c</a:t>
            </a:r>
            <a:r>
              <a:rPr lang="zh-CN" altLang="en-US" sz="3200" dirty="0">
                <a:solidFill>
                  <a:srgbClr val="0000FF"/>
                </a:solidFill>
                <a:latin typeface="Times New Roman" panose="02020603050405020304" pitchFamily="18" charset="0"/>
                <a:ea typeface="宋体" panose="02010600030101010101" pitchFamily="2" charset="-122"/>
              </a:rPr>
              <a:t>能组成直角三角形</a:t>
            </a:r>
            <a:r>
              <a:rPr lang="en-US" altLang="zh-CN" sz="3200" dirty="0">
                <a:solidFill>
                  <a:srgbClr val="0000FF"/>
                </a:solidFill>
                <a:latin typeface="Times New Roman" panose="02020603050405020304" pitchFamily="18" charset="0"/>
                <a:ea typeface="宋体" panose="02010600030101010101" pitchFamily="2" charset="-122"/>
              </a:rPr>
              <a:t>,  </a:t>
            </a:r>
            <a:r>
              <a:rPr lang="zh-CN" altLang="en-US" sz="3200" dirty="0">
                <a:solidFill>
                  <a:srgbClr val="0000FF"/>
                </a:solidFill>
                <a:latin typeface="Times New Roman" panose="02020603050405020304" pitchFamily="18" charset="0"/>
                <a:ea typeface="宋体" panose="02010600030101010101" pitchFamily="2" charset="-122"/>
              </a:rPr>
              <a:t>则它们的比可能是                                                        </a:t>
            </a:r>
            <a:r>
              <a:rPr lang="en-US" altLang="zh-CN" sz="3200" dirty="0">
                <a:solidFill>
                  <a:srgbClr val="0000FF"/>
                </a:solidFill>
                <a:latin typeface="Times New Roman" panose="02020603050405020304" pitchFamily="18" charset="0"/>
                <a:ea typeface="宋体" panose="02010600030101010101" pitchFamily="2" charset="-122"/>
              </a:rPr>
              <a:t>(        )</a:t>
            </a:r>
          </a:p>
          <a:p>
            <a:pPr>
              <a:spcBef>
                <a:spcPct val="50000"/>
              </a:spcBef>
              <a:buFont typeface="Arial" panose="020B0604020202020204" pitchFamily="34" charset="0"/>
              <a:buAutoNum type="alphaUcPeriod"/>
            </a:pPr>
            <a:r>
              <a:rPr lang="en-US" altLang="zh-CN" sz="3200" dirty="0">
                <a:solidFill>
                  <a:srgbClr val="0000FF"/>
                </a:solidFill>
                <a:latin typeface="Times New Roman" panose="02020603050405020304" pitchFamily="18" charset="0"/>
                <a:ea typeface="宋体" panose="02010600030101010101" pitchFamily="2" charset="-122"/>
              </a:rPr>
              <a:t>3:4:7;     B.  5:12:13;    C.  1:2:4;   D.  1:3:5.</a:t>
            </a:r>
          </a:p>
        </p:txBody>
      </p:sp>
      <p:sp>
        <p:nvSpPr>
          <p:cNvPr id="15362" name="矩形 13314"/>
          <p:cNvSpPr>
            <a:spLocks noChangeArrowheads="1"/>
          </p:cNvSpPr>
          <p:nvPr/>
        </p:nvSpPr>
        <p:spPr bwMode="auto">
          <a:xfrm>
            <a:off x="228600" y="3352800"/>
            <a:ext cx="87630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spcBef>
                <a:spcPct val="50000"/>
              </a:spcBef>
              <a:buFont typeface="Arial" panose="020B0604020202020204" pitchFamily="34" charset="0"/>
              <a:buAutoNum type="arabicPeriod" startAt="2"/>
            </a:pPr>
            <a:r>
              <a:rPr lang="zh-CN" altLang="en-US" sz="3200">
                <a:solidFill>
                  <a:srgbClr val="0000FF"/>
                </a:solidFill>
                <a:latin typeface="Times New Roman" panose="02020603050405020304" pitchFamily="18" charset="0"/>
                <a:ea typeface="宋体" panose="02010600030101010101" pitchFamily="2" charset="-122"/>
              </a:rPr>
              <a:t>将直角三角形的三边的长度扩大同样的倍数</a:t>
            </a:r>
            <a:r>
              <a:rPr lang="en-US" altLang="zh-CN" sz="3200">
                <a:solidFill>
                  <a:srgbClr val="0000FF"/>
                </a:solidFill>
                <a:latin typeface="Times New Roman" panose="02020603050405020304" pitchFamily="18" charset="0"/>
                <a:ea typeface="宋体" panose="02010600030101010101" pitchFamily="2" charset="-122"/>
              </a:rPr>
              <a:t>,</a:t>
            </a:r>
            <a:r>
              <a:rPr lang="zh-CN" altLang="en-US" sz="3200">
                <a:solidFill>
                  <a:srgbClr val="0000FF"/>
                </a:solidFill>
                <a:latin typeface="Times New Roman" panose="02020603050405020304" pitchFamily="18" charset="0"/>
                <a:ea typeface="宋体" panose="02010600030101010101" pitchFamily="2" charset="-122"/>
              </a:rPr>
              <a:t>则得到的三角形是                                    </a:t>
            </a:r>
            <a:r>
              <a:rPr lang="en-US" altLang="zh-CN" sz="3200">
                <a:solidFill>
                  <a:srgbClr val="0000FF"/>
                </a:solidFill>
                <a:latin typeface="Times New Roman" panose="02020603050405020304" pitchFamily="18" charset="0"/>
                <a:ea typeface="宋体" panose="02010600030101010101" pitchFamily="2" charset="-122"/>
              </a:rPr>
              <a:t>(         )</a:t>
            </a:r>
          </a:p>
          <a:p>
            <a:pPr marL="457200" indent="-457200">
              <a:spcBef>
                <a:spcPct val="50000"/>
              </a:spcBef>
              <a:buFont typeface="Arial" panose="020B0604020202020204" pitchFamily="34" charset="0"/>
              <a:buAutoNum type="alphaUcPeriod"/>
            </a:pPr>
            <a:r>
              <a:rPr lang="zh-CN" altLang="en-US" sz="3200">
                <a:solidFill>
                  <a:srgbClr val="0000FF"/>
                </a:solidFill>
                <a:latin typeface="Times New Roman" panose="02020603050405020304" pitchFamily="18" charset="0"/>
                <a:ea typeface="宋体" panose="02010600030101010101" pitchFamily="2" charset="-122"/>
              </a:rPr>
              <a:t>是直角三角形</a:t>
            </a:r>
            <a:r>
              <a:rPr lang="en-US" altLang="zh-CN" sz="3200">
                <a:solidFill>
                  <a:srgbClr val="0000FF"/>
                </a:solidFill>
                <a:latin typeface="Times New Roman" panose="02020603050405020304" pitchFamily="18" charset="0"/>
                <a:ea typeface="宋体" panose="02010600030101010101" pitchFamily="2" charset="-122"/>
              </a:rPr>
              <a:t>;      B.  </a:t>
            </a:r>
            <a:r>
              <a:rPr lang="zh-CN" altLang="en-US" sz="3200">
                <a:solidFill>
                  <a:srgbClr val="0000FF"/>
                </a:solidFill>
                <a:latin typeface="Times New Roman" panose="02020603050405020304" pitchFamily="18" charset="0"/>
                <a:ea typeface="宋体" panose="02010600030101010101" pitchFamily="2" charset="-122"/>
              </a:rPr>
              <a:t>可能是锐角三角形</a:t>
            </a:r>
            <a:r>
              <a:rPr lang="en-US" altLang="zh-CN" sz="3200">
                <a:solidFill>
                  <a:srgbClr val="0000FF"/>
                </a:solidFill>
                <a:latin typeface="Times New Roman" panose="02020603050405020304" pitchFamily="18" charset="0"/>
                <a:ea typeface="宋体" panose="02010600030101010101" pitchFamily="2" charset="-122"/>
              </a:rPr>
              <a:t>;</a:t>
            </a:r>
          </a:p>
          <a:p>
            <a:pPr marL="457200" indent="-457200">
              <a:spcBef>
                <a:spcPct val="50000"/>
              </a:spcBef>
            </a:pPr>
            <a:r>
              <a:rPr lang="en-US" altLang="zh-CN" sz="3200">
                <a:solidFill>
                  <a:srgbClr val="0000FF"/>
                </a:solidFill>
                <a:latin typeface="Times New Roman" panose="02020603050405020304" pitchFamily="18" charset="0"/>
                <a:ea typeface="宋体" panose="02010600030101010101" pitchFamily="2" charset="-122"/>
              </a:rPr>
              <a:t>C.  </a:t>
            </a:r>
            <a:r>
              <a:rPr lang="zh-CN" altLang="en-US" sz="3200">
                <a:solidFill>
                  <a:srgbClr val="0000FF"/>
                </a:solidFill>
                <a:latin typeface="Times New Roman" panose="02020603050405020304" pitchFamily="18" charset="0"/>
                <a:ea typeface="宋体" panose="02010600030101010101" pitchFamily="2" charset="-122"/>
              </a:rPr>
              <a:t>可能是钝角三角形</a:t>
            </a:r>
            <a:r>
              <a:rPr lang="en-US" altLang="zh-CN" sz="3200">
                <a:solidFill>
                  <a:srgbClr val="0000FF"/>
                </a:solidFill>
                <a:latin typeface="Times New Roman" panose="02020603050405020304" pitchFamily="18" charset="0"/>
                <a:ea typeface="宋体" panose="02010600030101010101" pitchFamily="2" charset="-122"/>
              </a:rPr>
              <a:t>;   D.  </a:t>
            </a:r>
            <a:r>
              <a:rPr lang="zh-CN" altLang="en-US" sz="3200">
                <a:solidFill>
                  <a:srgbClr val="0000FF"/>
                </a:solidFill>
                <a:latin typeface="Times New Roman" panose="02020603050405020304" pitchFamily="18" charset="0"/>
                <a:ea typeface="宋体" panose="02010600030101010101" pitchFamily="2" charset="-122"/>
              </a:rPr>
              <a:t>不可能是直角三角形</a:t>
            </a:r>
            <a:r>
              <a:rPr lang="en-US" altLang="zh-CN" sz="3200">
                <a:solidFill>
                  <a:srgbClr val="0000FF"/>
                </a:solidFill>
                <a:latin typeface="Times New Roman" panose="02020603050405020304" pitchFamily="18" charset="0"/>
                <a:ea typeface="宋体" panose="02010600030101010101" pitchFamily="2" charset="-122"/>
              </a:rPr>
              <a:t>.</a:t>
            </a:r>
          </a:p>
        </p:txBody>
      </p:sp>
      <p:sp>
        <p:nvSpPr>
          <p:cNvPr id="13316" name="矩形 13315"/>
          <p:cNvSpPr>
            <a:spLocks noChangeArrowheads="1"/>
          </p:cNvSpPr>
          <p:nvPr/>
        </p:nvSpPr>
        <p:spPr bwMode="auto">
          <a:xfrm>
            <a:off x="7848600" y="1770063"/>
            <a:ext cx="455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a:latin typeface="Times New Roman" panose="02020603050405020304" pitchFamily="18" charset="0"/>
                <a:ea typeface="宋体" panose="02010600030101010101" pitchFamily="2" charset="-122"/>
              </a:rPr>
              <a:t>B</a:t>
            </a:r>
          </a:p>
        </p:txBody>
      </p:sp>
      <p:sp>
        <p:nvSpPr>
          <p:cNvPr id="13317" name="矩形 13316"/>
          <p:cNvSpPr>
            <a:spLocks noChangeArrowheads="1"/>
          </p:cNvSpPr>
          <p:nvPr/>
        </p:nvSpPr>
        <p:spPr bwMode="auto">
          <a:xfrm>
            <a:off x="8001000" y="38862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a:latin typeface="Times New Roman" panose="02020603050405020304" pitchFamily="18" charset="0"/>
                <a:ea typeface="宋体" panose="02010600030101010101" pitchFamily="2" charset="-122"/>
              </a:rPr>
              <a:t>A</a:t>
            </a:r>
          </a:p>
        </p:txBody>
      </p:sp>
      <p:sp>
        <p:nvSpPr>
          <p:cNvPr id="2" name="矩形 1"/>
          <p:cNvSpPr/>
          <p:nvPr/>
        </p:nvSpPr>
        <p:spPr>
          <a:xfrm>
            <a:off x="3617623" y="260648"/>
            <a:ext cx="1832553" cy="584775"/>
          </a:xfrm>
          <a:prstGeom prst="rect">
            <a:avLst/>
          </a:prstGeom>
        </p:spPr>
        <p:txBody>
          <a:bodyPr wrap="none">
            <a:spAutoFit/>
          </a:bodyPr>
          <a:lstStyle/>
          <a:p>
            <a:pPr algn="ctr"/>
            <a:r>
              <a:rPr lang="zh-CN" altLang="en-US" sz="3200" kern="10" dirty="0" smtClean="0">
                <a:ln w="9525" cap="sq">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rPr>
              <a:t>当堂检测</a:t>
            </a:r>
            <a:endParaRPr lang="zh-CN" altLang="en-US" sz="3200" kern="10" dirty="0">
              <a:ln w="9525" cap="sq">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文本框 14337"/>
          <p:cNvSpPr txBox="1">
            <a:spLocks noChangeArrowheads="1"/>
          </p:cNvSpPr>
          <p:nvPr/>
        </p:nvSpPr>
        <p:spPr bwMode="auto">
          <a:xfrm>
            <a:off x="0" y="990600"/>
            <a:ext cx="87630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3000" b="1">
                <a:solidFill>
                  <a:srgbClr val="FF0000"/>
                </a:solidFill>
                <a:latin typeface="Arial" panose="020B0604020202020204" pitchFamily="34" charset="0"/>
                <a:ea typeface="微软雅黑" panose="020B0503020204020204" pitchFamily="34" charset="-122"/>
              </a:defRPr>
            </a:lvl1pPr>
            <a:lvl2pPr>
              <a:defRPr sz="3000" b="1">
                <a:solidFill>
                  <a:srgbClr val="FF0000"/>
                </a:solidFill>
                <a:latin typeface="Arial" panose="020B0604020202020204" pitchFamily="34" charset="0"/>
                <a:ea typeface="微软雅黑" panose="020B0503020204020204" pitchFamily="34" charset="-122"/>
              </a:defRPr>
            </a:lvl2pPr>
            <a:lvl3pPr>
              <a:defRPr sz="3000" b="1">
                <a:solidFill>
                  <a:srgbClr val="FF0000"/>
                </a:solidFill>
                <a:latin typeface="Arial" panose="020B0604020202020204" pitchFamily="34" charset="0"/>
                <a:ea typeface="微软雅黑" panose="020B0503020204020204" pitchFamily="34" charset="-122"/>
              </a:defRPr>
            </a:lvl3pPr>
            <a:lvl4pPr>
              <a:defRPr sz="3000" b="1">
                <a:solidFill>
                  <a:srgbClr val="FF0000"/>
                </a:solidFill>
                <a:latin typeface="Arial" panose="020B0604020202020204" pitchFamily="34" charset="0"/>
                <a:ea typeface="微软雅黑" panose="020B0503020204020204" pitchFamily="34" charset="-122"/>
              </a:defRPr>
            </a:lvl4pPr>
            <a:lvl5pPr>
              <a:defRPr sz="3000" b="1">
                <a:solidFill>
                  <a:srgbClr val="FF0000"/>
                </a:solidFill>
                <a:latin typeface="Arial" panose="020B060402020202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sz="3000" b="1">
                <a:solidFill>
                  <a:srgbClr val="FF0000"/>
                </a:solidFill>
                <a:latin typeface="Arial" panose="020B060402020202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sz="3000" b="1">
                <a:solidFill>
                  <a:srgbClr val="FF0000"/>
                </a:solidFill>
                <a:latin typeface="Arial" panose="020B060402020202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sz="3000" b="1">
                <a:solidFill>
                  <a:srgbClr val="FF0000"/>
                </a:solidFill>
                <a:latin typeface="Arial" panose="020B060402020202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sz="3000" b="1">
                <a:solidFill>
                  <a:srgbClr val="FF0000"/>
                </a:solidFill>
                <a:latin typeface="Arial" panose="020B0604020202020204" pitchFamily="34" charset="0"/>
                <a:ea typeface="微软雅黑" panose="020B0503020204020204" pitchFamily="34" charset="-122"/>
              </a:defRPr>
            </a:lvl9pPr>
          </a:lstStyle>
          <a:p>
            <a:pPr>
              <a:spcBef>
                <a:spcPct val="50000"/>
              </a:spcBef>
              <a:buFont typeface="Arial" panose="020B0604020202020204" pitchFamily="34" charset="0"/>
              <a:buAutoNum type="arabicPeriod" startAt="3"/>
            </a:pPr>
            <a:r>
              <a:rPr lang="zh-CN" altLang="en-US" sz="3200">
                <a:solidFill>
                  <a:srgbClr val="0000FF"/>
                </a:solidFill>
                <a:latin typeface="Times New Roman" panose="02020603050405020304" pitchFamily="18" charset="0"/>
                <a:ea typeface="宋体" panose="02010600030101010101" pitchFamily="2" charset="-122"/>
              </a:rPr>
              <a:t>三角形的三边分别是</a:t>
            </a:r>
            <a:r>
              <a:rPr lang="en-US" altLang="zh-CN" sz="3200">
                <a:solidFill>
                  <a:srgbClr val="0000FF"/>
                </a:solidFill>
                <a:latin typeface="Times New Roman" panose="02020603050405020304" pitchFamily="18" charset="0"/>
                <a:ea typeface="宋体" panose="02010600030101010101" pitchFamily="2" charset="-122"/>
              </a:rPr>
              <a:t>a,b,c,  </a:t>
            </a:r>
            <a:r>
              <a:rPr lang="zh-CN" altLang="en-US" sz="3200">
                <a:solidFill>
                  <a:srgbClr val="0000FF"/>
                </a:solidFill>
                <a:latin typeface="Times New Roman" panose="02020603050405020304" pitchFamily="18" charset="0"/>
                <a:ea typeface="宋体" panose="02010600030101010101" pitchFamily="2" charset="-122"/>
              </a:rPr>
              <a:t>且满足等式</a:t>
            </a:r>
            <a:r>
              <a:rPr lang="en-US" altLang="zh-CN" sz="3200">
                <a:solidFill>
                  <a:srgbClr val="0000FF"/>
                </a:solidFill>
                <a:latin typeface="Times New Roman" panose="02020603050405020304" pitchFamily="18" charset="0"/>
                <a:ea typeface="宋体" panose="02010600030101010101" pitchFamily="2" charset="-122"/>
              </a:rPr>
              <a:t>(a+b)</a:t>
            </a:r>
            <a:r>
              <a:rPr lang="en-US" altLang="zh-CN" sz="3200" baseline="30000">
                <a:solidFill>
                  <a:srgbClr val="0000FF"/>
                </a:solidFill>
                <a:latin typeface="Times New Roman" panose="02020603050405020304" pitchFamily="18" charset="0"/>
                <a:ea typeface="宋体" panose="02010600030101010101" pitchFamily="2" charset="-122"/>
              </a:rPr>
              <a:t>2</a:t>
            </a:r>
            <a:r>
              <a:rPr lang="en-US" altLang="zh-CN" sz="3200">
                <a:solidFill>
                  <a:srgbClr val="0000FF"/>
                </a:solidFill>
                <a:latin typeface="Times New Roman" panose="02020603050405020304" pitchFamily="18" charset="0"/>
                <a:ea typeface="宋体" panose="02010600030101010101" pitchFamily="2" charset="-122"/>
              </a:rPr>
              <a:t>-c</a:t>
            </a:r>
            <a:r>
              <a:rPr lang="en-US" altLang="zh-CN" sz="3200" baseline="30000">
                <a:solidFill>
                  <a:srgbClr val="0000FF"/>
                </a:solidFill>
                <a:latin typeface="Times New Roman" panose="02020603050405020304" pitchFamily="18" charset="0"/>
                <a:ea typeface="宋体" panose="02010600030101010101" pitchFamily="2" charset="-122"/>
              </a:rPr>
              <a:t>2</a:t>
            </a:r>
            <a:r>
              <a:rPr lang="en-US" altLang="zh-CN" sz="3200">
                <a:solidFill>
                  <a:srgbClr val="0000FF"/>
                </a:solidFill>
                <a:latin typeface="Times New Roman" panose="02020603050405020304" pitchFamily="18" charset="0"/>
                <a:ea typeface="宋体" panose="02010600030101010101" pitchFamily="2" charset="-122"/>
              </a:rPr>
              <a:t>=2ab,  </a:t>
            </a:r>
            <a:r>
              <a:rPr lang="zh-CN" altLang="en-US" sz="3200">
                <a:solidFill>
                  <a:srgbClr val="0000FF"/>
                </a:solidFill>
                <a:latin typeface="Times New Roman" panose="02020603050405020304" pitchFamily="18" charset="0"/>
                <a:ea typeface="宋体" panose="02010600030101010101" pitchFamily="2" charset="-122"/>
              </a:rPr>
              <a:t>则此三角形是</a:t>
            </a:r>
            <a:r>
              <a:rPr lang="en-US" altLang="zh-CN" sz="3200">
                <a:solidFill>
                  <a:srgbClr val="0000FF"/>
                </a:solidFill>
                <a:latin typeface="Times New Roman" panose="02020603050405020304" pitchFamily="18" charset="0"/>
                <a:ea typeface="宋体" panose="02010600030101010101" pitchFamily="2" charset="-122"/>
              </a:rPr>
              <a:t>:          (        )</a:t>
            </a:r>
          </a:p>
          <a:p>
            <a:pPr>
              <a:spcBef>
                <a:spcPct val="50000"/>
              </a:spcBef>
            </a:pPr>
            <a:r>
              <a:rPr lang="en-US" altLang="zh-CN" sz="3200">
                <a:solidFill>
                  <a:srgbClr val="0000FF"/>
                </a:solidFill>
                <a:latin typeface="Times New Roman" panose="02020603050405020304" pitchFamily="18" charset="0"/>
                <a:ea typeface="宋体" panose="02010600030101010101" pitchFamily="2" charset="-122"/>
              </a:rPr>
              <a:t>A. </a:t>
            </a:r>
            <a:r>
              <a:rPr lang="zh-CN" altLang="en-US" sz="3200">
                <a:solidFill>
                  <a:srgbClr val="0000FF"/>
                </a:solidFill>
                <a:latin typeface="Times New Roman" panose="02020603050405020304" pitchFamily="18" charset="0"/>
                <a:ea typeface="宋体" panose="02010600030101010101" pitchFamily="2" charset="-122"/>
              </a:rPr>
              <a:t>直角三角形</a:t>
            </a:r>
            <a:r>
              <a:rPr lang="en-US" altLang="zh-CN" sz="3200">
                <a:solidFill>
                  <a:srgbClr val="0000FF"/>
                </a:solidFill>
                <a:latin typeface="Times New Roman" panose="02020603050405020304" pitchFamily="18" charset="0"/>
                <a:ea typeface="宋体" panose="02010600030101010101" pitchFamily="2" charset="-122"/>
              </a:rPr>
              <a:t>;      B.  </a:t>
            </a:r>
            <a:r>
              <a:rPr lang="zh-CN" altLang="en-US" sz="3200">
                <a:solidFill>
                  <a:srgbClr val="0000FF"/>
                </a:solidFill>
                <a:latin typeface="Times New Roman" panose="02020603050405020304" pitchFamily="18" charset="0"/>
                <a:ea typeface="宋体" panose="02010600030101010101" pitchFamily="2" charset="-122"/>
              </a:rPr>
              <a:t>是锐角三角形</a:t>
            </a:r>
            <a:r>
              <a:rPr lang="en-US" altLang="zh-CN" sz="3200">
                <a:solidFill>
                  <a:srgbClr val="0000FF"/>
                </a:solidFill>
                <a:latin typeface="Times New Roman" panose="02020603050405020304" pitchFamily="18" charset="0"/>
                <a:ea typeface="宋体" panose="02010600030101010101" pitchFamily="2" charset="-122"/>
              </a:rPr>
              <a:t>;</a:t>
            </a:r>
          </a:p>
          <a:p>
            <a:pPr>
              <a:spcBef>
                <a:spcPct val="50000"/>
              </a:spcBef>
              <a:buFont typeface="Arial" panose="020B0604020202020204" pitchFamily="34" charset="0"/>
              <a:buAutoNum type="alphaUcPeriod" startAt="3"/>
            </a:pPr>
            <a:r>
              <a:rPr lang="zh-CN" altLang="en-US" sz="3200">
                <a:solidFill>
                  <a:srgbClr val="0000FF"/>
                </a:solidFill>
                <a:latin typeface="Times New Roman" panose="02020603050405020304" pitchFamily="18" charset="0"/>
                <a:ea typeface="宋体" panose="02010600030101010101" pitchFamily="2" charset="-122"/>
              </a:rPr>
              <a:t>是钝角三角形</a:t>
            </a:r>
            <a:r>
              <a:rPr lang="en-US" altLang="zh-CN" sz="3200">
                <a:solidFill>
                  <a:srgbClr val="0000FF"/>
                </a:solidFill>
                <a:latin typeface="Times New Roman" panose="02020603050405020304" pitchFamily="18" charset="0"/>
                <a:ea typeface="宋体" panose="02010600030101010101" pitchFamily="2" charset="-122"/>
              </a:rPr>
              <a:t>;   D.  </a:t>
            </a:r>
            <a:r>
              <a:rPr lang="zh-CN" altLang="en-US" sz="3200">
                <a:solidFill>
                  <a:srgbClr val="0000FF"/>
                </a:solidFill>
                <a:latin typeface="Times New Roman" panose="02020603050405020304" pitchFamily="18" charset="0"/>
                <a:ea typeface="宋体" panose="02010600030101010101" pitchFamily="2" charset="-122"/>
              </a:rPr>
              <a:t>是等腰直角三角形</a:t>
            </a:r>
            <a:r>
              <a:rPr lang="en-US" altLang="zh-CN" sz="3200">
                <a:solidFill>
                  <a:srgbClr val="0000FF"/>
                </a:solidFill>
                <a:latin typeface="Times New Roman" panose="02020603050405020304" pitchFamily="18" charset="0"/>
                <a:ea typeface="宋体" panose="02010600030101010101" pitchFamily="2" charset="-122"/>
              </a:rPr>
              <a:t>.</a:t>
            </a:r>
          </a:p>
        </p:txBody>
      </p:sp>
      <p:sp>
        <p:nvSpPr>
          <p:cNvPr id="14339" name="矩形 14338"/>
          <p:cNvSpPr>
            <a:spLocks noChangeArrowheads="1"/>
          </p:cNvSpPr>
          <p:nvPr/>
        </p:nvSpPr>
        <p:spPr bwMode="auto">
          <a:xfrm>
            <a:off x="0" y="3733800"/>
            <a:ext cx="876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spcBef>
                <a:spcPct val="50000"/>
              </a:spcBef>
              <a:buFont typeface="Arial" panose="020B0604020202020204" pitchFamily="34" charset="0"/>
              <a:buAutoNum type="arabicPeriod" startAt="4"/>
            </a:pPr>
            <a:r>
              <a:rPr lang="zh-CN" altLang="en-US" sz="3200">
                <a:solidFill>
                  <a:srgbClr val="0000FF"/>
                </a:solidFill>
                <a:latin typeface="Times New Roman" panose="02020603050405020304" pitchFamily="18" charset="0"/>
                <a:ea typeface="宋体" panose="02010600030101010101" pitchFamily="2" charset="-122"/>
              </a:rPr>
              <a:t>已知∆</a:t>
            </a:r>
            <a:r>
              <a:rPr lang="en-US" altLang="zh-CN" sz="3200">
                <a:solidFill>
                  <a:srgbClr val="0000FF"/>
                </a:solidFill>
                <a:latin typeface="Times New Roman" panose="02020603050405020304" pitchFamily="18" charset="0"/>
                <a:ea typeface="宋体" panose="02010600030101010101" pitchFamily="2" charset="-122"/>
              </a:rPr>
              <a:t>ABC</a:t>
            </a:r>
            <a:r>
              <a:rPr lang="zh-CN" altLang="en-US" sz="3200">
                <a:solidFill>
                  <a:srgbClr val="0000FF"/>
                </a:solidFill>
                <a:latin typeface="Times New Roman" panose="02020603050405020304" pitchFamily="18" charset="0"/>
                <a:ea typeface="宋体" panose="02010600030101010101" pitchFamily="2" charset="-122"/>
              </a:rPr>
              <a:t>中</a:t>
            </a:r>
            <a:r>
              <a:rPr lang="en-US" altLang="zh-CN" sz="3200">
                <a:solidFill>
                  <a:srgbClr val="0000FF"/>
                </a:solidFill>
                <a:latin typeface="Times New Roman" panose="02020603050405020304" pitchFamily="18" charset="0"/>
                <a:ea typeface="宋体" panose="02010600030101010101" pitchFamily="2" charset="-122"/>
              </a:rPr>
              <a:t>BC=41,  AC=40,  AB=9,  </a:t>
            </a:r>
            <a:r>
              <a:rPr lang="zh-CN" altLang="en-US" sz="3200">
                <a:solidFill>
                  <a:srgbClr val="0000FF"/>
                </a:solidFill>
                <a:latin typeface="Times New Roman" panose="02020603050405020304" pitchFamily="18" charset="0"/>
                <a:ea typeface="宋体" panose="02010600030101010101" pitchFamily="2" charset="-122"/>
              </a:rPr>
              <a:t>则此三角形为</a:t>
            </a:r>
            <a:r>
              <a:rPr lang="en-US" altLang="zh-CN" sz="3200">
                <a:solidFill>
                  <a:srgbClr val="0000FF"/>
                </a:solidFill>
                <a:latin typeface="Times New Roman" panose="02020603050405020304" pitchFamily="18" charset="0"/>
                <a:ea typeface="宋体" panose="02010600030101010101" pitchFamily="2" charset="-122"/>
              </a:rPr>
              <a:t>_______</a:t>
            </a:r>
            <a:r>
              <a:rPr lang="zh-CN" altLang="en-US" sz="3200">
                <a:solidFill>
                  <a:srgbClr val="0000FF"/>
                </a:solidFill>
                <a:latin typeface="Times New Roman" panose="02020603050405020304" pitchFamily="18" charset="0"/>
                <a:ea typeface="宋体" panose="02010600030101010101" pitchFamily="2" charset="-122"/>
              </a:rPr>
              <a:t>三角形</a:t>
            </a:r>
            <a:r>
              <a:rPr lang="en-US" altLang="zh-CN" sz="3200">
                <a:solidFill>
                  <a:srgbClr val="0000FF"/>
                </a:solidFill>
                <a:latin typeface="Times New Roman" panose="02020603050405020304" pitchFamily="18" charset="0"/>
                <a:ea typeface="宋体" panose="02010600030101010101" pitchFamily="2" charset="-122"/>
              </a:rPr>
              <a:t>,   ______</a:t>
            </a:r>
            <a:r>
              <a:rPr lang="zh-CN" altLang="en-US" sz="3200">
                <a:solidFill>
                  <a:srgbClr val="0000FF"/>
                </a:solidFill>
                <a:latin typeface="Times New Roman" panose="02020603050405020304" pitchFamily="18" charset="0"/>
                <a:ea typeface="宋体" panose="02010600030101010101" pitchFamily="2" charset="-122"/>
              </a:rPr>
              <a:t>是最大角</a:t>
            </a:r>
            <a:r>
              <a:rPr lang="en-US" altLang="zh-CN" sz="3200">
                <a:solidFill>
                  <a:srgbClr val="0000FF"/>
                </a:solidFill>
                <a:latin typeface="Times New Roman" panose="02020603050405020304" pitchFamily="18" charset="0"/>
                <a:ea typeface="宋体" panose="02010600030101010101" pitchFamily="2" charset="-122"/>
              </a:rPr>
              <a:t>.</a:t>
            </a:r>
          </a:p>
        </p:txBody>
      </p:sp>
      <p:sp>
        <p:nvSpPr>
          <p:cNvPr id="14341" name="矩形 14340"/>
          <p:cNvSpPr>
            <a:spLocks noChangeArrowheads="1"/>
          </p:cNvSpPr>
          <p:nvPr/>
        </p:nvSpPr>
        <p:spPr bwMode="auto">
          <a:xfrm>
            <a:off x="5867400" y="14478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a:latin typeface="Times New Roman" panose="02020603050405020304" pitchFamily="18" charset="0"/>
                <a:ea typeface="宋体" panose="02010600030101010101" pitchFamily="2" charset="-122"/>
              </a:rPr>
              <a:t>A</a:t>
            </a:r>
          </a:p>
        </p:txBody>
      </p:sp>
      <p:sp>
        <p:nvSpPr>
          <p:cNvPr id="14342" name="矩形 14341"/>
          <p:cNvSpPr>
            <a:spLocks noChangeArrowheads="1"/>
          </p:cNvSpPr>
          <p:nvPr/>
        </p:nvSpPr>
        <p:spPr bwMode="auto">
          <a:xfrm>
            <a:off x="1905000" y="4191000"/>
            <a:ext cx="1000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200">
                <a:latin typeface="Times New Roman" panose="02020603050405020304" pitchFamily="18" charset="0"/>
                <a:ea typeface="宋体" panose="02010600030101010101" pitchFamily="2" charset="-122"/>
              </a:rPr>
              <a:t>直角</a:t>
            </a:r>
          </a:p>
        </p:txBody>
      </p:sp>
      <p:sp>
        <p:nvSpPr>
          <p:cNvPr id="14344" name="矩形 14343"/>
          <p:cNvSpPr>
            <a:spLocks noChangeArrowheads="1"/>
          </p:cNvSpPr>
          <p:nvPr/>
        </p:nvSpPr>
        <p:spPr bwMode="auto">
          <a:xfrm>
            <a:off x="4876800" y="4191000"/>
            <a:ext cx="10906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200">
                <a:latin typeface="宋体" panose="02010600030101010101" pitchFamily="2" charset="-122"/>
                <a:ea typeface="宋体" panose="02010600030101010101" pitchFamily="2" charset="-122"/>
              </a:rPr>
              <a:t>∠ </a:t>
            </a:r>
            <a:r>
              <a:rPr lang="en-US" altLang="zh-CN" sz="3200">
                <a:latin typeface="Times New Roman" panose="02020603050405020304" pitchFamily="18" charset="0"/>
                <a:ea typeface="宋体" panose="02010600030101010101" pitchFamily="2" charset="-122"/>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1" grpId="0"/>
      <p:bldP spid="14342" grpId="0"/>
      <p:bldP spid="1434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文本框 18434"/>
          <p:cNvSpPr txBox="1">
            <a:spLocks noChangeArrowheads="1"/>
          </p:cNvSpPr>
          <p:nvPr/>
        </p:nvSpPr>
        <p:spPr bwMode="auto">
          <a:xfrm>
            <a:off x="179388" y="1700213"/>
            <a:ext cx="8424862" cy="208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spcBef>
                <a:spcPct val="20000"/>
              </a:spcBef>
            </a:pPr>
            <a:r>
              <a:rPr lang="zh-CN" altLang="en-US" sz="3600" dirty="0">
                <a:solidFill>
                  <a:srgbClr val="FF3300"/>
                </a:solidFill>
                <a:latin typeface="楷体_GB2312" panose="02010609030101010101" pitchFamily="1" charset="-122"/>
                <a:ea typeface="楷体_GB2312" panose="02010609030101010101" pitchFamily="1" charset="-122"/>
              </a:rPr>
              <a:t>    </a:t>
            </a:r>
          </a:p>
          <a:p>
            <a:pPr>
              <a:lnSpc>
                <a:spcPct val="80000"/>
              </a:lnSpc>
              <a:spcBef>
                <a:spcPct val="20000"/>
              </a:spcBef>
            </a:pPr>
            <a:r>
              <a:rPr lang="zh-CN" altLang="en-US" sz="3600" dirty="0">
                <a:solidFill>
                  <a:srgbClr val="FF3300"/>
                </a:solidFill>
                <a:latin typeface="楷体_GB2312" panose="02010609030101010101" pitchFamily="1" charset="-122"/>
                <a:ea typeface="楷体_GB2312" panose="02010609030101010101" pitchFamily="1" charset="-122"/>
              </a:rPr>
              <a:t>    仔细阅读课本</a:t>
            </a:r>
            <a:r>
              <a:rPr lang="en-US" altLang="zh-CN" sz="3600" dirty="0">
                <a:solidFill>
                  <a:srgbClr val="FF3300"/>
                </a:solidFill>
                <a:latin typeface="楷体_GB2312" panose="02010609030101010101" pitchFamily="1" charset="-122"/>
                <a:ea typeface="楷体_GB2312" panose="02010609030101010101" pitchFamily="1" charset="-122"/>
              </a:rPr>
              <a:t>P58</a:t>
            </a:r>
            <a:r>
              <a:rPr lang="zh-CN" altLang="en-US" sz="3600" dirty="0">
                <a:solidFill>
                  <a:srgbClr val="FF3300"/>
                </a:solidFill>
                <a:latin typeface="楷体_GB2312" panose="02010609030101010101" pitchFamily="1" charset="-122"/>
                <a:ea typeface="楷体_GB2312" panose="02010609030101010101" pitchFamily="1" charset="-122"/>
              </a:rPr>
              <a:t>页史海漫游，并回答以下问题：什么是勾股数组。</a:t>
            </a:r>
          </a:p>
          <a:p>
            <a:pPr>
              <a:lnSpc>
                <a:spcPct val="80000"/>
              </a:lnSpc>
              <a:spcBef>
                <a:spcPct val="20000"/>
              </a:spcBef>
            </a:pPr>
            <a:endParaRPr lang="zh-CN" altLang="en-US" sz="3600" dirty="0">
              <a:solidFill>
                <a:schemeClr val="tx1"/>
              </a:solidFill>
              <a:latin typeface="宋体" panose="02010600030101010101" pitchFamily="2" charset="-122"/>
              <a:ea typeface="宋体" panose="02010600030101010101" pitchFamily="2" charset="-122"/>
            </a:endParaRPr>
          </a:p>
        </p:txBody>
      </p:sp>
      <p:sp>
        <p:nvSpPr>
          <p:cNvPr id="17410" name="矩形 1843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endParaRPr lang="zh-CN" altLang="en-US"/>
          </a:p>
        </p:txBody>
      </p:sp>
      <p:sp>
        <p:nvSpPr>
          <p:cNvPr id="17411" name="矩形 1843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endParaRPr lang="zh-CN" altLang="en-US"/>
          </a:p>
        </p:txBody>
      </p:sp>
      <p:sp>
        <p:nvSpPr>
          <p:cNvPr id="17412" name="矩形 1843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endParaRPr lang="zh-CN" altLang="en-US"/>
          </a:p>
        </p:txBody>
      </p:sp>
      <p:sp>
        <p:nvSpPr>
          <p:cNvPr id="17413" name="文本框 18438"/>
          <p:cNvSpPr txBox="1">
            <a:spLocks noChangeArrowheads="1"/>
          </p:cNvSpPr>
          <p:nvPr/>
        </p:nvSpPr>
        <p:spPr bwMode="auto">
          <a:xfrm>
            <a:off x="2627313" y="4652963"/>
            <a:ext cx="547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400" b="0">
                <a:solidFill>
                  <a:schemeClr val="tx1"/>
                </a:solidFill>
                <a:ea typeface="宋体" panose="02010600030101010101" pitchFamily="2" charset="-122"/>
              </a:rPr>
              <a:t>　</a:t>
            </a:r>
            <a:endParaRPr lang="zh-CN" altLang="en-US" sz="2400" b="0">
              <a:ea typeface="宋体" panose="02010600030101010101" pitchFamily="2" charset="-122"/>
            </a:endParaRPr>
          </a:p>
        </p:txBody>
      </p:sp>
      <p:sp>
        <p:nvSpPr>
          <p:cNvPr id="17414" name="矩形 18439"/>
          <p:cNvSpPr>
            <a:spLocks noChangeArrowheads="1" noChangeShapeType="1" noTextEdit="1"/>
          </p:cNvSpPr>
          <p:nvPr/>
        </p:nvSpPr>
        <p:spPr bwMode="auto">
          <a:xfrm>
            <a:off x="1460500" y="266700"/>
            <a:ext cx="3600450" cy="815975"/>
          </a:xfrm>
          <a:prstGeom prst="rect">
            <a:avLst/>
          </a:prstGeom>
        </p:spPr>
        <p:txBody>
          <a:bodyPr wrap="none" fromWordArt="1">
            <a:prstTxWarp prst="textPlain">
              <a:avLst>
                <a:gd name="adj" fmla="val 50000"/>
              </a:avLst>
            </a:prstTxWarp>
          </a:bodyPr>
          <a:lstStyle/>
          <a:p>
            <a:pPr algn="ctr"/>
            <a:r>
              <a:rPr lang="zh-CN" altLang="en-US" sz="3600" kern="10">
                <a:ln w="9525" cap="sq">
                  <a:solidFill>
                    <a:srgbClr val="CC99FF"/>
                  </a:solidFill>
                  <a:round/>
                </a:ln>
                <a:effectLst>
                  <a:outerShdw dist="53882" dir="2700000" algn="ctr" rotWithShape="0">
                    <a:srgbClr val="9999FF">
                      <a:alpha val="79999"/>
                    </a:srgbClr>
                  </a:outerShdw>
                </a:effectLst>
                <a:latin typeface="宋体" panose="02010600030101010101" pitchFamily="2" charset="-122"/>
                <a:ea typeface="宋体" panose="02010600030101010101" pitchFamily="2" charset="-122"/>
              </a:rPr>
              <a:t>课外拓展</a:t>
            </a:r>
          </a:p>
        </p:txBody>
      </p:sp>
      <p:sp>
        <p:nvSpPr>
          <p:cNvPr id="20482" name="Rectangle 37"/>
          <p:cNvSpPr>
            <a:spLocks noChangeArrowheads="1"/>
          </p:cNvSpPr>
          <p:nvPr/>
        </p:nvSpPr>
        <p:spPr bwMode="auto">
          <a:xfrm>
            <a:off x="534988" y="4103688"/>
            <a:ext cx="771525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a:ea typeface="宋体" panose="02010600030101010101" pitchFamily="2" charset="-122"/>
              </a:rPr>
              <a:t>        </a:t>
            </a:r>
            <a:r>
              <a:rPr lang="zh-CN" altLang="en-US" sz="4800">
                <a:latin typeface="华文行楷" panose="02010800040101010101" pitchFamily="2" charset="-122"/>
                <a:ea typeface="华文行楷" panose="02010800040101010101" pitchFamily="2" charset="-122"/>
              </a:rPr>
              <a:t>满足 </a:t>
            </a:r>
            <a:r>
              <a:rPr lang="en-US" altLang="zh-CN" sz="4800">
                <a:ea typeface="宋体" panose="02010600030101010101" pitchFamily="2" charset="-122"/>
              </a:rPr>
              <a:t>a</a:t>
            </a:r>
            <a:r>
              <a:rPr lang="en-US" altLang="zh-CN" sz="4800" baseline="30000">
                <a:ea typeface="宋体" panose="02010600030101010101" pitchFamily="2" charset="-122"/>
              </a:rPr>
              <a:t>2</a:t>
            </a:r>
            <a:r>
              <a:rPr lang="en-US" altLang="zh-CN" sz="4800">
                <a:ea typeface="宋体" panose="02010600030101010101" pitchFamily="2" charset="-122"/>
              </a:rPr>
              <a:t>+b</a:t>
            </a:r>
            <a:r>
              <a:rPr lang="en-US" altLang="zh-CN" sz="4800" baseline="30000">
                <a:ea typeface="宋体" panose="02010600030101010101" pitchFamily="2" charset="-122"/>
              </a:rPr>
              <a:t>2</a:t>
            </a:r>
            <a:r>
              <a:rPr lang="en-US" altLang="zh-CN" sz="4800">
                <a:ea typeface="宋体" panose="02010600030101010101" pitchFamily="2" charset="-122"/>
              </a:rPr>
              <a:t>=c</a:t>
            </a:r>
            <a:r>
              <a:rPr lang="en-US" altLang="zh-CN" sz="4800" baseline="30000">
                <a:ea typeface="宋体" panose="02010600030101010101" pitchFamily="2" charset="-122"/>
              </a:rPr>
              <a:t>2</a:t>
            </a:r>
            <a:r>
              <a:rPr lang="en-US" altLang="zh-CN" sz="4800">
                <a:ea typeface="宋体" panose="02010600030101010101" pitchFamily="2" charset="-122"/>
              </a:rPr>
              <a:t> </a:t>
            </a:r>
            <a:r>
              <a:rPr lang="zh-CN" altLang="en-US" sz="4800">
                <a:latin typeface="华文行楷" panose="02010800040101010101" pitchFamily="2" charset="-122"/>
                <a:ea typeface="华文行楷" panose="02010800040101010101" pitchFamily="2" charset="-122"/>
              </a:rPr>
              <a:t>的三个正整数，称为勾股数</a:t>
            </a:r>
            <a:r>
              <a:rPr lang="en-US" altLang="zh-CN" sz="4800">
                <a:latin typeface="华文行楷" panose="02010800040101010101" pitchFamily="2" charset="-122"/>
                <a:ea typeface="华文行楷" panose="02010800040101010101" pitchFamily="2" charset="-122"/>
              </a:rPr>
              <a:t>.</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iterate type="lt">
                                    <p:tmPct val="18000"/>
                                  </p:iterate>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checkerboard(across)">
                                      <p:cBhvr>
                                        <p:cTn id="7" dur="500"/>
                                        <p:tgtEl>
                                          <p:spTgt spid="204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iterate type="lt">
                                    <p:tmAbs val="0"/>
                                  </p:iterate>
                                  <p:childTnLst>
                                    <p:set>
                                      <p:cBhvr>
                                        <p:cTn id="11" dur="1" fill="hold">
                                          <p:stCondLst>
                                            <p:cond delay="0"/>
                                          </p:stCondLst>
                                        </p:cTn>
                                        <p:tgtEl>
                                          <p:spTgt spid="20482">
                                            <p:txEl>
                                              <p:pRg st="0" end="0"/>
                                            </p:txEl>
                                          </p:spTgt>
                                        </p:tgtEl>
                                        <p:attrNameLst>
                                          <p:attrName>style.visibility</p:attrName>
                                        </p:attrNameLst>
                                      </p:cBhvr>
                                      <p:to>
                                        <p:strVal val="visible"/>
                                      </p:to>
                                    </p:set>
                                    <p:anim calcmode="lin" valueType="num">
                                      <p:cBhvr additive="base">
                                        <p:cTn id="12" dur="5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48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allAtOnce" bldLvl="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a:off x="947738" y="2251075"/>
            <a:ext cx="8137525"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0">
                <a:solidFill>
                  <a:schemeClr val="tx1"/>
                </a:solidFill>
                <a:latin typeface="宋体" panose="02010600030101010101" pitchFamily="2" charset="-122"/>
                <a:ea typeface="宋体" panose="02010600030101010101" pitchFamily="2" charset="-122"/>
              </a:rPr>
              <a:t>3</a:t>
            </a:r>
            <a:r>
              <a:rPr lang="zh-CN" altLang="en-US" sz="3200" b="0">
                <a:solidFill>
                  <a:schemeClr val="tx1"/>
                </a:solidFill>
                <a:latin typeface="宋体" panose="02010600030101010101" pitchFamily="2" charset="-122"/>
                <a:ea typeface="宋体" panose="02010600030101010101" pitchFamily="2" charset="-122"/>
              </a:rPr>
              <a:t>，</a:t>
            </a:r>
            <a:r>
              <a:rPr lang="en-US" altLang="zh-CN" sz="3200" b="0">
                <a:solidFill>
                  <a:schemeClr val="tx1"/>
                </a:solidFill>
                <a:latin typeface="宋体" panose="02010600030101010101" pitchFamily="2" charset="-122"/>
                <a:ea typeface="宋体" panose="02010600030101010101" pitchFamily="2" charset="-122"/>
              </a:rPr>
              <a:t>4</a:t>
            </a:r>
            <a:r>
              <a:rPr lang="zh-CN" altLang="en-US" sz="3200" b="0">
                <a:solidFill>
                  <a:schemeClr val="tx1"/>
                </a:solidFill>
                <a:latin typeface="宋体" panose="02010600030101010101" pitchFamily="2" charset="-122"/>
                <a:ea typeface="宋体" panose="02010600030101010101" pitchFamily="2" charset="-122"/>
              </a:rPr>
              <a:t>， </a:t>
            </a:r>
            <a:r>
              <a:rPr lang="en-US" altLang="zh-CN" sz="3200" b="0">
                <a:solidFill>
                  <a:schemeClr val="tx1"/>
                </a:solidFill>
                <a:latin typeface="宋体" panose="02010600030101010101" pitchFamily="2" charset="-122"/>
                <a:ea typeface="宋体" panose="02010600030101010101" pitchFamily="2" charset="-122"/>
              </a:rPr>
              <a:t>5</a:t>
            </a:r>
            <a:r>
              <a:rPr lang="zh-CN" altLang="en-US" sz="3200" b="0">
                <a:solidFill>
                  <a:schemeClr val="tx1"/>
                </a:solidFill>
                <a:latin typeface="宋体" panose="02010600030101010101" pitchFamily="2" charset="-122"/>
                <a:ea typeface="宋体" panose="02010600030101010101" pitchFamily="2" charset="-122"/>
              </a:rPr>
              <a:t>； 　 　</a:t>
            </a:r>
            <a:r>
              <a:rPr lang="en-US" altLang="zh-CN" sz="3200" b="0">
                <a:solidFill>
                  <a:schemeClr val="tx1"/>
                </a:solidFill>
                <a:latin typeface="宋体" panose="02010600030101010101" pitchFamily="2" charset="-122"/>
                <a:ea typeface="宋体" panose="02010600030101010101" pitchFamily="2" charset="-122"/>
              </a:rPr>
              <a:t>5</a:t>
            </a:r>
            <a:r>
              <a:rPr lang="zh-CN" altLang="en-US" sz="3200" b="0">
                <a:solidFill>
                  <a:schemeClr val="tx1"/>
                </a:solidFill>
                <a:latin typeface="宋体" panose="02010600030101010101" pitchFamily="2" charset="-122"/>
                <a:ea typeface="宋体" panose="02010600030101010101" pitchFamily="2" charset="-122"/>
              </a:rPr>
              <a:t>， </a:t>
            </a:r>
            <a:r>
              <a:rPr lang="en-US" altLang="zh-CN" sz="3200" b="0">
                <a:solidFill>
                  <a:schemeClr val="tx1"/>
                </a:solidFill>
                <a:latin typeface="宋体" panose="02010600030101010101" pitchFamily="2" charset="-122"/>
                <a:ea typeface="宋体" panose="02010600030101010101" pitchFamily="2" charset="-122"/>
              </a:rPr>
              <a:t>12</a:t>
            </a:r>
            <a:r>
              <a:rPr lang="zh-CN" altLang="en-US" sz="3200" b="0">
                <a:solidFill>
                  <a:schemeClr val="tx1"/>
                </a:solidFill>
                <a:latin typeface="宋体" panose="02010600030101010101" pitchFamily="2" charset="-122"/>
                <a:ea typeface="宋体" panose="02010600030101010101" pitchFamily="2" charset="-122"/>
              </a:rPr>
              <a:t>，</a:t>
            </a:r>
            <a:r>
              <a:rPr lang="en-US" altLang="zh-CN" sz="3200" b="0">
                <a:solidFill>
                  <a:schemeClr val="tx1"/>
                </a:solidFill>
                <a:latin typeface="宋体" panose="02010600030101010101" pitchFamily="2" charset="-122"/>
                <a:ea typeface="宋体" panose="02010600030101010101" pitchFamily="2" charset="-122"/>
              </a:rPr>
              <a:t>13</a:t>
            </a:r>
            <a:r>
              <a:rPr lang="zh-CN" altLang="en-US" sz="3200" b="0">
                <a:solidFill>
                  <a:schemeClr val="tx1"/>
                </a:solidFill>
                <a:latin typeface="宋体" panose="02010600030101010101" pitchFamily="2" charset="-122"/>
                <a:ea typeface="宋体" panose="02010600030101010101" pitchFamily="2" charset="-122"/>
              </a:rPr>
              <a:t>；</a:t>
            </a:r>
          </a:p>
          <a:p>
            <a:r>
              <a:rPr lang="en-US" altLang="zh-CN" sz="3200" b="0">
                <a:solidFill>
                  <a:schemeClr val="tx1"/>
                </a:solidFill>
                <a:latin typeface="宋体" panose="02010600030101010101" pitchFamily="2" charset="-122"/>
                <a:ea typeface="宋体" panose="02010600030101010101" pitchFamily="2" charset="-122"/>
              </a:rPr>
              <a:t>6</a:t>
            </a:r>
            <a:r>
              <a:rPr lang="zh-CN" altLang="en-US" sz="3200" b="0">
                <a:solidFill>
                  <a:schemeClr val="tx1"/>
                </a:solidFill>
                <a:latin typeface="宋体" panose="02010600030101010101" pitchFamily="2" charset="-122"/>
                <a:ea typeface="宋体" panose="02010600030101010101" pitchFamily="2" charset="-122"/>
              </a:rPr>
              <a:t>，</a:t>
            </a:r>
            <a:r>
              <a:rPr lang="en-US" altLang="zh-CN" sz="3200" b="0">
                <a:solidFill>
                  <a:schemeClr val="tx1"/>
                </a:solidFill>
                <a:latin typeface="宋体" panose="02010600030101010101" pitchFamily="2" charset="-122"/>
                <a:ea typeface="宋体" panose="02010600030101010101" pitchFamily="2" charset="-122"/>
              </a:rPr>
              <a:t>8</a:t>
            </a:r>
            <a:r>
              <a:rPr lang="zh-CN" altLang="en-US" sz="3200" b="0">
                <a:solidFill>
                  <a:schemeClr val="tx1"/>
                </a:solidFill>
                <a:latin typeface="宋体" panose="02010600030101010101" pitchFamily="2" charset="-122"/>
                <a:ea typeface="宋体" panose="02010600030101010101" pitchFamily="2" charset="-122"/>
              </a:rPr>
              <a:t>，</a:t>
            </a:r>
            <a:r>
              <a:rPr lang="en-US" altLang="zh-CN" sz="3200" b="0">
                <a:solidFill>
                  <a:schemeClr val="tx1"/>
                </a:solidFill>
                <a:latin typeface="宋体" panose="02010600030101010101" pitchFamily="2" charset="-122"/>
                <a:ea typeface="宋体" panose="02010600030101010101" pitchFamily="2" charset="-122"/>
              </a:rPr>
              <a:t>10</a:t>
            </a:r>
            <a:r>
              <a:rPr lang="zh-CN" altLang="en-US" sz="3200" b="0">
                <a:solidFill>
                  <a:schemeClr val="tx1"/>
                </a:solidFill>
                <a:latin typeface="宋体" panose="02010600030101010101" pitchFamily="2" charset="-122"/>
                <a:ea typeface="宋体" panose="02010600030101010101" pitchFamily="2" charset="-122"/>
              </a:rPr>
              <a:t>；　　　</a:t>
            </a:r>
            <a:r>
              <a:rPr lang="en-US" altLang="zh-CN" sz="3200" b="0">
                <a:solidFill>
                  <a:schemeClr val="tx1"/>
                </a:solidFill>
                <a:latin typeface="宋体" panose="02010600030101010101" pitchFamily="2" charset="-122"/>
                <a:ea typeface="宋体" panose="02010600030101010101" pitchFamily="2" charset="-122"/>
              </a:rPr>
              <a:t>10</a:t>
            </a:r>
            <a:r>
              <a:rPr lang="zh-CN" altLang="en-US" sz="3200" b="0">
                <a:solidFill>
                  <a:schemeClr val="tx1"/>
                </a:solidFill>
                <a:latin typeface="宋体" panose="02010600030101010101" pitchFamily="2" charset="-122"/>
                <a:ea typeface="宋体" panose="02010600030101010101" pitchFamily="2" charset="-122"/>
              </a:rPr>
              <a:t>，</a:t>
            </a:r>
            <a:r>
              <a:rPr lang="en-US" altLang="zh-CN" sz="3200" b="0">
                <a:solidFill>
                  <a:schemeClr val="tx1"/>
                </a:solidFill>
                <a:latin typeface="宋体" panose="02010600030101010101" pitchFamily="2" charset="-122"/>
                <a:ea typeface="宋体" panose="02010600030101010101" pitchFamily="2" charset="-122"/>
              </a:rPr>
              <a:t>24</a:t>
            </a:r>
            <a:r>
              <a:rPr lang="zh-CN" altLang="en-US" sz="3200" b="0">
                <a:solidFill>
                  <a:schemeClr val="tx1"/>
                </a:solidFill>
                <a:latin typeface="宋体" panose="02010600030101010101" pitchFamily="2" charset="-122"/>
                <a:ea typeface="宋体" panose="02010600030101010101" pitchFamily="2" charset="-122"/>
              </a:rPr>
              <a:t>，</a:t>
            </a:r>
            <a:r>
              <a:rPr lang="en-US" altLang="zh-CN" sz="3200" b="0">
                <a:solidFill>
                  <a:schemeClr val="tx1"/>
                </a:solidFill>
                <a:latin typeface="宋体" panose="02010600030101010101" pitchFamily="2" charset="-122"/>
                <a:ea typeface="宋体" panose="02010600030101010101" pitchFamily="2" charset="-122"/>
              </a:rPr>
              <a:t>26</a:t>
            </a:r>
            <a:r>
              <a:rPr lang="zh-CN" altLang="en-US" sz="3200" b="0">
                <a:solidFill>
                  <a:schemeClr val="tx1"/>
                </a:solidFill>
                <a:latin typeface="宋体" panose="02010600030101010101" pitchFamily="2" charset="-122"/>
                <a:ea typeface="宋体" panose="02010600030101010101" pitchFamily="2" charset="-122"/>
              </a:rPr>
              <a:t>；</a:t>
            </a:r>
          </a:p>
          <a:p>
            <a:r>
              <a:rPr lang="en-US" altLang="zh-CN" sz="3200" b="0">
                <a:solidFill>
                  <a:schemeClr val="tx1"/>
                </a:solidFill>
                <a:latin typeface="宋体" panose="02010600030101010101" pitchFamily="2" charset="-122"/>
                <a:ea typeface="宋体" panose="02010600030101010101" pitchFamily="2" charset="-122"/>
              </a:rPr>
              <a:t>9</a:t>
            </a:r>
            <a:r>
              <a:rPr lang="zh-CN" altLang="en-US" sz="3200" b="0">
                <a:solidFill>
                  <a:schemeClr val="tx1"/>
                </a:solidFill>
                <a:latin typeface="宋体" panose="02010600030101010101" pitchFamily="2" charset="-122"/>
                <a:ea typeface="宋体" panose="02010600030101010101" pitchFamily="2" charset="-122"/>
              </a:rPr>
              <a:t>，</a:t>
            </a:r>
            <a:r>
              <a:rPr lang="en-US" altLang="zh-CN" sz="3200" b="0">
                <a:solidFill>
                  <a:schemeClr val="tx1"/>
                </a:solidFill>
                <a:latin typeface="宋体" panose="02010600030101010101" pitchFamily="2" charset="-122"/>
                <a:ea typeface="宋体" panose="02010600030101010101" pitchFamily="2" charset="-122"/>
              </a:rPr>
              <a:t>12</a:t>
            </a:r>
            <a:r>
              <a:rPr lang="zh-CN" altLang="en-US" sz="3200" b="0">
                <a:solidFill>
                  <a:schemeClr val="tx1"/>
                </a:solidFill>
                <a:latin typeface="宋体" panose="02010600030101010101" pitchFamily="2" charset="-122"/>
                <a:ea typeface="宋体" panose="02010600030101010101" pitchFamily="2" charset="-122"/>
              </a:rPr>
              <a:t>，</a:t>
            </a:r>
            <a:r>
              <a:rPr lang="en-US" altLang="zh-CN" sz="3200" b="0">
                <a:solidFill>
                  <a:schemeClr val="tx1"/>
                </a:solidFill>
                <a:latin typeface="宋体" panose="02010600030101010101" pitchFamily="2" charset="-122"/>
                <a:ea typeface="宋体" panose="02010600030101010101" pitchFamily="2" charset="-122"/>
              </a:rPr>
              <a:t>15</a:t>
            </a:r>
            <a:r>
              <a:rPr lang="zh-CN" altLang="en-US" sz="3200" b="0">
                <a:solidFill>
                  <a:schemeClr val="tx1"/>
                </a:solidFill>
                <a:latin typeface="宋体" panose="02010600030101010101" pitchFamily="2" charset="-122"/>
                <a:ea typeface="宋体" panose="02010600030101010101" pitchFamily="2" charset="-122"/>
              </a:rPr>
              <a:t>；     </a:t>
            </a:r>
            <a:r>
              <a:rPr lang="en-US" altLang="zh-CN" sz="3200" b="0">
                <a:solidFill>
                  <a:schemeClr val="tx1"/>
                </a:solidFill>
                <a:latin typeface="宋体" panose="02010600030101010101" pitchFamily="2" charset="-122"/>
                <a:ea typeface="宋体" panose="02010600030101010101" pitchFamily="2" charset="-122"/>
              </a:rPr>
              <a:t>7</a:t>
            </a:r>
            <a:r>
              <a:rPr lang="zh-CN" altLang="en-US" sz="3200" b="0">
                <a:solidFill>
                  <a:schemeClr val="tx1"/>
                </a:solidFill>
                <a:latin typeface="宋体" panose="02010600030101010101" pitchFamily="2" charset="-122"/>
                <a:ea typeface="宋体" panose="02010600030101010101" pitchFamily="2" charset="-122"/>
              </a:rPr>
              <a:t>， </a:t>
            </a:r>
            <a:r>
              <a:rPr lang="en-US" altLang="zh-CN" sz="3200" b="0">
                <a:solidFill>
                  <a:schemeClr val="tx1"/>
                </a:solidFill>
                <a:latin typeface="宋体" panose="02010600030101010101" pitchFamily="2" charset="-122"/>
                <a:ea typeface="宋体" panose="02010600030101010101" pitchFamily="2" charset="-122"/>
              </a:rPr>
              <a:t>24</a:t>
            </a:r>
            <a:r>
              <a:rPr lang="zh-CN" altLang="en-US" sz="3200" b="0">
                <a:solidFill>
                  <a:schemeClr val="tx1"/>
                </a:solidFill>
                <a:latin typeface="宋体" panose="02010600030101010101" pitchFamily="2" charset="-122"/>
                <a:ea typeface="宋体" panose="02010600030101010101" pitchFamily="2" charset="-122"/>
              </a:rPr>
              <a:t>，</a:t>
            </a:r>
            <a:r>
              <a:rPr lang="en-US" altLang="zh-CN" sz="3200" b="0">
                <a:solidFill>
                  <a:schemeClr val="tx1"/>
                </a:solidFill>
                <a:latin typeface="宋体" panose="02010600030101010101" pitchFamily="2" charset="-122"/>
                <a:ea typeface="宋体" panose="02010600030101010101" pitchFamily="2" charset="-122"/>
              </a:rPr>
              <a:t>25</a:t>
            </a:r>
            <a:r>
              <a:rPr lang="zh-CN" altLang="en-US" sz="3200" b="0">
                <a:solidFill>
                  <a:schemeClr val="tx1"/>
                </a:solidFill>
                <a:latin typeface="宋体" panose="02010600030101010101" pitchFamily="2" charset="-122"/>
                <a:ea typeface="宋体" panose="02010600030101010101" pitchFamily="2" charset="-122"/>
              </a:rPr>
              <a:t>； </a:t>
            </a:r>
          </a:p>
          <a:p>
            <a:r>
              <a:rPr lang="en-US" altLang="zh-CN" sz="3200" b="0">
                <a:solidFill>
                  <a:schemeClr val="tx1"/>
                </a:solidFill>
                <a:latin typeface="宋体" panose="02010600030101010101" pitchFamily="2" charset="-122"/>
                <a:ea typeface="宋体" panose="02010600030101010101" pitchFamily="2" charset="-122"/>
              </a:rPr>
              <a:t>8</a:t>
            </a:r>
            <a:r>
              <a:rPr lang="zh-CN" altLang="en-US" sz="3200" b="0">
                <a:solidFill>
                  <a:schemeClr val="tx1"/>
                </a:solidFill>
                <a:latin typeface="宋体" panose="02010600030101010101" pitchFamily="2" charset="-122"/>
                <a:ea typeface="宋体" panose="02010600030101010101" pitchFamily="2" charset="-122"/>
              </a:rPr>
              <a:t>，</a:t>
            </a:r>
            <a:r>
              <a:rPr lang="en-US" altLang="zh-CN" sz="3200" b="0">
                <a:solidFill>
                  <a:schemeClr val="tx1"/>
                </a:solidFill>
                <a:latin typeface="宋体" panose="02010600030101010101" pitchFamily="2" charset="-122"/>
                <a:ea typeface="宋体" panose="02010600030101010101" pitchFamily="2" charset="-122"/>
              </a:rPr>
              <a:t>15</a:t>
            </a:r>
            <a:r>
              <a:rPr lang="zh-CN" altLang="en-US" sz="3200" b="0">
                <a:solidFill>
                  <a:schemeClr val="tx1"/>
                </a:solidFill>
                <a:latin typeface="宋体" panose="02010600030101010101" pitchFamily="2" charset="-122"/>
                <a:ea typeface="宋体" panose="02010600030101010101" pitchFamily="2" charset="-122"/>
              </a:rPr>
              <a:t>，</a:t>
            </a:r>
            <a:r>
              <a:rPr lang="en-US" altLang="zh-CN" sz="3200" b="0">
                <a:solidFill>
                  <a:schemeClr val="tx1"/>
                </a:solidFill>
                <a:latin typeface="宋体" panose="02010600030101010101" pitchFamily="2" charset="-122"/>
                <a:ea typeface="宋体" panose="02010600030101010101" pitchFamily="2" charset="-122"/>
              </a:rPr>
              <a:t>17</a:t>
            </a:r>
            <a:r>
              <a:rPr lang="zh-CN" altLang="en-US" sz="3200" b="0">
                <a:solidFill>
                  <a:schemeClr val="tx1"/>
                </a:solidFill>
                <a:latin typeface="宋体" panose="02010600030101010101" pitchFamily="2" charset="-122"/>
                <a:ea typeface="宋体" panose="02010600030101010101" pitchFamily="2" charset="-122"/>
              </a:rPr>
              <a:t>；　   </a:t>
            </a:r>
            <a:r>
              <a:rPr lang="en-US" altLang="zh-CN" sz="3200" b="0">
                <a:solidFill>
                  <a:schemeClr val="tx1"/>
                </a:solidFill>
                <a:latin typeface="宋体" panose="02010600030101010101" pitchFamily="2" charset="-122"/>
                <a:ea typeface="宋体" panose="02010600030101010101" pitchFamily="2" charset="-122"/>
              </a:rPr>
              <a:t>9</a:t>
            </a:r>
            <a:r>
              <a:rPr lang="zh-CN" altLang="en-US" sz="3200" b="0">
                <a:solidFill>
                  <a:schemeClr val="tx1"/>
                </a:solidFill>
                <a:latin typeface="宋体" panose="02010600030101010101" pitchFamily="2" charset="-122"/>
                <a:ea typeface="宋体" panose="02010600030101010101" pitchFamily="2" charset="-122"/>
              </a:rPr>
              <a:t>， </a:t>
            </a:r>
            <a:r>
              <a:rPr lang="en-US" altLang="zh-CN" sz="3200" b="0">
                <a:solidFill>
                  <a:schemeClr val="tx1"/>
                </a:solidFill>
                <a:latin typeface="宋体" panose="02010600030101010101" pitchFamily="2" charset="-122"/>
                <a:ea typeface="宋体" panose="02010600030101010101" pitchFamily="2" charset="-122"/>
              </a:rPr>
              <a:t>40</a:t>
            </a:r>
            <a:r>
              <a:rPr lang="zh-CN" altLang="en-US" sz="3200" b="0">
                <a:solidFill>
                  <a:schemeClr val="tx1"/>
                </a:solidFill>
                <a:latin typeface="宋体" panose="02010600030101010101" pitchFamily="2" charset="-122"/>
                <a:ea typeface="宋体" panose="02010600030101010101" pitchFamily="2" charset="-122"/>
              </a:rPr>
              <a:t>，</a:t>
            </a:r>
            <a:r>
              <a:rPr lang="en-US" altLang="zh-CN" sz="3200" b="0">
                <a:solidFill>
                  <a:schemeClr val="tx1"/>
                </a:solidFill>
                <a:latin typeface="宋体" panose="02010600030101010101" pitchFamily="2" charset="-122"/>
                <a:ea typeface="宋体" panose="02010600030101010101" pitchFamily="2" charset="-122"/>
              </a:rPr>
              <a:t>41</a:t>
            </a:r>
            <a:r>
              <a:rPr lang="zh-CN" altLang="en-US" sz="3200" b="0">
                <a:solidFill>
                  <a:schemeClr val="tx1"/>
                </a:solidFill>
                <a:latin typeface="宋体" panose="02010600030101010101" pitchFamily="2" charset="-122"/>
                <a:ea typeface="宋体" panose="02010600030101010101" pitchFamily="2" charset="-122"/>
              </a:rPr>
              <a:t>；</a:t>
            </a:r>
            <a:endParaRPr lang="en-US" altLang="zh-CN" sz="4400">
              <a:solidFill>
                <a:schemeClr val="tx1"/>
              </a:solidFill>
              <a:latin typeface="宋体" panose="02010600030101010101" pitchFamily="2" charset="-122"/>
              <a:ea typeface="宋体" panose="02010600030101010101" pitchFamily="2" charset="-122"/>
            </a:endParaRPr>
          </a:p>
        </p:txBody>
      </p:sp>
      <p:sp>
        <p:nvSpPr>
          <p:cNvPr id="18434" name="文本框 2"/>
          <p:cNvSpPr txBox="1">
            <a:spLocks noChangeArrowheads="1"/>
          </p:cNvSpPr>
          <p:nvPr/>
        </p:nvSpPr>
        <p:spPr bwMode="auto">
          <a:xfrm>
            <a:off x="2225675" y="893763"/>
            <a:ext cx="52990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t>常见的勾股数组</a:t>
            </a:r>
          </a:p>
        </p:txBody>
      </p:sp>
      <p:sp>
        <p:nvSpPr>
          <p:cNvPr id="3" name="文本框 2"/>
          <p:cNvSpPr txBox="1">
            <a:spLocks noChangeArrowheads="1"/>
          </p:cNvSpPr>
          <p:nvPr/>
        </p:nvSpPr>
        <p:spPr bwMode="auto">
          <a:xfrm>
            <a:off x="1084263" y="4313238"/>
            <a:ext cx="5586412"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000">
                <a:solidFill>
                  <a:schemeClr val="tx1"/>
                </a:solidFill>
                <a:latin typeface="宋体" panose="02010600030101010101" pitchFamily="2" charset="-122"/>
                <a:ea typeface="宋体" panose="02010600030101010101" pitchFamily="2" charset="-122"/>
              </a:rPr>
              <a:t>......</a:t>
            </a:r>
            <a:endParaRPr lang="zh-CN" altLang="en-US" sz="4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7169"/>
          <p:cNvSpPr>
            <a:spLocks noGrp="1" noChangeArrowheads="1"/>
          </p:cNvSpPr>
          <p:nvPr>
            <p:ph type="body" sz="half" idx="1"/>
          </p:nvPr>
        </p:nvSpPr>
        <p:spPr bwMode="auto">
          <a:xfrm>
            <a:off x="395288" y="2198688"/>
            <a:ext cx="8280400" cy="3055937"/>
          </a:xfrm>
          <a:prstGeom prst="rect">
            <a:avLst/>
          </a:prstGeom>
          <a:solidFill>
            <a:srgbClr val="FFFFFF"/>
          </a:solidFill>
          <a:ln>
            <a:solidFill>
              <a:srgbClr val="000000"/>
            </a:solidFill>
            <a:miter lim="800000"/>
          </a:ln>
        </p:spPr>
        <p:txBody>
          <a:bodyPr vert="horz" wrap="square" lIns="91440" tIns="45720" rIns="91440" bIns="45720" numCol="1" anchor="t" anchorCtr="0" compatLnSpc="1"/>
          <a:lstStyle/>
          <a:p>
            <a:r>
              <a:rPr lang="zh-CN" altLang="en-US" sz="2800" dirty="0" smtClean="0"/>
              <a:t>（</a:t>
            </a:r>
            <a:r>
              <a:rPr lang="en-US" altLang="zh-CN" sz="2800" dirty="0" smtClean="0"/>
              <a:t>1</a:t>
            </a:r>
            <a:r>
              <a:rPr lang="zh-CN" altLang="en-US" sz="2800" dirty="0" smtClean="0"/>
              <a:t>）探索并证明勾股定理的逆定理。</a:t>
            </a:r>
          </a:p>
          <a:p>
            <a:r>
              <a:rPr lang="zh-CN" altLang="en-US" sz="2800" dirty="0" smtClean="0"/>
              <a:t>（</a:t>
            </a:r>
            <a:r>
              <a:rPr lang="en-US" altLang="zh-CN" sz="2800" dirty="0" smtClean="0"/>
              <a:t>2</a:t>
            </a:r>
            <a:r>
              <a:rPr lang="zh-CN" altLang="en-US" sz="2800" dirty="0" smtClean="0"/>
              <a:t>）能运用勾股定理的逆定理判断已知三边长度的三角形是不是直角三角形</a:t>
            </a:r>
            <a:r>
              <a:rPr lang="en-US" altLang="zh-CN" sz="2800" dirty="0" smtClean="0"/>
              <a:t>.</a:t>
            </a:r>
          </a:p>
          <a:p>
            <a:r>
              <a:rPr lang="zh-CN" altLang="en-US" sz="2800" dirty="0" smtClean="0"/>
              <a:t>（</a:t>
            </a:r>
            <a:r>
              <a:rPr lang="en-US" altLang="zh-CN" sz="2800" dirty="0" smtClean="0"/>
              <a:t>3</a:t>
            </a:r>
            <a:r>
              <a:rPr lang="zh-CN" altLang="en-US" sz="2800" dirty="0" smtClean="0"/>
              <a:t>）能灵活应用勾股定理及逆定理解综合题。</a:t>
            </a:r>
          </a:p>
          <a:p>
            <a:r>
              <a:rPr lang="zh-CN" altLang="en-US" sz="2800" dirty="0" smtClean="0"/>
              <a:t>（</a:t>
            </a:r>
            <a:r>
              <a:rPr lang="en-US" altLang="zh-CN" sz="2800" dirty="0" smtClean="0"/>
              <a:t>4</a:t>
            </a:r>
            <a:r>
              <a:rPr lang="zh-CN" altLang="en-US" sz="2800" dirty="0" smtClean="0"/>
              <a:t>）体会数形结合的思想</a:t>
            </a:r>
            <a:r>
              <a:rPr lang="en-US" altLang="zh-CN" sz="2800" dirty="0" smtClean="0"/>
              <a:t>. </a:t>
            </a:r>
          </a:p>
        </p:txBody>
      </p:sp>
      <p:sp>
        <p:nvSpPr>
          <p:cNvPr id="2" name="矩形 1"/>
          <p:cNvSpPr/>
          <p:nvPr/>
        </p:nvSpPr>
        <p:spPr>
          <a:xfrm>
            <a:off x="1043608" y="1052736"/>
            <a:ext cx="2244524" cy="584775"/>
          </a:xfrm>
          <a:prstGeom prst="rect">
            <a:avLst/>
          </a:prstGeom>
        </p:spPr>
        <p:txBody>
          <a:bodyPr wrap="none">
            <a:spAutoFit/>
          </a:bodyPr>
          <a:lstStyle/>
          <a:p>
            <a:pPr algn="ctr"/>
            <a:r>
              <a:rPr lang="zh-CN" altLang="en-US" sz="3200" kern="10" dirty="0" smtClean="0">
                <a:ln w="9525" cap="sq">
                  <a:solidFill>
                    <a:srgbClr val="800080"/>
                  </a:solidFill>
                  <a:round/>
                </a:ln>
                <a:gradFill rotWithShape="0">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rPr>
              <a:t>学习目标：</a:t>
            </a:r>
            <a:endParaRPr lang="zh-CN" altLang="en-US" sz="3200" kern="10" dirty="0">
              <a:ln w="9525" cap="sq">
                <a:solidFill>
                  <a:srgbClr val="800080"/>
                </a:solidFill>
                <a:round/>
              </a:ln>
              <a:gradFill rotWithShape="0">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内容占位符 4098"/>
          <p:cNvSpPr>
            <a:spLocks noGrp="1"/>
          </p:cNvSpPr>
          <p:nvPr>
            <p:ph idx="1"/>
          </p:nvPr>
        </p:nvSpPr>
        <p:spPr>
          <a:xfrm>
            <a:off x="395288" y="1196975"/>
            <a:ext cx="8207375" cy="1296988"/>
          </a:xfrm>
        </p:spPr>
        <p:style>
          <a:lnRef idx="2">
            <a:schemeClr val="accent2"/>
          </a:lnRef>
          <a:fillRef idx="1">
            <a:schemeClr val="lt1"/>
          </a:fillRef>
          <a:effectRef idx="0">
            <a:schemeClr val="accent2"/>
          </a:effectRef>
          <a:fontRef idx="minor">
            <a:schemeClr val="dk1"/>
          </a:fontRef>
        </p:style>
        <p:txBody>
          <a:bodyPr anchor="t"/>
          <a:lstStyle/>
          <a:p>
            <a:r>
              <a:rPr lang="zh-CN" altLang="en-US" noProof="1"/>
              <a:t>还记得勾股定理吗？</a:t>
            </a:r>
          </a:p>
          <a:p>
            <a:endParaRPr lang="zh-CN" altLang="en-US" noProof="1"/>
          </a:p>
          <a:p>
            <a:endParaRPr lang="zh-CN" altLang="en-US" noProof="1"/>
          </a:p>
        </p:txBody>
      </p:sp>
      <p:sp>
        <p:nvSpPr>
          <p:cNvPr id="4101" name="文本框 4100"/>
          <p:cNvSpPr txBox="1">
            <a:spLocks noChangeArrowheads="1"/>
          </p:cNvSpPr>
          <p:nvPr/>
        </p:nvSpPr>
        <p:spPr bwMode="auto">
          <a:xfrm>
            <a:off x="469900" y="1974850"/>
            <a:ext cx="7343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dirty="0">
                <a:solidFill>
                  <a:srgbClr val="CC0000"/>
                </a:solidFill>
                <a:ea typeface="宋体" panose="02010600030101010101" pitchFamily="2" charset="-122"/>
              </a:rPr>
              <a:t>直角三角形两直角边的平方和等于斜边的平方。</a:t>
            </a:r>
          </a:p>
        </p:txBody>
      </p:sp>
      <p:sp>
        <p:nvSpPr>
          <p:cNvPr id="4102" name="文本框 4101"/>
          <p:cNvSpPr txBox="1">
            <a:spLocks noChangeArrowheads="1"/>
          </p:cNvSpPr>
          <p:nvPr/>
        </p:nvSpPr>
        <p:spPr bwMode="auto">
          <a:xfrm>
            <a:off x="539750" y="3573463"/>
            <a:ext cx="77755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dirty="0">
                <a:solidFill>
                  <a:srgbClr val="CC0000"/>
                </a:solidFill>
                <a:ea typeface="宋体" panose="02010600030101010101" pitchFamily="2" charset="-122"/>
              </a:rPr>
              <a:t>逆命题：如果三角形两边的平方和等于第三边的平方，那么这个三角形是直角三角形。</a:t>
            </a:r>
          </a:p>
          <a:p>
            <a:pPr>
              <a:spcBef>
                <a:spcPct val="50000"/>
              </a:spcBef>
            </a:pPr>
            <a:endParaRPr lang="zh-CN" altLang="en-US" sz="2800" b="0" dirty="0">
              <a:solidFill>
                <a:srgbClr val="CC0000"/>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4101"/>
                                        </p:tgtEl>
                                        <p:attrNameLst>
                                          <p:attrName>style.visibility</p:attrName>
                                        </p:attrNameLst>
                                      </p:cBhvr>
                                      <p:to>
                                        <p:strVal val="visible"/>
                                      </p:to>
                                    </p:set>
                                    <p:anim calcmode="lin" valueType="num">
                                      <p:cBhvr additive="base">
                                        <p:cTn id="7" dur="500" fill="hold"/>
                                        <p:tgtEl>
                                          <p:spTgt spid="4101"/>
                                        </p:tgtEl>
                                        <p:attrNameLst>
                                          <p:attrName>ppt_x</p:attrName>
                                        </p:attrNameLst>
                                      </p:cBhvr>
                                      <p:tavLst>
                                        <p:tav tm="0">
                                          <p:val>
                                            <p:strVal val="#ppt_x"/>
                                          </p:val>
                                        </p:tav>
                                        <p:tav tm="100000">
                                          <p:val>
                                            <p:strVal val="#ppt_x"/>
                                          </p:val>
                                        </p:tav>
                                      </p:tavLst>
                                    </p:anim>
                                    <p:anim calcmode="lin" valueType="num">
                                      <p:cBhvr additive="base">
                                        <p:cTn id="8" dur="500" fill="hold"/>
                                        <p:tgtEl>
                                          <p:spTgt spid="410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102"/>
                                        </p:tgtEl>
                                        <p:attrNameLst>
                                          <p:attrName>style.visibility</p:attrName>
                                        </p:attrNameLst>
                                      </p:cBhvr>
                                      <p:to>
                                        <p:strVal val="visible"/>
                                      </p:to>
                                    </p:set>
                                    <p:animEffect transition="in" filter="circle(in)">
                                      <p:cBhvr>
                                        <p:cTn id="13" dur="20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1"/>
      <p:bldP spid="410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文本占位符 5121"/>
          <p:cNvSpPr>
            <a:spLocks noGrp="1"/>
          </p:cNvSpPr>
          <p:nvPr>
            <p:ph type="body" sz="half" idx="1"/>
          </p:nvPr>
        </p:nvSpPr>
        <p:spPr>
          <a:xfrm>
            <a:off x="269875" y="609600"/>
            <a:ext cx="8766621" cy="253136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anchor="t"/>
          <a:lstStyle/>
          <a:p>
            <a:r>
              <a:rPr lang="zh-CN" altLang="en-US" sz="1800" b="0" noProof="1">
                <a:latin typeface="楷体_GB2312" panose="02010609030101010101" pitchFamily="1" charset="-122"/>
                <a:ea typeface="楷体_GB2312" panose="02010609030101010101" pitchFamily="1" charset="-122"/>
              </a:rPr>
              <a:t>古埃及人是怎样确定一个直角的？</a:t>
            </a:r>
          </a:p>
        </p:txBody>
      </p:sp>
      <p:pic>
        <p:nvPicPr>
          <p:cNvPr id="2" name="图片 5122"/>
          <p:cNvPicPr>
            <a:picLocks noChangeAspect="1" noChangeArrowheads="1"/>
          </p:cNvPicPr>
          <p:nvPr/>
        </p:nvPicPr>
        <p:blipFill>
          <a:blip r:embed="rId2">
            <a:lum bright="-18000"/>
          </a:blip>
          <a:srcRect/>
          <a:stretch>
            <a:fillRect/>
          </a:stretch>
        </p:blipFill>
        <p:spPr bwMode="auto">
          <a:xfrm>
            <a:off x="1692275" y="4000500"/>
            <a:ext cx="38163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文本框 5123"/>
          <p:cNvSpPr txBox="1">
            <a:spLocks noChangeArrowheads="1"/>
          </p:cNvSpPr>
          <p:nvPr/>
        </p:nvSpPr>
        <p:spPr bwMode="auto">
          <a:xfrm>
            <a:off x="0" y="0"/>
            <a:ext cx="57165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dirty="0">
                <a:ea typeface="宋体" panose="02010600030101010101" pitchFamily="2" charset="-122"/>
              </a:rPr>
              <a:t>探索勾股定理的逆定理</a:t>
            </a:r>
          </a:p>
        </p:txBody>
      </p:sp>
      <p:sp>
        <p:nvSpPr>
          <p:cNvPr id="19471" name="Text Box 15"/>
          <p:cNvSpPr txBox="1">
            <a:spLocks noChangeArrowheads="1"/>
          </p:cNvSpPr>
          <p:nvPr/>
        </p:nvSpPr>
        <p:spPr bwMode="auto">
          <a:xfrm>
            <a:off x="574675" y="1143000"/>
            <a:ext cx="8569325"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a:latin typeface="宋体" panose="02010600030101010101" pitchFamily="2" charset="-122"/>
                <a:ea typeface="宋体" panose="02010600030101010101" pitchFamily="2" charset="-122"/>
              </a:rPr>
              <a:t>据说古埃及人曾经用下图的方法做直角：把一根长绳打上等距离的</a:t>
            </a:r>
            <a:r>
              <a:rPr lang="en-US" altLang="zh-CN" sz="2800">
                <a:latin typeface="宋体" panose="02010600030101010101" pitchFamily="2" charset="-122"/>
                <a:ea typeface="宋体" panose="02010600030101010101" pitchFamily="2" charset="-122"/>
              </a:rPr>
              <a:t>13</a:t>
            </a:r>
            <a:r>
              <a:rPr lang="zh-CN" altLang="en-US" sz="2800">
                <a:latin typeface="宋体" panose="02010600030101010101" pitchFamily="2" charset="-122"/>
                <a:ea typeface="宋体" panose="02010600030101010101" pitchFamily="2" charset="-122"/>
              </a:rPr>
              <a:t>个结，然后以</a:t>
            </a:r>
            <a:r>
              <a:rPr lang="en-US" altLang="zh-CN" sz="2800">
                <a:latin typeface="宋体" panose="02010600030101010101" pitchFamily="2" charset="-122"/>
                <a:ea typeface="宋体" panose="02010600030101010101" pitchFamily="2" charset="-122"/>
              </a:rPr>
              <a:t>3</a:t>
            </a:r>
            <a:r>
              <a:rPr lang="zh-CN" altLang="en-US" sz="2800">
                <a:latin typeface="宋体" panose="02010600030101010101" pitchFamily="2" charset="-122"/>
                <a:ea typeface="宋体" panose="02010600030101010101" pitchFamily="2" charset="-122"/>
              </a:rPr>
              <a:t>个结、</a:t>
            </a:r>
            <a:r>
              <a:rPr lang="en-US" altLang="zh-CN" sz="2800">
                <a:latin typeface="宋体" panose="02010600030101010101" pitchFamily="2" charset="-122"/>
                <a:ea typeface="宋体" panose="02010600030101010101" pitchFamily="2" charset="-122"/>
              </a:rPr>
              <a:t>4</a:t>
            </a:r>
            <a:r>
              <a:rPr lang="zh-CN" altLang="en-US" sz="2800">
                <a:latin typeface="宋体" panose="02010600030101010101" pitchFamily="2" charset="-122"/>
                <a:ea typeface="宋体" panose="02010600030101010101" pitchFamily="2" charset="-122"/>
              </a:rPr>
              <a:t>个结、</a:t>
            </a:r>
            <a:r>
              <a:rPr lang="en-US" altLang="zh-CN" sz="2800">
                <a:latin typeface="宋体" panose="02010600030101010101" pitchFamily="2" charset="-122"/>
                <a:ea typeface="宋体" panose="02010600030101010101" pitchFamily="2" charset="-122"/>
              </a:rPr>
              <a:t>5</a:t>
            </a:r>
            <a:r>
              <a:rPr lang="zh-CN" altLang="en-US" sz="2800">
                <a:latin typeface="宋体" panose="02010600030101010101" pitchFamily="2" charset="-122"/>
                <a:ea typeface="宋体" panose="02010600030101010101" pitchFamily="2" charset="-122"/>
              </a:rPr>
              <a:t>个结的长度为边长，用木桩钉成一个三角形，他们认为其中一个角便是直角．你知道为什么吗？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calcmode="lin" valueType="num">
                                      <p:cBhvr additive="base">
                                        <p:cTn id="7" dur="500" fill="hold"/>
                                        <p:tgtEl>
                                          <p:spTgt spid="5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71"/>
                                        </p:tgtEl>
                                        <p:attrNameLst>
                                          <p:attrName>style.visibility</p:attrName>
                                        </p:attrNameLst>
                                      </p:cBhvr>
                                      <p:to>
                                        <p:strVal val="visible"/>
                                      </p:to>
                                    </p:set>
                                    <p:anim calcmode="lin" valueType="num">
                                      <p:cBhvr additive="base">
                                        <p:cTn id="19" dur="500" fill="hold"/>
                                        <p:tgtEl>
                                          <p:spTgt spid="19471"/>
                                        </p:tgtEl>
                                        <p:attrNameLst>
                                          <p:attrName>ppt_x</p:attrName>
                                        </p:attrNameLst>
                                      </p:cBhvr>
                                      <p:tavLst>
                                        <p:tav tm="0">
                                          <p:val>
                                            <p:strVal val="#ppt_x"/>
                                          </p:val>
                                        </p:tav>
                                        <p:tav tm="100000">
                                          <p:val>
                                            <p:strVal val="#ppt_x"/>
                                          </p:val>
                                        </p:tav>
                                      </p:tavLst>
                                    </p:anim>
                                    <p:anim calcmode="lin" valueType="num">
                                      <p:cBhvr additive="base">
                                        <p:cTn id="20" dur="500" fill="hold"/>
                                        <p:tgtEl>
                                          <p:spTgt spid="194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uiExpand="1" build="p" animBg="1"/>
      <p:bldP spid="1947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69" name="组合 6145"/>
          <p:cNvGrpSpPr/>
          <p:nvPr/>
        </p:nvGrpSpPr>
        <p:grpSpPr bwMode="auto">
          <a:xfrm>
            <a:off x="900113" y="549275"/>
            <a:ext cx="2438400" cy="1828800"/>
            <a:chOff x="0" y="0"/>
            <a:chExt cx="1536" cy="1152"/>
          </a:xfrm>
        </p:grpSpPr>
        <p:sp>
          <p:nvSpPr>
            <p:cNvPr id="7170" name="直接连接符 6146"/>
            <p:cNvSpPr>
              <a:spLocks noChangeShapeType="1"/>
            </p:cNvSpPr>
            <p:nvPr/>
          </p:nvSpPr>
          <p:spPr bwMode="auto">
            <a:xfrm>
              <a:off x="0" y="0"/>
              <a:ext cx="1536" cy="1152"/>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1" name="流程图: 联系 6147"/>
            <p:cNvSpPr>
              <a:spLocks noChangeArrowheads="1"/>
            </p:cNvSpPr>
            <p:nvPr/>
          </p:nvSpPr>
          <p:spPr bwMode="auto">
            <a:xfrm>
              <a:off x="528" y="384"/>
              <a:ext cx="64" cy="89"/>
            </a:xfrm>
            <a:prstGeom prst="flowChartConnector">
              <a:avLst/>
            </a:prstGeom>
            <a:solidFill>
              <a:srgbClr val="FFFFFF"/>
            </a:solidFill>
            <a:ln w="25400">
              <a:solidFill>
                <a:schemeClr val="tx1"/>
              </a:solidFill>
              <a:round/>
            </a:ln>
          </p:spPr>
          <p:txBody>
            <a:bodyPr/>
            <a:lstStyle/>
            <a:p>
              <a:pPr algn="r"/>
              <a:endParaRPr lang="zh-CN" altLang="en-US"/>
            </a:p>
          </p:txBody>
        </p:sp>
        <p:sp>
          <p:nvSpPr>
            <p:cNvPr id="7172" name="流程图: 联系 6148"/>
            <p:cNvSpPr>
              <a:spLocks noChangeArrowheads="1"/>
            </p:cNvSpPr>
            <p:nvPr/>
          </p:nvSpPr>
          <p:spPr bwMode="auto">
            <a:xfrm>
              <a:off x="288" y="192"/>
              <a:ext cx="64" cy="89"/>
            </a:xfrm>
            <a:prstGeom prst="flowChartConnector">
              <a:avLst/>
            </a:prstGeom>
            <a:solidFill>
              <a:srgbClr val="FFFFFF"/>
            </a:solidFill>
            <a:ln w="25400">
              <a:solidFill>
                <a:schemeClr val="tx1"/>
              </a:solidFill>
              <a:round/>
            </a:ln>
          </p:spPr>
          <p:txBody>
            <a:bodyPr/>
            <a:lstStyle/>
            <a:p>
              <a:pPr algn="r"/>
              <a:endParaRPr lang="zh-CN" altLang="en-US"/>
            </a:p>
          </p:txBody>
        </p:sp>
        <p:sp>
          <p:nvSpPr>
            <p:cNvPr id="7173" name="流程图: 联系 6149"/>
            <p:cNvSpPr>
              <a:spLocks noChangeArrowheads="1"/>
            </p:cNvSpPr>
            <p:nvPr/>
          </p:nvSpPr>
          <p:spPr bwMode="auto">
            <a:xfrm>
              <a:off x="816" y="585"/>
              <a:ext cx="64" cy="89"/>
            </a:xfrm>
            <a:prstGeom prst="flowChartConnector">
              <a:avLst/>
            </a:prstGeom>
            <a:solidFill>
              <a:srgbClr val="FFFFFF"/>
            </a:solidFill>
            <a:ln w="25400">
              <a:solidFill>
                <a:schemeClr val="tx1"/>
              </a:solidFill>
              <a:round/>
            </a:ln>
          </p:spPr>
          <p:txBody>
            <a:bodyPr/>
            <a:lstStyle/>
            <a:p>
              <a:pPr algn="r"/>
              <a:endParaRPr lang="zh-CN" altLang="en-US"/>
            </a:p>
          </p:txBody>
        </p:sp>
        <p:sp>
          <p:nvSpPr>
            <p:cNvPr id="7174" name="流程图: 联系 6150"/>
            <p:cNvSpPr>
              <a:spLocks noChangeArrowheads="1"/>
            </p:cNvSpPr>
            <p:nvPr/>
          </p:nvSpPr>
          <p:spPr bwMode="auto">
            <a:xfrm>
              <a:off x="1152" y="825"/>
              <a:ext cx="64" cy="89"/>
            </a:xfrm>
            <a:prstGeom prst="flowChartConnector">
              <a:avLst/>
            </a:prstGeom>
            <a:solidFill>
              <a:srgbClr val="FFFFFF"/>
            </a:solidFill>
            <a:ln w="25400">
              <a:solidFill>
                <a:schemeClr val="tx1"/>
              </a:solidFill>
              <a:round/>
            </a:ln>
          </p:spPr>
          <p:txBody>
            <a:bodyPr/>
            <a:lstStyle/>
            <a:p>
              <a:pPr algn="r"/>
              <a:endParaRPr lang="zh-CN" altLang="en-US"/>
            </a:p>
          </p:txBody>
        </p:sp>
      </p:grpSp>
      <p:grpSp>
        <p:nvGrpSpPr>
          <p:cNvPr id="7175" name="组合 6151"/>
          <p:cNvGrpSpPr/>
          <p:nvPr/>
        </p:nvGrpSpPr>
        <p:grpSpPr bwMode="auto">
          <a:xfrm>
            <a:off x="838200" y="2312988"/>
            <a:ext cx="2500313" cy="141287"/>
            <a:chOff x="0" y="0"/>
            <a:chExt cx="1575" cy="89"/>
          </a:xfrm>
        </p:grpSpPr>
        <p:sp>
          <p:nvSpPr>
            <p:cNvPr id="7176" name="直接连接符 6152"/>
            <p:cNvSpPr>
              <a:spLocks noChangeShapeType="1"/>
            </p:cNvSpPr>
            <p:nvPr/>
          </p:nvSpPr>
          <p:spPr bwMode="auto">
            <a:xfrm>
              <a:off x="0" y="41"/>
              <a:ext cx="1536" cy="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7" name="流程图: 联系 6153"/>
            <p:cNvSpPr>
              <a:spLocks noChangeArrowheads="1"/>
            </p:cNvSpPr>
            <p:nvPr/>
          </p:nvSpPr>
          <p:spPr bwMode="auto">
            <a:xfrm>
              <a:off x="1118" y="0"/>
              <a:ext cx="64" cy="89"/>
            </a:xfrm>
            <a:prstGeom prst="flowChartConnector">
              <a:avLst/>
            </a:prstGeom>
            <a:solidFill>
              <a:srgbClr val="FFFFFF"/>
            </a:solidFill>
            <a:ln w="25400">
              <a:solidFill>
                <a:schemeClr val="tx1"/>
              </a:solidFill>
              <a:round/>
            </a:ln>
          </p:spPr>
          <p:txBody>
            <a:bodyPr/>
            <a:lstStyle/>
            <a:p>
              <a:pPr algn="r"/>
              <a:endParaRPr lang="zh-CN" altLang="en-US"/>
            </a:p>
          </p:txBody>
        </p:sp>
        <p:sp>
          <p:nvSpPr>
            <p:cNvPr id="7178" name="流程图: 联系 6154"/>
            <p:cNvSpPr>
              <a:spLocks noChangeArrowheads="1"/>
            </p:cNvSpPr>
            <p:nvPr/>
          </p:nvSpPr>
          <p:spPr bwMode="auto">
            <a:xfrm>
              <a:off x="743" y="0"/>
              <a:ext cx="64" cy="89"/>
            </a:xfrm>
            <a:prstGeom prst="flowChartConnector">
              <a:avLst/>
            </a:prstGeom>
            <a:solidFill>
              <a:srgbClr val="FFFFFF"/>
            </a:solidFill>
            <a:ln w="25400">
              <a:solidFill>
                <a:schemeClr val="tx1"/>
              </a:solidFill>
              <a:round/>
            </a:ln>
          </p:spPr>
          <p:txBody>
            <a:bodyPr/>
            <a:lstStyle/>
            <a:p>
              <a:pPr algn="r"/>
              <a:endParaRPr lang="zh-CN" altLang="en-US"/>
            </a:p>
          </p:txBody>
        </p:sp>
        <p:sp>
          <p:nvSpPr>
            <p:cNvPr id="7179" name="流程图: 联系 6155"/>
            <p:cNvSpPr>
              <a:spLocks noChangeArrowheads="1"/>
            </p:cNvSpPr>
            <p:nvPr/>
          </p:nvSpPr>
          <p:spPr bwMode="auto">
            <a:xfrm>
              <a:off x="345" y="0"/>
              <a:ext cx="64" cy="89"/>
            </a:xfrm>
            <a:prstGeom prst="flowChartConnector">
              <a:avLst/>
            </a:prstGeom>
            <a:solidFill>
              <a:srgbClr val="FFFFFF"/>
            </a:solidFill>
            <a:ln w="25400">
              <a:solidFill>
                <a:schemeClr val="tx1"/>
              </a:solidFill>
              <a:round/>
            </a:ln>
          </p:spPr>
          <p:txBody>
            <a:bodyPr/>
            <a:lstStyle/>
            <a:p>
              <a:pPr algn="r"/>
              <a:endParaRPr lang="zh-CN" altLang="en-US"/>
            </a:p>
          </p:txBody>
        </p:sp>
        <p:sp>
          <p:nvSpPr>
            <p:cNvPr id="7180" name="流程图: 联系 6156"/>
            <p:cNvSpPr>
              <a:spLocks noChangeArrowheads="1"/>
            </p:cNvSpPr>
            <p:nvPr/>
          </p:nvSpPr>
          <p:spPr bwMode="auto">
            <a:xfrm>
              <a:off x="1511" y="0"/>
              <a:ext cx="64" cy="89"/>
            </a:xfrm>
            <a:prstGeom prst="flowChartConnector">
              <a:avLst/>
            </a:prstGeom>
            <a:solidFill>
              <a:schemeClr val="tx1"/>
            </a:solidFill>
            <a:ln w="25400">
              <a:solidFill>
                <a:schemeClr val="tx1"/>
              </a:solidFill>
              <a:round/>
            </a:ln>
          </p:spPr>
          <p:txBody>
            <a:bodyPr/>
            <a:lstStyle/>
            <a:p>
              <a:pPr algn="r"/>
              <a:endParaRPr lang="zh-CN" altLang="en-US"/>
            </a:p>
          </p:txBody>
        </p:sp>
      </p:grpSp>
      <p:sp>
        <p:nvSpPr>
          <p:cNvPr id="7181" name="流程图: 联系 6157"/>
          <p:cNvSpPr>
            <a:spLocks noChangeArrowheads="1"/>
          </p:cNvSpPr>
          <p:nvPr/>
        </p:nvSpPr>
        <p:spPr bwMode="auto">
          <a:xfrm rot="5400000">
            <a:off x="822326" y="473075"/>
            <a:ext cx="101600" cy="142875"/>
          </a:xfrm>
          <a:prstGeom prst="flowChartConnector">
            <a:avLst/>
          </a:prstGeom>
          <a:solidFill>
            <a:srgbClr val="FF0000"/>
          </a:solidFill>
          <a:ln w="9525">
            <a:solidFill>
              <a:srgbClr val="FF0000"/>
            </a:solidFill>
            <a:round/>
          </a:ln>
        </p:spPr>
        <p:txBody>
          <a:bodyPr/>
          <a:lstStyle/>
          <a:p>
            <a:pPr algn="r"/>
            <a:endParaRPr lang="zh-CN" altLang="en-US"/>
          </a:p>
        </p:txBody>
      </p:sp>
      <p:grpSp>
        <p:nvGrpSpPr>
          <p:cNvPr id="7182" name="组合 6158"/>
          <p:cNvGrpSpPr/>
          <p:nvPr/>
        </p:nvGrpSpPr>
        <p:grpSpPr bwMode="auto">
          <a:xfrm>
            <a:off x="787400" y="595313"/>
            <a:ext cx="152400" cy="1854200"/>
            <a:chOff x="0" y="0"/>
            <a:chExt cx="96" cy="1168"/>
          </a:xfrm>
        </p:grpSpPr>
        <p:sp>
          <p:nvSpPr>
            <p:cNvPr id="7183" name="直接连接符 6159"/>
            <p:cNvSpPr>
              <a:spLocks noChangeShapeType="1"/>
            </p:cNvSpPr>
            <p:nvPr/>
          </p:nvSpPr>
          <p:spPr bwMode="auto">
            <a:xfrm rot="5400000">
              <a:off x="-527" y="576"/>
              <a:ext cx="1152" cy="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4" name="流程图: 联系 6160"/>
            <p:cNvSpPr>
              <a:spLocks noChangeArrowheads="1"/>
            </p:cNvSpPr>
            <p:nvPr/>
          </p:nvSpPr>
          <p:spPr bwMode="auto">
            <a:xfrm rot="5400000">
              <a:off x="13" y="319"/>
              <a:ext cx="64" cy="89"/>
            </a:xfrm>
            <a:prstGeom prst="flowChartConnector">
              <a:avLst/>
            </a:prstGeom>
            <a:solidFill>
              <a:srgbClr val="FFFFFF"/>
            </a:solidFill>
            <a:ln w="25400">
              <a:solidFill>
                <a:schemeClr val="tx1"/>
              </a:solidFill>
              <a:round/>
            </a:ln>
          </p:spPr>
          <p:txBody>
            <a:bodyPr/>
            <a:lstStyle/>
            <a:p>
              <a:pPr algn="r"/>
              <a:endParaRPr lang="zh-CN" altLang="en-US"/>
            </a:p>
          </p:txBody>
        </p:sp>
        <p:sp>
          <p:nvSpPr>
            <p:cNvPr id="7185" name="流程图: 联系 6161"/>
            <p:cNvSpPr>
              <a:spLocks noChangeArrowheads="1"/>
            </p:cNvSpPr>
            <p:nvPr/>
          </p:nvSpPr>
          <p:spPr bwMode="auto">
            <a:xfrm rot="5400000">
              <a:off x="13" y="712"/>
              <a:ext cx="64" cy="89"/>
            </a:xfrm>
            <a:prstGeom prst="flowChartConnector">
              <a:avLst/>
            </a:prstGeom>
            <a:solidFill>
              <a:srgbClr val="FFFFFF"/>
            </a:solidFill>
            <a:ln w="25400">
              <a:solidFill>
                <a:schemeClr val="tx1"/>
              </a:solidFill>
              <a:round/>
            </a:ln>
          </p:spPr>
          <p:txBody>
            <a:bodyPr/>
            <a:lstStyle/>
            <a:p>
              <a:pPr algn="r"/>
              <a:endParaRPr lang="zh-CN" altLang="en-US"/>
            </a:p>
          </p:txBody>
        </p:sp>
        <p:sp>
          <p:nvSpPr>
            <p:cNvPr id="7186" name="流程图: 联系 6162"/>
            <p:cNvSpPr>
              <a:spLocks noChangeArrowheads="1"/>
            </p:cNvSpPr>
            <p:nvPr/>
          </p:nvSpPr>
          <p:spPr bwMode="auto">
            <a:xfrm rot="5400000">
              <a:off x="13" y="1082"/>
              <a:ext cx="64" cy="89"/>
            </a:xfrm>
            <a:prstGeom prst="flowChartConnector">
              <a:avLst/>
            </a:prstGeom>
            <a:solidFill>
              <a:srgbClr val="0000FF"/>
            </a:solidFill>
            <a:ln w="25400">
              <a:solidFill>
                <a:srgbClr val="0000FF"/>
              </a:solidFill>
              <a:round/>
            </a:ln>
          </p:spPr>
          <p:txBody>
            <a:bodyPr/>
            <a:lstStyle/>
            <a:p>
              <a:pPr algn="r"/>
              <a:endParaRPr lang="zh-CN" altLang="en-US"/>
            </a:p>
          </p:txBody>
        </p:sp>
      </p:grpSp>
      <p:cxnSp>
        <p:nvCxnSpPr>
          <p:cNvPr id="7187" name="肘形连接符 6163"/>
          <p:cNvCxnSpPr>
            <a:cxnSpLocks noChangeShapeType="1"/>
          </p:cNvCxnSpPr>
          <p:nvPr/>
        </p:nvCxnSpPr>
        <p:spPr bwMode="auto">
          <a:xfrm rot="16200000" flipH="1">
            <a:off x="752475" y="2111375"/>
            <a:ext cx="381000" cy="152400"/>
          </a:xfrm>
          <a:prstGeom prst="bentConnector3">
            <a:avLst>
              <a:gd name="adj1" fmla="val 50000"/>
            </a:avLst>
          </a:prstGeom>
          <a:noFill/>
          <a:ln w="25400">
            <a:solidFill>
              <a:schemeClr val="tx1"/>
            </a:solidFill>
            <a:miter lim="800000"/>
          </a:ln>
          <a:extLst>
            <a:ext uri="{909E8E84-426E-40DD-AFC4-6F175D3DCCD1}">
              <a14:hiddenFill xmlns:a14="http://schemas.microsoft.com/office/drawing/2010/main">
                <a:noFill/>
              </a14:hiddenFill>
            </a:ext>
          </a:extLst>
        </p:spPr>
      </p:cxnSp>
      <p:sp>
        <p:nvSpPr>
          <p:cNvPr id="6166" name="文本框 6165"/>
          <p:cNvSpPr txBox="1">
            <a:spLocks noChangeArrowheads="1"/>
          </p:cNvSpPr>
          <p:nvPr/>
        </p:nvSpPr>
        <p:spPr bwMode="auto">
          <a:xfrm>
            <a:off x="1600200" y="2532063"/>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0">
                <a:solidFill>
                  <a:schemeClr val="tx1"/>
                </a:solidFill>
                <a:ea typeface="楷体_GB2312" panose="02010609030101010101" pitchFamily="1" charset="-122"/>
              </a:rPr>
              <a:t>4</a:t>
            </a:r>
          </a:p>
        </p:txBody>
      </p:sp>
      <p:sp>
        <p:nvSpPr>
          <p:cNvPr id="6167" name="文本框 6166"/>
          <p:cNvSpPr txBox="1">
            <a:spLocks noChangeArrowheads="1"/>
          </p:cNvSpPr>
          <p:nvPr/>
        </p:nvSpPr>
        <p:spPr bwMode="auto">
          <a:xfrm>
            <a:off x="2319338" y="733425"/>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0">
                <a:solidFill>
                  <a:schemeClr val="tx1"/>
                </a:solidFill>
                <a:ea typeface="楷体_GB2312" panose="02010609030101010101" pitchFamily="1" charset="-122"/>
              </a:rPr>
              <a:t>5</a:t>
            </a:r>
          </a:p>
        </p:txBody>
      </p:sp>
      <p:sp>
        <p:nvSpPr>
          <p:cNvPr id="7190" name="文本框 6167"/>
          <p:cNvSpPr txBox="1">
            <a:spLocks noChangeArrowheads="1"/>
          </p:cNvSpPr>
          <p:nvPr/>
        </p:nvSpPr>
        <p:spPr bwMode="auto">
          <a:xfrm>
            <a:off x="900113" y="3068638"/>
            <a:ext cx="79486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b="0" dirty="0">
                <a:solidFill>
                  <a:schemeClr val="tx1"/>
                </a:solidFill>
                <a:ea typeface="楷体_GB2312" panose="02010609030101010101" pitchFamily="1" charset="-122"/>
              </a:rPr>
              <a:t>请同学们观察</a:t>
            </a:r>
            <a:r>
              <a:rPr lang="en-US" altLang="zh-CN" sz="2800" b="0" dirty="0">
                <a:solidFill>
                  <a:schemeClr val="tx1"/>
                </a:solidFill>
                <a:ea typeface="楷体_GB2312" panose="02010609030101010101" pitchFamily="1" charset="-122"/>
              </a:rPr>
              <a:t>,</a:t>
            </a:r>
            <a:r>
              <a:rPr lang="zh-CN" altLang="en-US" sz="2800" b="0" dirty="0">
                <a:solidFill>
                  <a:schemeClr val="tx1"/>
                </a:solidFill>
                <a:ea typeface="楷体_GB2312" panose="02010609030101010101" pitchFamily="1" charset="-122"/>
              </a:rPr>
              <a:t>这个三角形的三条边有什么关系吗</a:t>
            </a:r>
            <a:r>
              <a:rPr lang="en-US" altLang="zh-CN" sz="2800" b="0" dirty="0">
                <a:solidFill>
                  <a:schemeClr val="tx1"/>
                </a:solidFill>
                <a:ea typeface="楷体_GB2312" panose="02010609030101010101" pitchFamily="1" charset="-122"/>
              </a:rPr>
              <a:t>?</a:t>
            </a:r>
          </a:p>
        </p:txBody>
      </p:sp>
      <p:grpSp>
        <p:nvGrpSpPr>
          <p:cNvPr id="6169" name="组合 6168"/>
          <p:cNvGrpSpPr/>
          <p:nvPr/>
        </p:nvGrpSpPr>
        <p:grpSpPr bwMode="auto">
          <a:xfrm>
            <a:off x="1384300" y="4365625"/>
            <a:ext cx="2198688" cy="661988"/>
            <a:chOff x="0" y="0"/>
            <a:chExt cx="1385" cy="417"/>
          </a:xfrm>
        </p:grpSpPr>
        <p:sp>
          <p:nvSpPr>
            <p:cNvPr id="7192" name="文本框 6169"/>
            <p:cNvSpPr txBox="1">
              <a:spLocks noChangeArrowheads="1"/>
            </p:cNvSpPr>
            <p:nvPr/>
          </p:nvSpPr>
          <p:spPr bwMode="auto">
            <a:xfrm>
              <a:off x="0" y="81"/>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0">
                  <a:solidFill>
                    <a:srgbClr val="800000"/>
                  </a:solidFill>
                  <a:ea typeface="楷体_GB2312" panose="02010609030101010101" pitchFamily="1" charset="-122"/>
                </a:rPr>
                <a:t>3</a:t>
              </a:r>
            </a:p>
          </p:txBody>
        </p:sp>
        <p:sp>
          <p:nvSpPr>
            <p:cNvPr id="7193" name="文本框 6170"/>
            <p:cNvSpPr txBox="1">
              <a:spLocks noChangeArrowheads="1"/>
            </p:cNvSpPr>
            <p:nvPr/>
          </p:nvSpPr>
          <p:spPr bwMode="auto">
            <a:xfrm>
              <a:off x="134" y="6"/>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b="0">
                  <a:solidFill>
                    <a:srgbClr val="800000"/>
                  </a:solidFill>
                  <a:ea typeface="楷体_GB2312" panose="02010609030101010101" pitchFamily="1" charset="-122"/>
                </a:rPr>
                <a:t>2</a:t>
              </a:r>
            </a:p>
          </p:txBody>
        </p:sp>
        <p:sp>
          <p:nvSpPr>
            <p:cNvPr id="7194" name="文本框 6171"/>
            <p:cNvSpPr txBox="1">
              <a:spLocks noChangeArrowheads="1"/>
            </p:cNvSpPr>
            <p:nvPr/>
          </p:nvSpPr>
          <p:spPr bwMode="auto">
            <a:xfrm>
              <a:off x="559" y="75"/>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0">
                  <a:solidFill>
                    <a:srgbClr val="800000"/>
                  </a:solidFill>
                  <a:ea typeface="楷体_GB2312" panose="02010609030101010101" pitchFamily="1" charset="-122"/>
                </a:rPr>
                <a:t>4</a:t>
              </a:r>
            </a:p>
          </p:txBody>
        </p:sp>
        <p:sp>
          <p:nvSpPr>
            <p:cNvPr id="7195" name="文本框 6172"/>
            <p:cNvSpPr txBox="1">
              <a:spLocks noChangeArrowheads="1"/>
            </p:cNvSpPr>
            <p:nvPr/>
          </p:nvSpPr>
          <p:spPr bwMode="auto">
            <a:xfrm>
              <a:off x="693" y="0"/>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b="0">
                  <a:solidFill>
                    <a:srgbClr val="800000"/>
                  </a:solidFill>
                  <a:ea typeface="楷体_GB2312" panose="02010609030101010101" pitchFamily="1" charset="-122"/>
                </a:rPr>
                <a:t>2</a:t>
              </a:r>
            </a:p>
          </p:txBody>
        </p:sp>
        <p:sp>
          <p:nvSpPr>
            <p:cNvPr id="7196" name="文本框 6173"/>
            <p:cNvSpPr txBox="1">
              <a:spLocks noChangeArrowheads="1"/>
            </p:cNvSpPr>
            <p:nvPr/>
          </p:nvSpPr>
          <p:spPr bwMode="auto">
            <a:xfrm>
              <a:off x="1055" y="75"/>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0">
                  <a:solidFill>
                    <a:srgbClr val="800000"/>
                  </a:solidFill>
                  <a:ea typeface="楷体_GB2312" panose="02010609030101010101" pitchFamily="1" charset="-122"/>
                </a:rPr>
                <a:t>5</a:t>
              </a:r>
            </a:p>
          </p:txBody>
        </p:sp>
        <p:sp>
          <p:nvSpPr>
            <p:cNvPr id="7197" name="文本框 6174"/>
            <p:cNvSpPr txBox="1">
              <a:spLocks noChangeArrowheads="1"/>
            </p:cNvSpPr>
            <p:nvPr/>
          </p:nvSpPr>
          <p:spPr bwMode="auto">
            <a:xfrm>
              <a:off x="1189" y="0"/>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b="0">
                  <a:solidFill>
                    <a:srgbClr val="800000"/>
                  </a:solidFill>
                  <a:ea typeface="楷体_GB2312" panose="02010609030101010101" pitchFamily="1" charset="-122"/>
                </a:rPr>
                <a:t>2</a:t>
              </a:r>
            </a:p>
          </p:txBody>
        </p:sp>
        <p:sp>
          <p:nvSpPr>
            <p:cNvPr id="7198" name="文本框 6175"/>
            <p:cNvSpPr txBox="1">
              <a:spLocks noChangeArrowheads="1"/>
            </p:cNvSpPr>
            <p:nvPr/>
          </p:nvSpPr>
          <p:spPr bwMode="auto">
            <a:xfrm>
              <a:off x="310" y="70"/>
              <a:ext cx="24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0">
                  <a:solidFill>
                    <a:schemeClr val="tx1"/>
                  </a:solidFill>
                  <a:ea typeface="楷体_GB2312" panose="02010609030101010101" pitchFamily="1" charset="-122"/>
                </a:rPr>
                <a:t>+</a:t>
              </a:r>
            </a:p>
          </p:txBody>
        </p:sp>
        <p:sp>
          <p:nvSpPr>
            <p:cNvPr id="7199" name="文本框 6176"/>
            <p:cNvSpPr txBox="1">
              <a:spLocks noChangeArrowheads="1"/>
            </p:cNvSpPr>
            <p:nvPr/>
          </p:nvSpPr>
          <p:spPr bwMode="auto">
            <a:xfrm>
              <a:off x="829" y="90"/>
              <a:ext cx="24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0">
                  <a:solidFill>
                    <a:schemeClr val="tx1"/>
                  </a:solidFill>
                  <a:ea typeface="楷体_GB2312" panose="02010609030101010101" pitchFamily="1" charset="-122"/>
                </a:rPr>
                <a:t>=</a:t>
              </a:r>
            </a:p>
          </p:txBody>
        </p:sp>
      </p:grpSp>
      <p:sp>
        <p:nvSpPr>
          <p:cNvPr id="7200" name="文本框 6177"/>
          <p:cNvSpPr txBox="1">
            <a:spLocks noChangeArrowheads="1"/>
          </p:cNvSpPr>
          <p:nvPr/>
        </p:nvSpPr>
        <p:spPr bwMode="auto">
          <a:xfrm>
            <a:off x="3851275" y="4508500"/>
            <a:ext cx="33131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endParaRPr lang="zh-CN" altLang="en-US" sz="1800" b="0">
              <a:solidFill>
                <a:schemeClr val="tx1"/>
              </a:solidFill>
              <a:ea typeface="宋体" panose="02010600030101010101" pitchFamily="2" charset="-122"/>
            </a:endParaRPr>
          </a:p>
        </p:txBody>
      </p:sp>
      <p:sp>
        <p:nvSpPr>
          <p:cNvPr id="6179" name="右箭头 6178"/>
          <p:cNvSpPr>
            <a:spLocks noChangeArrowheads="1"/>
          </p:cNvSpPr>
          <p:nvPr/>
        </p:nvSpPr>
        <p:spPr bwMode="auto">
          <a:xfrm>
            <a:off x="3995738" y="4652963"/>
            <a:ext cx="647700" cy="215900"/>
          </a:xfrm>
          <a:prstGeom prst="rightArrow">
            <a:avLst>
              <a:gd name="adj1" fmla="val 50000"/>
              <a:gd name="adj2" fmla="val 75000"/>
            </a:avLst>
          </a:prstGeom>
          <a:solidFill>
            <a:schemeClr val="accent1"/>
          </a:solidFill>
          <a:ln w="12700" cap="sq">
            <a:solidFill>
              <a:schemeClr val="tx1"/>
            </a:solidFill>
            <a:miter lim="800000"/>
          </a:ln>
        </p:spPr>
        <p:txBody>
          <a:bodyPr/>
          <a:lstStyle/>
          <a:p>
            <a:pPr algn="r"/>
            <a:endParaRPr lang="zh-CN" altLang="en-US"/>
          </a:p>
        </p:txBody>
      </p:sp>
      <p:sp>
        <p:nvSpPr>
          <p:cNvPr id="6180" name="文本框 6179"/>
          <p:cNvSpPr txBox="1">
            <a:spLocks noChangeArrowheads="1"/>
          </p:cNvSpPr>
          <p:nvPr/>
        </p:nvSpPr>
        <p:spPr bwMode="auto">
          <a:xfrm>
            <a:off x="4859338" y="4437063"/>
            <a:ext cx="2160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a:ea typeface="宋体" panose="02010600030101010101" pitchFamily="2" charset="-122"/>
              </a:rPr>
              <a:t>直角三角形</a:t>
            </a:r>
          </a:p>
        </p:txBody>
      </p:sp>
      <p:sp>
        <p:nvSpPr>
          <p:cNvPr id="4" name="文本框 3"/>
          <p:cNvSpPr txBox="1">
            <a:spLocks noChangeArrowheads="1"/>
          </p:cNvSpPr>
          <p:nvPr/>
        </p:nvSpPr>
        <p:spPr bwMode="auto">
          <a:xfrm>
            <a:off x="514350" y="5322888"/>
            <a:ext cx="801211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dirty="0"/>
              <a:t>是不是所有三条边符合</a:t>
            </a:r>
            <a:r>
              <a:rPr lang="en-US" altLang="zh-CN" dirty="0">
                <a:ea typeface="宋体" panose="02010600030101010101" pitchFamily="2" charset="-122"/>
              </a:rPr>
              <a:t>a</a:t>
            </a:r>
            <a:r>
              <a:rPr lang="en-US" altLang="zh-CN" baseline="30000" dirty="0">
                <a:ea typeface="宋体" panose="02010600030101010101" pitchFamily="2" charset="-122"/>
              </a:rPr>
              <a:t>2</a:t>
            </a:r>
            <a:r>
              <a:rPr lang="en-US" altLang="zh-CN" dirty="0">
                <a:ea typeface="宋体" panose="02010600030101010101" pitchFamily="2" charset="-122"/>
              </a:rPr>
              <a:t>+b</a:t>
            </a:r>
            <a:r>
              <a:rPr lang="en-US" altLang="zh-CN" baseline="30000" dirty="0">
                <a:ea typeface="宋体" panose="02010600030101010101" pitchFamily="2" charset="-122"/>
              </a:rPr>
              <a:t>2</a:t>
            </a:r>
            <a:r>
              <a:rPr lang="en-US" altLang="zh-CN" dirty="0">
                <a:ea typeface="宋体" panose="02010600030101010101" pitchFamily="2" charset="-122"/>
              </a:rPr>
              <a:t>=c</a:t>
            </a:r>
            <a:r>
              <a:rPr lang="en-US" altLang="zh-CN" baseline="30000" dirty="0">
                <a:ea typeface="宋体" panose="02010600030101010101" pitchFamily="2" charset="-122"/>
              </a:rPr>
              <a:t>2</a:t>
            </a:r>
            <a:r>
              <a:rPr lang="en-US" altLang="zh-CN" dirty="0">
                <a:ea typeface="宋体" panose="02010600030101010101" pitchFamily="2" charset="-122"/>
              </a:rPr>
              <a:t> </a:t>
            </a:r>
            <a:r>
              <a:rPr lang="zh-CN" altLang="en-US" dirty="0">
                <a:ea typeface="宋体" panose="02010600030101010101" pitchFamily="2" charset="-122"/>
              </a:rPr>
              <a:t>的三角形都是直角三角形呢？</a:t>
            </a:r>
          </a:p>
          <a:p>
            <a:endParaRPr lang="zh-CN" altLang="en-US" dirty="0"/>
          </a:p>
        </p:txBody>
      </p:sp>
      <p:sp>
        <p:nvSpPr>
          <p:cNvPr id="2" name="文本框 1"/>
          <p:cNvSpPr txBox="1">
            <a:spLocks noChangeArrowheads="1"/>
          </p:cNvSpPr>
          <p:nvPr/>
        </p:nvSpPr>
        <p:spPr bwMode="auto">
          <a:xfrm>
            <a:off x="133350" y="1158875"/>
            <a:ext cx="381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0">
                <a:solidFill>
                  <a:schemeClr val="tx1"/>
                </a:solidFill>
                <a:ea typeface="楷体_GB2312" panose="02010609030101010101" pitchFamily="1" charset="-122"/>
              </a:rPr>
              <a:t>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66"/>
                                        </p:tgtEl>
                                        <p:attrNameLst>
                                          <p:attrName>style.visibility</p:attrName>
                                        </p:attrNameLst>
                                      </p:cBhvr>
                                      <p:to>
                                        <p:strVal val="visible"/>
                                      </p:to>
                                    </p:set>
                                    <p:animEffect transition="in" filter="blinds(horizontal)">
                                      <p:cBhvr>
                                        <p:cTn id="7" dur="500"/>
                                        <p:tgtEl>
                                          <p:spTgt spid="61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67"/>
                                        </p:tgtEl>
                                        <p:attrNameLst>
                                          <p:attrName>style.visibility</p:attrName>
                                        </p:attrNameLst>
                                      </p:cBhvr>
                                      <p:to>
                                        <p:strVal val="visible"/>
                                      </p:to>
                                    </p:set>
                                    <p:animEffect transition="in" filter="blinds(horizontal)">
                                      <p:cBhvr>
                                        <p:cTn id="17" dur="500"/>
                                        <p:tgtEl>
                                          <p:spTgt spid="6167"/>
                                        </p:tgtEl>
                                      </p:cBhvr>
                                    </p:animEffect>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nodeType="clickEffect">
                                  <p:stCondLst>
                                    <p:cond delay="0"/>
                                  </p:stCondLst>
                                  <p:childTnLst>
                                    <p:set>
                                      <p:cBhvr>
                                        <p:cTn id="21" dur="1" fill="hold">
                                          <p:stCondLst>
                                            <p:cond delay="0"/>
                                          </p:stCondLst>
                                        </p:cTn>
                                        <p:tgtEl>
                                          <p:spTgt spid="6169"/>
                                        </p:tgtEl>
                                        <p:attrNameLst>
                                          <p:attrName>style.visibility</p:attrName>
                                        </p:attrNameLst>
                                      </p:cBhvr>
                                      <p:to>
                                        <p:strVal val="visible"/>
                                      </p:to>
                                    </p:set>
                                    <p:animEffect transition="in" filter="fade">
                                      <p:cBhvr>
                                        <p:cTn id="22" dur="2000"/>
                                        <p:tgtEl>
                                          <p:spTgt spid="6169"/>
                                        </p:tgtEl>
                                      </p:cBhvr>
                                    </p:animEffect>
                                    <p:anim calcmode="lin" valueType="num">
                                      <p:cBhvr>
                                        <p:cTn id="23" dur="2000" fill="hold"/>
                                        <p:tgtEl>
                                          <p:spTgt spid="6169"/>
                                        </p:tgtEl>
                                        <p:attrNameLst>
                                          <p:attrName>style.rotation</p:attrName>
                                        </p:attrNameLst>
                                      </p:cBhvr>
                                      <p:tavLst>
                                        <p:tav tm="0">
                                          <p:val>
                                            <p:fltVal val="720"/>
                                          </p:val>
                                        </p:tav>
                                        <p:tav tm="100000">
                                          <p:val>
                                            <p:fltVal val="0"/>
                                          </p:val>
                                        </p:tav>
                                      </p:tavLst>
                                    </p:anim>
                                    <p:anim calcmode="lin" valueType="num">
                                      <p:cBhvr>
                                        <p:cTn id="24" dur="2000" fill="hold"/>
                                        <p:tgtEl>
                                          <p:spTgt spid="6169"/>
                                        </p:tgtEl>
                                        <p:attrNameLst>
                                          <p:attrName>ppt_h</p:attrName>
                                        </p:attrNameLst>
                                      </p:cBhvr>
                                      <p:tavLst>
                                        <p:tav tm="0">
                                          <p:val>
                                            <p:fltVal val="0"/>
                                          </p:val>
                                        </p:tav>
                                        <p:tav tm="100000">
                                          <p:val>
                                            <p:strVal val="#ppt_h"/>
                                          </p:val>
                                        </p:tav>
                                      </p:tavLst>
                                    </p:anim>
                                    <p:anim calcmode="lin" valueType="num">
                                      <p:cBhvr>
                                        <p:cTn id="25" dur="2000" fill="hold"/>
                                        <p:tgtEl>
                                          <p:spTgt spid="6169"/>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617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6180"/>
                                        </p:tgtEl>
                                        <p:attrNameLst>
                                          <p:attrName>style.visibility</p:attrName>
                                        </p:attrNameLst>
                                      </p:cBhvr>
                                      <p:to>
                                        <p:strVal val="visible"/>
                                      </p:to>
                                    </p:set>
                                    <p:anim calcmode="lin" valueType="num">
                                      <p:cBhvr additive="base">
                                        <p:cTn id="34" dur="2000" fill="hold"/>
                                        <p:tgtEl>
                                          <p:spTgt spid="6180"/>
                                        </p:tgtEl>
                                        <p:attrNameLst>
                                          <p:attrName>ppt_x</p:attrName>
                                        </p:attrNameLst>
                                      </p:cBhvr>
                                      <p:tavLst>
                                        <p:tav tm="0">
                                          <p:val>
                                            <p:strVal val="1+#ppt_w/2"/>
                                          </p:val>
                                        </p:tav>
                                        <p:tav tm="100000">
                                          <p:val>
                                            <p:strVal val="#ppt_x"/>
                                          </p:val>
                                        </p:tav>
                                      </p:tavLst>
                                    </p:anim>
                                    <p:anim calcmode="lin" valueType="num">
                                      <p:cBhvr additive="base">
                                        <p:cTn id="35" dur="2000" fill="hold"/>
                                        <p:tgtEl>
                                          <p:spTgt spid="6180"/>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fill="hold"/>
                                        <p:tgtEl>
                                          <p:spTgt spid="4"/>
                                        </p:tgtEl>
                                        <p:attrNameLst>
                                          <p:attrName>ppt_x</p:attrName>
                                        </p:attrNameLst>
                                      </p:cBhvr>
                                      <p:tavLst>
                                        <p:tav tm="0">
                                          <p:val>
                                            <p:strVal val="#ppt_x"/>
                                          </p:val>
                                        </p:tav>
                                        <p:tav tm="100000">
                                          <p:val>
                                            <p:strVal val="#ppt_x"/>
                                          </p:val>
                                        </p:tav>
                                      </p:tavLst>
                                    </p:anim>
                                    <p:anim calcmode="lin" valueType="num">
                                      <p:cBhvr additive="base">
                                        <p:cTn id="4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1" nodeType="clickEffect">
                                  <p:stCondLst>
                                    <p:cond delay="0"/>
                                  </p:stCondLst>
                                  <p:childTnLst>
                                    <p:set>
                                      <p:cBhvr>
                                        <p:cTn id="45" dur="1" fill="hold">
                                          <p:stCondLst>
                                            <p:cond delay="0"/>
                                          </p:stCondLst>
                                        </p:cTn>
                                        <p:tgtEl>
                                          <p:spTgt spid="2"/>
                                        </p:tgtEl>
                                        <p:attrNameLst>
                                          <p:attrName>style.visibility</p:attrName>
                                        </p:attrNameLst>
                                      </p:cBhvr>
                                      <p:to>
                                        <p:strVal val="visible"/>
                                      </p:to>
                                    </p:set>
                                    <p:anim calcmode="lin" valueType="num">
                                      <p:cBhvr additive="base">
                                        <p:cTn id="46" dur="500" fill="hold"/>
                                        <p:tgtEl>
                                          <p:spTgt spid="2"/>
                                        </p:tgtEl>
                                        <p:attrNameLst>
                                          <p:attrName>ppt_x</p:attrName>
                                        </p:attrNameLst>
                                      </p:cBhvr>
                                      <p:tavLst>
                                        <p:tav tm="0">
                                          <p:val>
                                            <p:strVal val="#ppt_x"/>
                                          </p:val>
                                        </p:tav>
                                        <p:tav tm="100000">
                                          <p:val>
                                            <p:strVal val="#ppt_x"/>
                                          </p:val>
                                        </p:tav>
                                      </p:tavLst>
                                    </p:anim>
                                    <p:anim calcmode="lin" valueType="num">
                                      <p:cBhvr additive="base">
                                        <p:cTn id="4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6" grpId="0"/>
      <p:bldP spid="6167" grpId="0"/>
      <p:bldP spid="6180" grpId="0"/>
      <p:bldP spid="4" grpId="0"/>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98463" y="3570288"/>
            <a:ext cx="3890962"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20000"/>
              </a:spcBef>
            </a:pPr>
            <a:r>
              <a:rPr lang="zh-CN" altLang="zh-CN" sz="2800">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C</a:t>
            </a:r>
            <a:r>
              <a:rPr lang="zh-CN" altLang="zh-CN" sz="2800">
                <a:latin typeface="宋体" panose="02010600030101010101" pitchFamily="2" charset="-122"/>
                <a:ea typeface="宋体" panose="02010600030101010101" pitchFamily="2" charset="-122"/>
              </a:rPr>
              <a:t> </a:t>
            </a:r>
            <a:r>
              <a:rPr lang="en-US" altLang="zh-CN" sz="2800">
                <a:latin typeface="宋体" panose="02010600030101010101" pitchFamily="2" charset="-122"/>
                <a:ea typeface="宋体" panose="02010600030101010101" pitchFamily="2" charset="-122"/>
              </a:rPr>
              <a:t>=</a:t>
            </a:r>
            <a:r>
              <a:rPr lang="zh-CN" altLang="zh-CN" sz="2800">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C</a:t>
            </a:r>
            <a:r>
              <a:rPr lang="zh-CN" altLang="en-US" sz="2800" i="1">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a:t>
            </a:r>
            <a:r>
              <a:rPr lang="zh-CN" altLang="zh-CN" sz="2800">
                <a:latin typeface="宋体" panose="02010600030101010101" pitchFamily="2" charset="-122"/>
                <a:ea typeface="宋体" panose="02010600030101010101" pitchFamily="2" charset="-122"/>
              </a:rPr>
              <a:t>90</a:t>
            </a:r>
            <a:r>
              <a:rPr lang="zh-CN" altLang="zh-CN" sz="2800" baseline="30000">
                <a:latin typeface="宋体" panose="02010600030101010101" pitchFamily="2" charset="-122"/>
                <a:ea typeface="宋体" panose="02010600030101010101" pitchFamily="2" charset="-122"/>
              </a:rPr>
              <a:t>0</a:t>
            </a:r>
            <a:endParaRPr lang="zh-CN" altLang="zh-CN" sz="2800">
              <a:latin typeface="宋体" panose="02010600030101010101" pitchFamily="2" charset="-122"/>
              <a:ea typeface="宋体" panose="02010600030101010101" pitchFamily="2" charset="-122"/>
            </a:endParaRPr>
          </a:p>
        </p:txBody>
      </p:sp>
      <p:sp>
        <p:nvSpPr>
          <p:cNvPr id="10248" name="Text Box 8"/>
          <p:cNvSpPr txBox="1">
            <a:spLocks noChangeArrowheads="1"/>
          </p:cNvSpPr>
          <p:nvPr/>
        </p:nvSpPr>
        <p:spPr bwMode="auto">
          <a:xfrm>
            <a:off x="398463" y="2940050"/>
            <a:ext cx="54483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zh-CN" sz="2800">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ABC </a:t>
            </a:r>
            <a:r>
              <a:rPr lang="zh-CN" altLang="zh-CN" sz="2800">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A</a:t>
            </a:r>
            <a:r>
              <a:rPr lang="zh-CN" altLang="en-US" sz="2800" i="1">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B</a:t>
            </a:r>
            <a:r>
              <a:rPr lang="zh-CN" altLang="en-US" sz="2800" i="1">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C</a:t>
            </a:r>
            <a:r>
              <a:rPr lang="zh-CN" altLang="en-US" sz="2800">
                <a:latin typeface="宋体" panose="02010600030101010101" pitchFamily="2" charset="-122"/>
                <a:ea typeface="宋体" panose="02010600030101010101" pitchFamily="2" charset="-122"/>
              </a:rPr>
              <a:t>＇</a:t>
            </a:r>
            <a:r>
              <a:rPr lang="zh-CN" altLang="zh-CN" sz="2800">
                <a:latin typeface="宋体" panose="02010600030101010101" pitchFamily="2" charset="-122"/>
                <a:ea typeface="宋体" panose="02010600030101010101" pitchFamily="2" charset="-122"/>
              </a:rPr>
              <a:t>（SSS）</a:t>
            </a:r>
          </a:p>
        </p:txBody>
      </p:sp>
      <p:sp>
        <p:nvSpPr>
          <p:cNvPr id="8195" name="Text Box 30"/>
          <p:cNvSpPr txBox="1">
            <a:spLocks noChangeArrowheads="1"/>
          </p:cNvSpPr>
          <p:nvPr/>
        </p:nvSpPr>
        <p:spPr bwMode="auto">
          <a:xfrm>
            <a:off x="642938" y="0"/>
            <a:ext cx="800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zh-CN" sz="2800">
                <a:latin typeface="宋体" panose="02010600030101010101" pitchFamily="2" charset="-122"/>
                <a:ea typeface="宋体" panose="02010600030101010101" pitchFamily="2" charset="-122"/>
              </a:rPr>
              <a:t>已知:在△</a:t>
            </a:r>
            <a:r>
              <a:rPr lang="zh-CN" altLang="zh-CN" sz="2800" i="1">
                <a:latin typeface="宋体" panose="02010600030101010101" pitchFamily="2" charset="-122"/>
                <a:ea typeface="宋体" panose="02010600030101010101" pitchFamily="2" charset="-122"/>
              </a:rPr>
              <a:t>ABC</a:t>
            </a:r>
            <a:r>
              <a:rPr lang="zh-CN" altLang="zh-CN" sz="2800">
                <a:latin typeface="宋体" panose="02010600030101010101" pitchFamily="2" charset="-122"/>
                <a:ea typeface="宋体" panose="02010600030101010101" pitchFamily="2" charset="-122"/>
              </a:rPr>
              <a:t>中，</a:t>
            </a:r>
            <a:r>
              <a:rPr lang="zh-CN" altLang="zh-CN" sz="2800" i="1">
                <a:latin typeface="宋体" panose="02010600030101010101" pitchFamily="2" charset="-122"/>
                <a:ea typeface="宋体" panose="02010600030101010101" pitchFamily="2" charset="-122"/>
              </a:rPr>
              <a:t>AB</a:t>
            </a:r>
            <a:r>
              <a:rPr lang="zh-CN" altLang="zh-CN" sz="2800">
                <a:latin typeface="宋体" panose="02010600030101010101" pitchFamily="2" charset="-122"/>
                <a:ea typeface="宋体" panose="02010600030101010101" pitchFamily="2" charset="-122"/>
              </a:rPr>
              <a:t>=c</a:t>
            </a:r>
            <a:r>
              <a:rPr lang="zh-CN" altLang="en-US" sz="2800">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BC</a:t>
            </a:r>
            <a:r>
              <a:rPr lang="zh-CN" altLang="zh-CN" sz="2800">
                <a:latin typeface="宋体" panose="02010600030101010101" pitchFamily="2" charset="-122"/>
                <a:ea typeface="宋体" panose="02010600030101010101" pitchFamily="2" charset="-122"/>
              </a:rPr>
              <a:t>=a</a:t>
            </a:r>
            <a:r>
              <a:rPr lang="zh-CN" altLang="en-US" sz="2800">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AC</a:t>
            </a:r>
            <a:r>
              <a:rPr lang="zh-CN" altLang="zh-CN" sz="2800">
                <a:latin typeface="宋体" panose="02010600030101010101" pitchFamily="2" charset="-122"/>
                <a:ea typeface="宋体" panose="02010600030101010101" pitchFamily="2" charset="-122"/>
              </a:rPr>
              <a:t>=b</a:t>
            </a:r>
            <a:r>
              <a:rPr lang="zh-CN" altLang="en-US" sz="2800">
                <a:latin typeface="宋体" panose="02010600030101010101" pitchFamily="2" charset="-122"/>
                <a:ea typeface="宋体" panose="02010600030101010101" pitchFamily="2" charset="-122"/>
              </a:rPr>
              <a:t>，</a:t>
            </a:r>
            <a:r>
              <a:rPr lang="zh-CN" altLang="zh-CN" sz="2800">
                <a:latin typeface="宋体" panose="02010600030101010101" pitchFamily="2" charset="-122"/>
                <a:ea typeface="宋体" panose="02010600030101010101" pitchFamily="2" charset="-122"/>
              </a:rPr>
              <a:t>且a</a:t>
            </a:r>
            <a:r>
              <a:rPr lang="zh-CN" altLang="zh-CN" sz="2800" baseline="30000">
                <a:latin typeface="宋体" panose="02010600030101010101" pitchFamily="2" charset="-122"/>
                <a:ea typeface="宋体" panose="02010600030101010101" pitchFamily="2" charset="-122"/>
              </a:rPr>
              <a:t>2</a:t>
            </a:r>
            <a:r>
              <a:rPr lang="zh-CN" altLang="zh-CN" sz="2800">
                <a:latin typeface="宋体" panose="02010600030101010101" pitchFamily="2" charset="-122"/>
                <a:ea typeface="宋体" panose="02010600030101010101" pitchFamily="2" charset="-122"/>
              </a:rPr>
              <a:t>+b</a:t>
            </a:r>
            <a:r>
              <a:rPr lang="zh-CN" altLang="zh-CN" sz="2800" baseline="30000">
                <a:latin typeface="宋体" panose="02010600030101010101" pitchFamily="2" charset="-122"/>
                <a:ea typeface="宋体" panose="02010600030101010101" pitchFamily="2" charset="-122"/>
              </a:rPr>
              <a:t>2</a:t>
            </a:r>
            <a:r>
              <a:rPr lang="zh-CN" altLang="zh-CN" sz="2800">
                <a:latin typeface="宋体" panose="02010600030101010101" pitchFamily="2" charset="-122"/>
                <a:ea typeface="宋体" panose="02010600030101010101" pitchFamily="2" charset="-122"/>
              </a:rPr>
              <a:t>=c</a:t>
            </a:r>
            <a:r>
              <a:rPr lang="zh-CN" altLang="zh-CN" sz="2800" baseline="30000">
                <a:latin typeface="宋体" panose="02010600030101010101" pitchFamily="2" charset="-122"/>
                <a:ea typeface="宋体" panose="02010600030101010101" pitchFamily="2" charset="-122"/>
              </a:rPr>
              <a:t>2</a:t>
            </a:r>
          </a:p>
        </p:txBody>
      </p:sp>
      <p:sp>
        <p:nvSpPr>
          <p:cNvPr id="8196" name="Text Box 31"/>
          <p:cNvSpPr txBox="1">
            <a:spLocks noChangeArrowheads="1"/>
          </p:cNvSpPr>
          <p:nvPr/>
        </p:nvSpPr>
        <p:spPr bwMode="auto">
          <a:xfrm>
            <a:off x="642938" y="571500"/>
            <a:ext cx="47466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pPr>
            <a:r>
              <a:rPr lang="zh-CN" altLang="zh-CN" sz="2800">
                <a:latin typeface="宋体" panose="02010600030101010101" pitchFamily="2" charset="-122"/>
                <a:ea typeface="宋体" panose="02010600030101010101" pitchFamily="2" charset="-122"/>
              </a:rPr>
              <a:t>求证:△</a:t>
            </a:r>
            <a:r>
              <a:rPr lang="zh-CN" altLang="zh-CN" sz="2800" i="1">
                <a:latin typeface="宋体" panose="02010600030101010101" pitchFamily="2" charset="-122"/>
                <a:ea typeface="宋体" panose="02010600030101010101" pitchFamily="2" charset="-122"/>
              </a:rPr>
              <a:t>ABC</a:t>
            </a:r>
            <a:r>
              <a:rPr lang="zh-CN" altLang="zh-CN" sz="2800">
                <a:latin typeface="宋体" panose="02010600030101010101" pitchFamily="2" charset="-122"/>
                <a:ea typeface="宋体" panose="02010600030101010101" pitchFamily="2" charset="-122"/>
              </a:rPr>
              <a:t>是直角三角形</a:t>
            </a:r>
          </a:p>
        </p:txBody>
      </p:sp>
      <p:sp>
        <p:nvSpPr>
          <p:cNvPr id="10272" name="Text Box 32"/>
          <p:cNvSpPr txBox="1">
            <a:spLocks noChangeArrowheads="1"/>
          </p:cNvSpPr>
          <p:nvPr/>
        </p:nvSpPr>
        <p:spPr bwMode="auto">
          <a:xfrm>
            <a:off x="500063" y="1135063"/>
            <a:ext cx="8501062"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zh-CN" sz="2800">
                <a:latin typeface="宋体" panose="02010600030101010101" pitchFamily="2" charset="-122"/>
                <a:ea typeface="宋体" panose="02010600030101010101" pitchFamily="2" charset="-122"/>
              </a:rPr>
              <a:t>证明:</a:t>
            </a:r>
            <a:r>
              <a:rPr lang="zh-CN" altLang="en-US" sz="2800">
                <a:latin typeface="宋体" panose="02010600030101010101" pitchFamily="2" charset="-122"/>
                <a:ea typeface="宋体" panose="02010600030101010101" pitchFamily="2" charset="-122"/>
              </a:rPr>
              <a:t>作</a:t>
            </a:r>
            <a:r>
              <a:rPr lang="zh-CN" altLang="zh-CN" sz="2800">
                <a:latin typeface="宋体" panose="02010600030101010101" pitchFamily="2" charset="-122"/>
                <a:ea typeface="宋体" panose="02010600030101010101" pitchFamily="2" charset="-122"/>
              </a:rPr>
              <a:t>一个</a:t>
            </a:r>
            <a:r>
              <a:rPr lang="en-US" altLang="zh-CN" sz="2800">
                <a:latin typeface="宋体" panose="02010600030101010101" pitchFamily="2" charset="-122"/>
                <a:ea typeface="宋体" panose="02010600030101010101" pitchFamily="2" charset="-122"/>
              </a:rPr>
              <a:t>Rt</a:t>
            </a:r>
            <a:r>
              <a:rPr lang="zh-CN" altLang="zh-CN" sz="2800">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A</a:t>
            </a:r>
            <a:r>
              <a:rPr lang="zh-CN" altLang="en-US" sz="2800" i="1">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B</a:t>
            </a:r>
            <a:r>
              <a:rPr lang="zh-CN" altLang="en-US" sz="2800" i="1">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C</a:t>
            </a:r>
            <a:r>
              <a:rPr lang="zh-CN" altLang="en-US" sz="2800" i="1">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a:t>
            </a:r>
            <a:r>
              <a:rPr lang="zh-CN" altLang="zh-CN" sz="2800">
                <a:latin typeface="宋体" panose="02010600030101010101" pitchFamily="2" charset="-122"/>
                <a:ea typeface="宋体" panose="02010600030101010101" pitchFamily="2" charset="-122"/>
              </a:rPr>
              <a:t>使∠</a:t>
            </a:r>
            <a:r>
              <a:rPr lang="zh-CN" altLang="zh-CN" sz="2800" i="1">
                <a:latin typeface="宋体" panose="02010600030101010101" pitchFamily="2" charset="-122"/>
                <a:ea typeface="宋体" panose="02010600030101010101" pitchFamily="2" charset="-122"/>
              </a:rPr>
              <a:t>C</a:t>
            </a:r>
            <a:r>
              <a:rPr lang="zh-CN" altLang="en-US" sz="2800">
                <a:latin typeface="宋体" panose="02010600030101010101" pitchFamily="2" charset="-122"/>
                <a:ea typeface="宋体" panose="02010600030101010101" pitchFamily="2" charset="-122"/>
              </a:rPr>
              <a:t>＇</a:t>
            </a:r>
            <a:r>
              <a:rPr lang="zh-CN" altLang="zh-CN" sz="2800">
                <a:latin typeface="宋体" panose="02010600030101010101" pitchFamily="2" charset="-122"/>
                <a:ea typeface="宋体" panose="02010600030101010101" pitchFamily="2" charset="-122"/>
              </a:rPr>
              <a:t>=90</a:t>
            </a:r>
            <a:r>
              <a:rPr lang="zh-CN" altLang="zh-CN" sz="2800" baseline="30000">
                <a:latin typeface="宋体" panose="02010600030101010101" pitchFamily="2" charset="-122"/>
                <a:ea typeface="宋体" panose="02010600030101010101" pitchFamily="2" charset="-122"/>
              </a:rPr>
              <a:t>0</a:t>
            </a:r>
            <a:r>
              <a:rPr lang="zh-CN" altLang="zh-CN" sz="2800">
                <a:latin typeface="宋体" panose="02010600030101010101" pitchFamily="2" charset="-122"/>
                <a:ea typeface="宋体" panose="02010600030101010101" pitchFamily="2" charset="-122"/>
              </a:rPr>
              <a:t>,</a:t>
            </a:r>
            <a:endParaRPr lang="en-US" altLang="zh-CN" sz="2800">
              <a:latin typeface="宋体" panose="02010600030101010101" pitchFamily="2" charset="-122"/>
              <a:ea typeface="宋体" panose="02010600030101010101" pitchFamily="2" charset="-122"/>
            </a:endParaRPr>
          </a:p>
          <a:p>
            <a:pPr>
              <a:spcBef>
                <a:spcPct val="50000"/>
              </a:spcBef>
            </a:pPr>
            <a:r>
              <a:rPr lang="zh-CN" altLang="zh-CN" sz="2800" i="1">
                <a:latin typeface="宋体" panose="02010600030101010101" pitchFamily="2" charset="-122"/>
                <a:ea typeface="宋体" panose="02010600030101010101" pitchFamily="2" charset="-122"/>
              </a:rPr>
              <a:t>B</a:t>
            </a:r>
            <a:r>
              <a:rPr lang="zh-CN" altLang="en-US" sz="2800" i="1">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C</a:t>
            </a:r>
            <a:r>
              <a:rPr lang="zh-CN" altLang="en-US" sz="2800" i="1">
                <a:latin typeface="宋体" panose="02010600030101010101" pitchFamily="2" charset="-122"/>
                <a:ea typeface="宋体" panose="02010600030101010101" pitchFamily="2" charset="-122"/>
              </a:rPr>
              <a:t>＇</a:t>
            </a:r>
            <a:r>
              <a:rPr lang="zh-CN" altLang="zh-CN" sz="2800">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BC</a:t>
            </a:r>
            <a:r>
              <a:rPr lang="en-US" altLang="zh-CN" sz="2800" i="1">
                <a:latin typeface="宋体" panose="02010600030101010101" pitchFamily="2" charset="-122"/>
                <a:ea typeface="宋体" panose="02010600030101010101" pitchFamily="2" charset="-122"/>
              </a:rPr>
              <a:t>=</a:t>
            </a:r>
            <a:r>
              <a:rPr lang="zh-CN" altLang="zh-CN" sz="2800">
                <a:latin typeface="宋体" panose="02010600030101010101" pitchFamily="2" charset="-122"/>
                <a:ea typeface="宋体" panose="02010600030101010101" pitchFamily="2" charset="-122"/>
              </a:rPr>
              <a:t>a, </a:t>
            </a:r>
            <a:r>
              <a:rPr lang="zh-CN" altLang="zh-CN" sz="2800" i="1">
                <a:latin typeface="宋体" panose="02010600030101010101" pitchFamily="2" charset="-122"/>
                <a:ea typeface="宋体" panose="02010600030101010101" pitchFamily="2" charset="-122"/>
              </a:rPr>
              <a:t>A</a:t>
            </a:r>
            <a:r>
              <a:rPr lang="zh-CN" altLang="en-US" sz="2800" i="1">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C</a:t>
            </a:r>
            <a:r>
              <a:rPr lang="zh-CN" altLang="en-US" sz="2800" i="1">
                <a:latin typeface="宋体" panose="02010600030101010101" pitchFamily="2" charset="-122"/>
                <a:ea typeface="宋体" panose="02010600030101010101" pitchFamily="2" charset="-122"/>
              </a:rPr>
              <a:t>＇</a:t>
            </a:r>
            <a:r>
              <a:rPr lang="zh-CN" altLang="en-US" sz="2800">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AC</a:t>
            </a:r>
            <a:r>
              <a:rPr lang="zh-CN" altLang="zh-CN" sz="2800">
                <a:latin typeface="宋体" panose="02010600030101010101" pitchFamily="2" charset="-122"/>
                <a:ea typeface="宋体" panose="02010600030101010101" pitchFamily="2" charset="-122"/>
              </a:rPr>
              <a:t>=b</a:t>
            </a:r>
            <a:endParaRPr lang="en-US" altLang="zh-CN" sz="2800">
              <a:latin typeface="宋体" panose="02010600030101010101" pitchFamily="2" charset="-122"/>
              <a:ea typeface="宋体" panose="02010600030101010101" pitchFamily="2" charset="-122"/>
            </a:endParaRPr>
          </a:p>
          <a:p>
            <a:pPr>
              <a:spcBef>
                <a:spcPct val="50000"/>
              </a:spcBef>
            </a:pPr>
            <a:r>
              <a:rPr lang="zh-CN" altLang="zh-CN" sz="2800">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A</a:t>
            </a:r>
            <a:r>
              <a:rPr lang="zh-CN" altLang="en-US" sz="2800" i="1">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B</a:t>
            </a:r>
            <a:r>
              <a:rPr lang="zh-CN" altLang="en-US" sz="2800" i="1">
                <a:latin typeface="宋体" panose="02010600030101010101" pitchFamily="2" charset="-122"/>
                <a:ea typeface="宋体" panose="02010600030101010101" pitchFamily="2" charset="-122"/>
              </a:rPr>
              <a:t>＇</a:t>
            </a:r>
            <a:r>
              <a:rPr lang="en-US" altLang="zh-CN" sz="2800" baseline="30000">
                <a:latin typeface="Times New Roman" panose="02020603050405020304" pitchFamily="18" charset="0"/>
              </a:rPr>
              <a:t>=</a:t>
            </a:r>
            <a:endParaRPr lang="en-US" altLang="zh-CN" sz="2800">
              <a:latin typeface="宋体" panose="02010600030101010101" pitchFamily="2" charset="-122"/>
              <a:ea typeface="宋体" panose="02010600030101010101" pitchFamily="2" charset="-122"/>
            </a:endParaRPr>
          </a:p>
          <a:p>
            <a:pPr>
              <a:spcBef>
                <a:spcPct val="50000"/>
              </a:spcBef>
            </a:pPr>
            <a:endParaRPr lang="zh-CN" altLang="zh-CN" sz="2800">
              <a:latin typeface="宋体" panose="02010600030101010101" pitchFamily="2" charset="-122"/>
              <a:ea typeface="宋体" panose="02010600030101010101" pitchFamily="2" charset="-122"/>
            </a:endParaRPr>
          </a:p>
        </p:txBody>
      </p:sp>
      <p:sp>
        <p:nvSpPr>
          <p:cNvPr id="10274" name="Text Box 34"/>
          <p:cNvSpPr txBox="1">
            <a:spLocks noChangeArrowheads="1"/>
          </p:cNvSpPr>
          <p:nvPr/>
        </p:nvSpPr>
        <p:spPr bwMode="auto">
          <a:xfrm>
            <a:off x="398463" y="4265613"/>
            <a:ext cx="457200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50000"/>
              </a:spcBef>
            </a:pPr>
            <a:r>
              <a:rPr lang="zh-CN" altLang="zh-CN" sz="2800">
                <a:latin typeface="宋体" panose="02010600030101010101" pitchFamily="2" charset="-122"/>
                <a:ea typeface="宋体" panose="02010600030101010101" pitchFamily="2" charset="-122"/>
              </a:rPr>
              <a:t>∴△</a:t>
            </a:r>
            <a:r>
              <a:rPr lang="zh-CN" altLang="zh-CN" sz="2800" i="1">
                <a:latin typeface="宋体" panose="02010600030101010101" pitchFamily="2" charset="-122"/>
                <a:ea typeface="宋体" panose="02010600030101010101" pitchFamily="2" charset="-122"/>
              </a:rPr>
              <a:t>ABC</a:t>
            </a:r>
            <a:r>
              <a:rPr lang="zh-CN" altLang="zh-CN" sz="2800">
                <a:latin typeface="宋体" panose="02010600030101010101" pitchFamily="2" charset="-122"/>
                <a:ea typeface="宋体" panose="02010600030101010101" pitchFamily="2" charset="-122"/>
              </a:rPr>
              <a:t>是直角三角形</a:t>
            </a:r>
          </a:p>
        </p:txBody>
      </p:sp>
      <p:graphicFrame>
        <p:nvGraphicFramePr>
          <p:cNvPr id="38" name="Object 24"/>
          <p:cNvGraphicFramePr>
            <a:graphicFrameLocks noChangeAspect="1"/>
          </p:cNvGraphicFramePr>
          <p:nvPr/>
        </p:nvGraphicFramePr>
        <p:xfrm>
          <a:off x="2406650" y="2276475"/>
          <a:ext cx="5597525" cy="642938"/>
        </p:xfrm>
        <a:graphic>
          <a:graphicData uri="http://schemas.openxmlformats.org/presentationml/2006/ole">
            <mc:AlternateContent xmlns:mc="http://schemas.openxmlformats.org/markup-compatibility/2006">
              <mc:Choice xmlns:v="urn:schemas-microsoft-com:vml" Requires="v">
                <p:oleObj spid="_x0000_s8234" r:id="rId4" imgW="58216800" imgH="6096000" progId="Equation.DSMT4">
                  <p:embed/>
                </p:oleObj>
              </mc:Choice>
              <mc:Fallback>
                <p:oleObj r:id="rId4" imgW="58216800" imgH="6096000" progId="Equation.DSMT4">
                  <p:embed/>
                  <p:pic>
                    <p:nvPicPr>
                      <p:cNvPr id="0" name="Object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6650" y="2276475"/>
                        <a:ext cx="559752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8200" name="Oval 12"/>
          <p:cNvSpPr>
            <a:spLocks noChangeArrowheads="1"/>
          </p:cNvSpPr>
          <p:nvPr/>
        </p:nvSpPr>
        <p:spPr bwMode="auto">
          <a:xfrm>
            <a:off x="7469188" y="5410200"/>
            <a:ext cx="65087" cy="66675"/>
          </a:xfrm>
          <a:prstGeom prst="ellipse">
            <a:avLst/>
          </a:prstGeom>
          <a:solidFill>
            <a:srgbClr val="FFFFFF"/>
          </a:solidFill>
          <a:ln w="0">
            <a:solidFill>
              <a:srgbClr val="010101"/>
            </a:solidFill>
            <a:round/>
          </a:ln>
        </p:spPr>
        <p:txBody>
          <a:bodyPr/>
          <a:lstStyle/>
          <a:p>
            <a:endParaRPr lang="zh-CN" altLang="en-US"/>
          </a:p>
        </p:txBody>
      </p:sp>
      <p:sp>
        <p:nvSpPr>
          <p:cNvPr id="8201" name="Oval 14"/>
          <p:cNvSpPr>
            <a:spLocks noChangeArrowheads="1"/>
          </p:cNvSpPr>
          <p:nvPr/>
        </p:nvSpPr>
        <p:spPr bwMode="auto">
          <a:xfrm>
            <a:off x="8512175" y="5410200"/>
            <a:ext cx="65088" cy="66675"/>
          </a:xfrm>
          <a:prstGeom prst="ellipse">
            <a:avLst/>
          </a:prstGeom>
          <a:solidFill>
            <a:srgbClr val="FFFFFF"/>
          </a:solidFill>
          <a:ln w="0">
            <a:solidFill>
              <a:srgbClr val="010101"/>
            </a:solidFill>
            <a:round/>
          </a:ln>
        </p:spPr>
        <p:txBody>
          <a:bodyPr/>
          <a:lstStyle/>
          <a:p>
            <a:endParaRPr lang="zh-CN" altLang="en-US"/>
          </a:p>
        </p:txBody>
      </p:sp>
      <p:sp>
        <p:nvSpPr>
          <p:cNvPr id="8202" name="Oval 16"/>
          <p:cNvSpPr>
            <a:spLocks noChangeArrowheads="1"/>
          </p:cNvSpPr>
          <p:nvPr/>
        </p:nvSpPr>
        <p:spPr bwMode="auto">
          <a:xfrm>
            <a:off x="8512175" y="3611563"/>
            <a:ext cx="65088" cy="65087"/>
          </a:xfrm>
          <a:prstGeom prst="ellipse">
            <a:avLst/>
          </a:prstGeom>
          <a:solidFill>
            <a:srgbClr val="FFFFFF"/>
          </a:solidFill>
          <a:ln w="0">
            <a:solidFill>
              <a:srgbClr val="010101"/>
            </a:solidFill>
            <a:round/>
          </a:ln>
        </p:spPr>
        <p:txBody>
          <a:bodyPr/>
          <a:lstStyle/>
          <a:p>
            <a:endParaRPr lang="zh-CN" altLang="en-US"/>
          </a:p>
        </p:txBody>
      </p:sp>
      <p:grpSp>
        <p:nvGrpSpPr>
          <p:cNvPr id="8203" name="Group 15"/>
          <p:cNvGrpSpPr/>
          <p:nvPr/>
        </p:nvGrpSpPr>
        <p:grpSpPr bwMode="auto">
          <a:xfrm>
            <a:off x="5572125" y="3357563"/>
            <a:ext cx="1566863" cy="2459037"/>
            <a:chOff x="0" y="0"/>
            <a:chExt cx="686" cy="1005"/>
          </a:xfrm>
        </p:grpSpPr>
        <p:sp>
          <p:nvSpPr>
            <p:cNvPr id="8204" name="Line 16"/>
            <p:cNvSpPr>
              <a:spLocks noChangeShapeType="1"/>
            </p:cNvSpPr>
            <p:nvPr/>
          </p:nvSpPr>
          <p:spPr bwMode="auto">
            <a:xfrm flipH="1">
              <a:off x="78" y="98"/>
              <a:ext cx="448" cy="743"/>
            </a:xfrm>
            <a:prstGeom prst="line">
              <a:avLst/>
            </a:prstGeom>
            <a:noFill/>
            <a:ln w="0">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5" name="Line 17"/>
            <p:cNvSpPr>
              <a:spLocks noChangeShapeType="1"/>
            </p:cNvSpPr>
            <p:nvPr/>
          </p:nvSpPr>
          <p:spPr bwMode="auto">
            <a:xfrm flipH="1">
              <a:off x="78" y="841"/>
              <a:ext cx="448" cy="1"/>
            </a:xfrm>
            <a:prstGeom prst="line">
              <a:avLst/>
            </a:prstGeom>
            <a:noFill/>
            <a:ln w="0">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6" name="Rectangle 18"/>
            <p:cNvSpPr>
              <a:spLocks noChangeArrowheads="1"/>
            </p:cNvSpPr>
            <p:nvPr/>
          </p:nvSpPr>
          <p:spPr bwMode="auto">
            <a:xfrm>
              <a:off x="285" y="846"/>
              <a:ext cx="75"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90000"/>
                </a:lnSpc>
                <a:spcBef>
                  <a:spcPct val="20000"/>
                </a:spcBef>
              </a:pPr>
              <a:r>
                <a:rPr lang="zh-CN" altLang="zh-CN" sz="2800">
                  <a:solidFill>
                    <a:srgbClr val="000000"/>
                  </a:solidFill>
                </a:rPr>
                <a:t>a</a:t>
              </a:r>
              <a:endParaRPr lang="zh-CN" altLang="zh-CN" sz="2800">
                <a:latin typeface="Impact" panose="020B0806030902050204" pitchFamily="34" charset="0"/>
              </a:endParaRPr>
            </a:p>
          </p:txBody>
        </p:sp>
        <p:sp>
          <p:nvSpPr>
            <p:cNvPr id="8207" name="Line 19"/>
            <p:cNvSpPr>
              <a:spLocks noChangeShapeType="1"/>
            </p:cNvSpPr>
            <p:nvPr/>
          </p:nvSpPr>
          <p:spPr bwMode="auto">
            <a:xfrm>
              <a:off x="526" y="98"/>
              <a:ext cx="1" cy="743"/>
            </a:xfrm>
            <a:prstGeom prst="line">
              <a:avLst/>
            </a:prstGeom>
            <a:noFill/>
            <a:ln w="0">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8" name="Rectangle 20"/>
            <p:cNvSpPr>
              <a:spLocks noChangeArrowheads="1"/>
            </p:cNvSpPr>
            <p:nvPr/>
          </p:nvSpPr>
          <p:spPr bwMode="auto">
            <a:xfrm>
              <a:off x="565" y="429"/>
              <a:ext cx="83"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90000"/>
                </a:lnSpc>
                <a:spcBef>
                  <a:spcPct val="20000"/>
                </a:spcBef>
              </a:pPr>
              <a:r>
                <a:rPr lang="zh-CN" altLang="zh-CN" sz="2800">
                  <a:solidFill>
                    <a:srgbClr val="000000"/>
                  </a:solidFill>
                </a:rPr>
                <a:t>b</a:t>
              </a:r>
              <a:endParaRPr lang="zh-CN" altLang="zh-CN" sz="2800">
                <a:latin typeface="Impact" panose="020B0806030902050204" pitchFamily="34" charset="0"/>
              </a:endParaRPr>
            </a:p>
          </p:txBody>
        </p:sp>
        <p:sp>
          <p:nvSpPr>
            <p:cNvPr id="8209" name="Oval 21"/>
            <p:cNvSpPr>
              <a:spLocks noChangeArrowheads="1"/>
            </p:cNvSpPr>
            <p:nvPr/>
          </p:nvSpPr>
          <p:spPr bwMode="auto">
            <a:xfrm>
              <a:off x="67" y="830"/>
              <a:ext cx="28" cy="27"/>
            </a:xfrm>
            <a:prstGeom prst="ellipse">
              <a:avLst/>
            </a:prstGeom>
            <a:solidFill>
              <a:srgbClr val="FFFFFF"/>
            </a:solidFill>
            <a:ln w="0">
              <a:solidFill>
                <a:srgbClr val="010101"/>
              </a:solidFill>
              <a:round/>
            </a:ln>
          </p:spPr>
          <p:txBody>
            <a:bodyPr/>
            <a:lstStyle/>
            <a:p>
              <a:endParaRPr lang="zh-CN" altLang="en-US"/>
            </a:p>
          </p:txBody>
        </p:sp>
        <p:sp>
          <p:nvSpPr>
            <p:cNvPr id="8210" name="Rectangle 22"/>
            <p:cNvSpPr>
              <a:spLocks noChangeArrowheads="1"/>
            </p:cNvSpPr>
            <p:nvPr/>
          </p:nvSpPr>
          <p:spPr bwMode="auto">
            <a:xfrm>
              <a:off x="0" y="841"/>
              <a:ext cx="12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90000"/>
                </a:lnSpc>
                <a:spcBef>
                  <a:spcPct val="20000"/>
                </a:spcBef>
              </a:pPr>
              <a:r>
                <a:rPr lang="zh-CN" altLang="zh-CN" sz="2800">
                  <a:solidFill>
                    <a:srgbClr val="000000"/>
                  </a:solidFill>
                </a:rPr>
                <a:t>B'</a:t>
              </a:r>
              <a:endParaRPr lang="zh-CN" altLang="zh-CN" sz="2800">
                <a:latin typeface="Impact" panose="020B0806030902050204" pitchFamily="34" charset="0"/>
              </a:endParaRPr>
            </a:p>
          </p:txBody>
        </p:sp>
        <p:sp>
          <p:nvSpPr>
            <p:cNvPr id="8211" name="Oval 23"/>
            <p:cNvSpPr>
              <a:spLocks noChangeArrowheads="1"/>
            </p:cNvSpPr>
            <p:nvPr/>
          </p:nvSpPr>
          <p:spPr bwMode="auto">
            <a:xfrm>
              <a:off x="515" y="830"/>
              <a:ext cx="28" cy="27"/>
            </a:xfrm>
            <a:prstGeom prst="ellipse">
              <a:avLst/>
            </a:prstGeom>
            <a:solidFill>
              <a:srgbClr val="FFFFFF"/>
            </a:solidFill>
            <a:ln w="0">
              <a:solidFill>
                <a:srgbClr val="010101"/>
              </a:solidFill>
              <a:round/>
            </a:ln>
          </p:spPr>
          <p:txBody>
            <a:bodyPr/>
            <a:lstStyle/>
            <a:p>
              <a:endParaRPr lang="zh-CN" altLang="en-US"/>
            </a:p>
          </p:txBody>
        </p:sp>
        <p:sp>
          <p:nvSpPr>
            <p:cNvPr id="8212" name="Rectangle 24"/>
            <p:cNvSpPr>
              <a:spLocks noChangeArrowheads="1"/>
            </p:cNvSpPr>
            <p:nvPr/>
          </p:nvSpPr>
          <p:spPr bwMode="auto">
            <a:xfrm>
              <a:off x="554" y="841"/>
              <a:ext cx="118"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90000"/>
                </a:lnSpc>
                <a:spcBef>
                  <a:spcPct val="20000"/>
                </a:spcBef>
              </a:pPr>
              <a:r>
                <a:rPr lang="zh-CN" altLang="zh-CN" sz="2800">
                  <a:solidFill>
                    <a:srgbClr val="000000"/>
                  </a:solidFill>
                </a:rPr>
                <a:t>C'</a:t>
              </a:r>
              <a:endParaRPr lang="zh-CN" altLang="zh-CN" sz="2800">
                <a:latin typeface="Impact" panose="020B0806030902050204" pitchFamily="34" charset="0"/>
              </a:endParaRPr>
            </a:p>
          </p:txBody>
        </p:sp>
        <p:sp>
          <p:nvSpPr>
            <p:cNvPr id="8213" name="Oval 25"/>
            <p:cNvSpPr>
              <a:spLocks noChangeArrowheads="1"/>
            </p:cNvSpPr>
            <p:nvPr/>
          </p:nvSpPr>
          <p:spPr bwMode="auto">
            <a:xfrm>
              <a:off x="515" y="87"/>
              <a:ext cx="28" cy="27"/>
            </a:xfrm>
            <a:prstGeom prst="ellipse">
              <a:avLst/>
            </a:prstGeom>
            <a:solidFill>
              <a:srgbClr val="FFFFFF"/>
            </a:solidFill>
            <a:ln w="0">
              <a:solidFill>
                <a:srgbClr val="010101"/>
              </a:solidFill>
              <a:round/>
            </a:ln>
          </p:spPr>
          <p:txBody>
            <a:bodyPr/>
            <a:lstStyle/>
            <a:p>
              <a:endParaRPr lang="zh-CN" altLang="en-US"/>
            </a:p>
          </p:txBody>
        </p:sp>
        <p:sp>
          <p:nvSpPr>
            <p:cNvPr id="8214" name="Rectangle 26"/>
            <p:cNvSpPr>
              <a:spLocks noChangeArrowheads="1"/>
            </p:cNvSpPr>
            <p:nvPr/>
          </p:nvSpPr>
          <p:spPr bwMode="auto">
            <a:xfrm>
              <a:off x="560" y="0"/>
              <a:ext cx="126"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90000"/>
                </a:lnSpc>
                <a:spcBef>
                  <a:spcPct val="20000"/>
                </a:spcBef>
              </a:pPr>
              <a:r>
                <a:rPr lang="zh-CN" altLang="zh-CN" sz="2800">
                  <a:solidFill>
                    <a:srgbClr val="000000"/>
                  </a:solidFill>
                </a:rPr>
                <a:t>A'</a:t>
              </a:r>
              <a:endParaRPr lang="zh-CN" altLang="zh-CN" sz="2800">
                <a:latin typeface="Impact" panose="020B0806030902050204" pitchFamily="34" charset="0"/>
              </a:endParaRPr>
            </a:p>
          </p:txBody>
        </p:sp>
        <p:grpSp>
          <p:nvGrpSpPr>
            <p:cNvPr id="8215" name="Group 27"/>
            <p:cNvGrpSpPr/>
            <p:nvPr/>
          </p:nvGrpSpPr>
          <p:grpSpPr bwMode="auto">
            <a:xfrm>
              <a:off x="463" y="752"/>
              <a:ext cx="48" cy="96"/>
              <a:chOff x="0" y="0"/>
              <a:chExt cx="96" cy="96"/>
            </a:xfrm>
          </p:grpSpPr>
          <p:sp>
            <p:nvSpPr>
              <p:cNvPr id="8216" name="Line 28"/>
              <p:cNvSpPr>
                <a:spLocks noChangeShapeType="1"/>
              </p:cNvSpPr>
              <p:nvPr/>
            </p:nvSpPr>
            <p:spPr bwMode="auto">
              <a:xfrm>
                <a:off x="0" y="0"/>
                <a:ext cx="9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8217" name="Line 29"/>
              <p:cNvSpPr>
                <a:spLocks noChangeShapeType="1"/>
              </p:cNvSpPr>
              <p:nvPr/>
            </p:nvSpPr>
            <p:spPr bwMode="auto">
              <a:xfrm>
                <a:off x="0" y="0"/>
                <a:ext cx="0" cy="96"/>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grpSp>
      </p:grpSp>
      <p:grpSp>
        <p:nvGrpSpPr>
          <p:cNvPr id="8218" name="组合 54"/>
          <p:cNvGrpSpPr/>
          <p:nvPr/>
        </p:nvGrpSpPr>
        <p:grpSpPr bwMode="auto">
          <a:xfrm>
            <a:off x="7494588" y="3624263"/>
            <a:ext cx="1382712" cy="2308225"/>
            <a:chOff x="7494588" y="3624263"/>
            <a:chExt cx="1382048" cy="2308899"/>
          </a:xfrm>
        </p:grpSpPr>
        <p:sp>
          <p:nvSpPr>
            <p:cNvPr id="8219" name="Line 6"/>
            <p:cNvSpPr>
              <a:spLocks noChangeShapeType="1"/>
            </p:cNvSpPr>
            <p:nvPr/>
          </p:nvSpPr>
          <p:spPr bwMode="auto">
            <a:xfrm flipH="1">
              <a:off x="7494588" y="3636963"/>
              <a:ext cx="1044575" cy="1800225"/>
            </a:xfrm>
            <a:prstGeom prst="line">
              <a:avLst/>
            </a:prstGeom>
            <a:noFill/>
            <a:ln w="0">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20" name="Rectangle 9"/>
            <p:cNvSpPr>
              <a:spLocks noChangeArrowheads="1"/>
            </p:cNvSpPr>
            <p:nvPr/>
          </p:nvSpPr>
          <p:spPr bwMode="auto">
            <a:xfrm>
              <a:off x="8004175" y="5502275"/>
              <a:ext cx="20037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zh-CN" sz="2800" b="0">
                  <a:solidFill>
                    <a:srgbClr val="000000"/>
                  </a:solidFill>
                  <a:ea typeface="宋体" panose="02010600030101010101" pitchFamily="2" charset="-122"/>
                </a:rPr>
                <a:t>a</a:t>
              </a:r>
              <a:endParaRPr lang="zh-CN" altLang="zh-CN" sz="2800" b="0">
                <a:solidFill>
                  <a:schemeClr val="tx1"/>
                </a:solidFill>
                <a:ea typeface="宋体" panose="02010600030101010101" pitchFamily="2" charset="-122"/>
              </a:endParaRPr>
            </a:p>
          </p:txBody>
        </p:sp>
        <p:sp>
          <p:nvSpPr>
            <p:cNvPr id="8221" name="Rectangle 7"/>
            <p:cNvSpPr>
              <a:spLocks noChangeArrowheads="1"/>
            </p:cNvSpPr>
            <p:nvPr/>
          </p:nvSpPr>
          <p:spPr bwMode="auto">
            <a:xfrm>
              <a:off x="7742238" y="4411663"/>
              <a:ext cx="1795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zh-CN" sz="2800" b="0">
                  <a:solidFill>
                    <a:srgbClr val="000000"/>
                  </a:solidFill>
                  <a:ea typeface="宋体" panose="02010600030101010101" pitchFamily="2" charset="-122"/>
                </a:rPr>
                <a:t>c</a:t>
              </a:r>
              <a:endParaRPr lang="zh-CN" altLang="zh-CN" sz="2800" b="0">
                <a:solidFill>
                  <a:schemeClr val="tx1"/>
                </a:solidFill>
                <a:ea typeface="宋体" panose="02010600030101010101" pitchFamily="2" charset="-122"/>
              </a:endParaRPr>
            </a:p>
          </p:txBody>
        </p:sp>
        <p:sp>
          <p:nvSpPr>
            <p:cNvPr id="8222" name="Line 8"/>
            <p:cNvSpPr>
              <a:spLocks noChangeShapeType="1"/>
            </p:cNvSpPr>
            <p:nvPr/>
          </p:nvSpPr>
          <p:spPr bwMode="auto">
            <a:xfrm flipH="1">
              <a:off x="7494588" y="5437188"/>
              <a:ext cx="1044575" cy="1588"/>
            </a:xfrm>
            <a:prstGeom prst="line">
              <a:avLst/>
            </a:prstGeom>
            <a:noFill/>
            <a:ln w="0">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23" name="Line 10"/>
            <p:cNvSpPr>
              <a:spLocks noChangeShapeType="1"/>
            </p:cNvSpPr>
            <p:nvPr/>
          </p:nvSpPr>
          <p:spPr bwMode="auto">
            <a:xfrm>
              <a:off x="8539163" y="3636963"/>
              <a:ext cx="1588" cy="1800225"/>
            </a:xfrm>
            <a:prstGeom prst="line">
              <a:avLst/>
            </a:prstGeom>
            <a:noFill/>
            <a:ln w="0">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24" name="Rectangle 11"/>
            <p:cNvSpPr>
              <a:spLocks noChangeArrowheads="1"/>
            </p:cNvSpPr>
            <p:nvPr/>
          </p:nvSpPr>
          <p:spPr bwMode="auto">
            <a:xfrm>
              <a:off x="8656638" y="4583113"/>
              <a:ext cx="20037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zh-CN" sz="2800" b="0">
                  <a:solidFill>
                    <a:srgbClr val="000000"/>
                  </a:solidFill>
                  <a:ea typeface="宋体" panose="02010600030101010101" pitchFamily="2" charset="-122"/>
                </a:rPr>
                <a:t>b</a:t>
              </a:r>
              <a:endParaRPr lang="zh-CN" altLang="zh-CN" sz="2800" b="0">
                <a:solidFill>
                  <a:schemeClr val="tx1"/>
                </a:solidFill>
                <a:ea typeface="宋体" panose="02010600030101010101" pitchFamily="2" charset="-122"/>
              </a:endParaRPr>
            </a:p>
          </p:txBody>
        </p:sp>
        <p:sp>
          <p:nvSpPr>
            <p:cNvPr id="8225" name="Rectangle 13"/>
            <p:cNvSpPr>
              <a:spLocks noChangeArrowheads="1"/>
            </p:cNvSpPr>
            <p:nvPr/>
          </p:nvSpPr>
          <p:spPr bwMode="auto">
            <a:xfrm>
              <a:off x="7572375" y="5422900"/>
              <a:ext cx="23884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zh-CN" sz="2800" b="0">
                  <a:solidFill>
                    <a:srgbClr val="000000"/>
                  </a:solidFill>
                  <a:ea typeface="宋体" panose="02010600030101010101" pitchFamily="2" charset="-122"/>
                </a:rPr>
                <a:t>B</a:t>
              </a:r>
              <a:endParaRPr lang="zh-CN" altLang="zh-CN" sz="2800" b="0">
                <a:solidFill>
                  <a:schemeClr val="tx1"/>
                </a:solidFill>
                <a:ea typeface="宋体" panose="02010600030101010101" pitchFamily="2" charset="-122"/>
              </a:endParaRPr>
            </a:p>
          </p:txBody>
        </p:sp>
        <p:sp>
          <p:nvSpPr>
            <p:cNvPr id="8226" name="Rectangle 15"/>
            <p:cNvSpPr>
              <a:spLocks noChangeArrowheads="1"/>
            </p:cNvSpPr>
            <p:nvPr/>
          </p:nvSpPr>
          <p:spPr bwMode="auto">
            <a:xfrm>
              <a:off x="8616950" y="5422900"/>
              <a:ext cx="25968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zh-CN" sz="2800" b="0">
                  <a:solidFill>
                    <a:srgbClr val="000000"/>
                  </a:solidFill>
                  <a:ea typeface="宋体" panose="02010600030101010101" pitchFamily="2" charset="-122"/>
                </a:rPr>
                <a:t>C</a:t>
              </a:r>
              <a:endParaRPr lang="zh-CN" altLang="zh-CN" sz="2800" b="0">
                <a:solidFill>
                  <a:schemeClr val="tx1"/>
                </a:solidFill>
                <a:ea typeface="宋体" panose="02010600030101010101" pitchFamily="2" charset="-122"/>
              </a:endParaRPr>
            </a:p>
          </p:txBody>
        </p:sp>
        <p:sp>
          <p:nvSpPr>
            <p:cNvPr id="8227" name="Rectangle 17"/>
            <p:cNvSpPr>
              <a:spLocks noChangeArrowheads="1"/>
            </p:cNvSpPr>
            <p:nvPr/>
          </p:nvSpPr>
          <p:spPr bwMode="auto">
            <a:xfrm>
              <a:off x="8604250" y="3624263"/>
              <a:ext cx="23884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zh-CN" sz="2800" b="0">
                  <a:solidFill>
                    <a:srgbClr val="000000"/>
                  </a:solidFill>
                  <a:ea typeface="宋体" panose="02010600030101010101" pitchFamily="2" charset="-122"/>
                </a:rPr>
                <a:t>A</a:t>
              </a:r>
              <a:endParaRPr lang="zh-CN" altLang="zh-CN" sz="2800" b="0">
                <a:solidFill>
                  <a:schemeClr val="tx1"/>
                </a:solidFill>
                <a:ea typeface="宋体" panose="0201060003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72"/>
                                        </p:tgtEl>
                                        <p:attrNameLst>
                                          <p:attrName>style.visibility</p:attrName>
                                        </p:attrNameLst>
                                      </p:cBhvr>
                                      <p:to>
                                        <p:strVal val="visible"/>
                                      </p:to>
                                    </p:set>
                                    <p:anim calcmode="lin" valueType="num">
                                      <p:cBhvr additive="base">
                                        <p:cTn id="7" dur="500" fill="hold"/>
                                        <p:tgtEl>
                                          <p:spTgt spid="10272"/>
                                        </p:tgtEl>
                                        <p:attrNameLst>
                                          <p:attrName>ppt_x</p:attrName>
                                        </p:attrNameLst>
                                      </p:cBhvr>
                                      <p:tavLst>
                                        <p:tav tm="0">
                                          <p:val>
                                            <p:strVal val="#ppt_x"/>
                                          </p:val>
                                        </p:tav>
                                        <p:tav tm="100000">
                                          <p:val>
                                            <p:strVal val="#ppt_x"/>
                                          </p:val>
                                        </p:tav>
                                      </p:tavLst>
                                    </p:anim>
                                    <p:anim calcmode="lin" valueType="num">
                                      <p:cBhvr additive="base">
                                        <p:cTn id="8" dur="500" fill="hold"/>
                                        <p:tgtEl>
                                          <p:spTgt spid="102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8"/>
                                        </p:tgtEl>
                                        <p:attrNameLst>
                                          <p:attrName>style.visibility</p:attrName>
                                        </p:attrNameLst>
                                      </p:cBhvr>
                                      <p:to>
                                        <p:strVal val="visible"/>
                                      </p:to>
                                    </p:set>
                                    <p:anim calcmode="lin" valueType="num">
                                      <p:cBhvr additive="base">
                                        <p:cTn id="13" dur="500" fill="hold"/>
                                        <p:tgtEl>
                                          <p:spTgt spid="38"/>
                                        </p:tgtEl>
                                        <p:attrNameLst>
                                          <p:attrName>ppt_x</p:attrName>
                                        </p:attrNameLst>
                                      </p:cBhvr>
                                      <p:tavLst>
                                        <p:tav tm="0">
                                          <p:val>
                                            <p:strVal val="#ppt_x"/>
                                          </p:val>
                                        </p:tav>
                                        <p:tav tm="100000">
                                          <p:val>
                                            <p:strVal val="#ppt_x"/>
                                          </p:val>
                                        </p:tav>
                                      </p:tavLst>
                                    </p:anim>
                                    <p:anim calcmode="lin" valueType="num">
                                      <p:cBhvr additive="base">
                                        <p:cTn id="1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8"/>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242"/>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3" name="chimes.wav"/>
                                        </p:tgtEl>
                                      </p:cMediaNode>
                                    </p:audio>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274"/>
                                        </p:tgtEl>
                                        <p:attrNameLst>
                                          <p:attrName>style.visibility</p:attrName>
                                        </p:attrNameLst>
                                      </p:cBhvr>
                                      <p:to>
                                        <p:strVal val="visible"/>
                                      </p:to>
                                    </p:set>
                                  </p:childTnLst>
                                  <p:subTnLst>
                                    <p:audio>
                                      <p:cMediaNode>
                                        <p:cTn display="0" masterRel="sameClick">
                                          <p:stCondLst>
                                            <p:cond evt="begin" delay="0">
                                              <p:tn val="2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ldLvl="0" animBg="1"/>
      <p:bldP spid="10248" grpId="0" bldLvl="0" animBg="1"/>
      <p:bldP spid="10272" grpId="0" bldLvl="0" animBg="1"/>
      <p:bldP spid="10274"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5"/>
          <p:cNvGrpSpPr/>
          <p:nvPr/>
        </p:nvGrpSpPr>
        <p:grpSpPr bwMode="auto">
          <a:xfrm>
            <a:off x="6589713" y="2671763"/>
            <a:ext cx="2303462" cy="3121025"/>
            <a:chOff x="0" y="0"/>
            <a:chExt cx="1451" cy="1966"/>
          </a:xfrm>
        </p:grpSpPr>
        <p:sp>
          <p:nvSpPr>
            <p:cNvPr id="9218" name="AutoShape 6"/>
            <p:cNvSpPr>
              <a:spLocks noChangeArrowheads="1"/>
            </p:cNvSpPr>
            <p:nvPr/>
          </p:nvSpPr>
          <p:spPr bwMode="auto">
            <a:xfrm>
              <a:off x="181" y="0"/>
              <a:ext cx="1270" cy="1769"/>
            </a:xfrm>
            <a:prstGeom prst="rtTriangle">
              <a:avLst/>
            </a:prstGeom>
            <a:solidFill>
              <a:schemeClr val="bg1"/>
            </a:solidFill>
            <a:ln w="9525">
              <a:solidFill>
                <a:schemeClr val="tx1"/>
              </a:solidFill>
              <a:miter lim="800000"/>
            </a:ln>
          </p:spPr>
          <p:txBody>
            <a:bodyPr wrap="none" anchor="ctr"/>
            <a:lstStyle/>
            <a:p>
              <a:endParaRPr lang="zh-CN" altLang="en-US" sz="1800" b="0">
                <a:solidFill>
                  <a:schemeClr val="tx1"/>
                </a:solidFill>
                <a:ea typeface="宋体" panose="02010600030101010101" pitchFamily="2" charset="-122"/>
              </a:endParaRPr>
            </a:p>
          </p:txBody>
        </p:sp>
        <p:sp>
          <p:nvSpPr>
            <p:cNvPr id="9219" name="Text Box 7"/>
            <p:cNvSpPr txBox="1">
              <a:spLocks noChangeArrowheads="1"/>
            </p:cNvSpPr>
            <p:nvPr/>
          </p:nvSpPr>
          <p:spPr bwMode="auto">
            <a:xfrm>
              <a:off x="589" y="1678"/>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a:solidFill>
                    <a:srgbClr val="000000"/>
                  </a:solidFill>
                  <a:ea typeface="宋体" panose="02010600030101010101" pitchFamily="2" charset="-122"/>
                </a:rPr>
                <a:t>a</a:t>
              </a:r>
              <a:r>
                <a:rPr lang="en-US" altLang="zh-CN" sz="2400">
                  <a:ea typeface="宋体" panose="02010600030101010101" pitchFamily="2" charset="-122"/>
                </a:rPr>
                <a:t> </a:t>
              </a:r>
            </a:p>
          </p:txBody>
        </p:sp>
        <p:sp>
          <p:nvSpPr>
            <p:cNvPr id="9220" name="Text Box 8"/>
            <p:cNvSpPr txBox="1">
              <a:spLocks noChangeArrowheads="1"/>
            </p:cNvSpPr>
            <p:nvPr/>
          </p:nvSpPr>
          <p:spPr bwMode="auto">
            <a:xfrm>
              <a:off x="0" y="771"/>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a:solidFill>
                    <a:srgbClr val="000000"/>
                  </a:solidFill>
                  <a:ea typeface="宋体" panose="02010600030101010101" pitchFamily="2" charset="-122"/>
                </a:rPr>
                <a:t>b</a:t>
              </a:r>
              <a:r>
                <a:rPr lang="en-US" altLang="zh-CN" sz="2400">
                  <a:ea typeface="宋体" panose="02010600030101010101" pitchFamily="2" charset="-122"/>
                </a:rPr>
                <a:t> </a:t>
              </a:r>
            </a:p>
          </p:txBody>
        </p:sp>
        <p:sp>
          <p:nvSpPr>
            <p:cNvPr id="9221" name="Text Box 9"/>
            <p:cNvSpPr txBox="1">
              <a:spLocks noChangeArrowheads="1"/>
            </p:cNvSpPr>
            <p:nvPr/>
          </p:nvSpPr>
          <p:spPr bwMode="auto">
            <a:xfrm>
              <a:off x="797" y="743"/>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a:solidFill>
                    <a:srgbClr val="000000"/>
                  </a:solidFill>
                  <a:ea typeface="宋体" panose="02010600030101010101" pitchFamily="2" charset="-122"/>
                </a:rPr>
                <a:t>c</a:t>
              </a:r>
              <a:endParaRPr lang="en-US" altLang="zh-CN" sz="2400">
                <a:ea typeface="宋体" panose="02010600030101010101" pitchFamily="2" charset="-122"/>
              </a:endParaRPr>
            </a:p>
          </p:txBody>
        </p:sp>
      </p:grpSp>
      <p:sp>
        <p:nvSpPr>
          <p:cNvPr id="10247" name="Text Box 11"/>
          <p:cNvSpPr txBox="1">
            <a:spLocks noChangeArrowheads="1"/>
          </p:cNvSpPr>
          <p:nvPr/>
        </p:nvSpPr>
        <p:spPr bwMode="auto">
          <a:xfrm>
            <a:off x="1835150" y="692150"/>
            <a:ext cx="4876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4000" dirty="0">
                <a:solidFill>
                  <a:srgbClr val="0000FF"/>
                </a:solidFill>
                <a:ea typeface="黑体" panose="02010609060101010101" pitchFamily="49" charset="-122"/>
              </a:rPr>
              <a:t>勾股定理的逆定理</a:t>
            </a:r>
          </a:p>
        </p:txBody>
      </p:sp>
      <p:sp>
        <p:nvSpPr>
          <p:cNvPr id="10248" name="Text Box 12"/>
          <p:cNvSpPr txBox="1">
            <a:spLocks noChangeArrowheads="1"/>
          </p:cNvSpPr>
          <p:nvPr/>
        </p:nvSpPr>
        <p:spPr bwMode="auto">
          <a:xfrm>
            <a:off x="611188" y="3068638"/>
            <a:ext cx="5257800"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dirty="0">
                <a:solidFill>
                  <a:srgbClr val="003399"/>
                </a:solidFill>
                <a:ea typeface="宋体" panose="02010600030101010101" pitchFamily="2" charset="-122"/>
              </a:rPr>
              <a:t>∵</a:t>
            </a:r>
            <a:r>
              <a:rPr lang="en-US" altLang="zh-CN" sz="3600" dirty="0">
                <a:solidFill>
                  <a:srgbClr val="003399"/>
                </a:solidFill>
                <a:ea typeface="宋体" panose="02010600030101010101" pitchFamily="2" charset="-122"/>
              </a:rPr>
              <a:t>a</a:t>
            </a:r>
            <a:r>
              <a:rPr lang="en-US" altLang="zh-CN" sz="3600" baseline="30000" dirty="0">
                <a:solidFill>
                  <a:srgbClr val="003399"/>
                </a:solidFill>
                <a:ea typeface="宋体" panose="02010600030101010101" pitchFamily="2" charset="-122"/>
              </a:rPr>
              <a:t>2</a:t>
            </a:r>
            <a:r>
              <a:rPr lang="en-US" altLang="zh-CN" sz="3600" dirty="0">
                <a:solidFill>
                  <a:srgbClr val="003399"/>
                </a:solidFill>
                <a:ea typeface="宋体" panose="02010600030101010101" pitchFamily="2" charset="-122"/>
              </a:rPr>
              <a:t>+b</a:t>
            </a:r>
            <a:r>
              <a:rPr lang="en-US" altLang="zh-CN" sz="3600" baseline="30000" dirty="0">
                <a:solidFill>
                  <a:srgbClr val="003399"/>
                </a:solidFill>
                <a:ea typeface="宋体" panose="02010600030101010101" pitchFamily="2" charset="-122"/>
              </a:rPr>
              <a:t>2</a:t>
            </a:r>
            <a:r>
              <a:rPr lang="en-US" altLang="zh-CN" sz="3600" dirty="0">
                <a:solidFill>
                  <a:srgbClr val="003399"/>
                </a:solidFill>
                <a:ea typeface="宋体" panose="02010600030101010101" pitchFamily="2" charset="-122"/>
              </a:rPr>
              <a:t>=c</a:t>
            </a:r>
            <a:r>
              <a:rPr lang="en-US" altLang="zh-CN" sz="3600" baseline="30000" dirty="0">
                <a:solidFill>
                  <a:srgbClr val="003399"/>
                </a:solidFill>
                <a:ea typeface="宋体" panose="02010600030101010101" pitchFamily="2" charset="-122"/>
              </a:rPr>
              <a:t>2</a:t>
            </a:r>
            <a:r>
              <a:rPr lang="en-US" altLang="zh-CN" sz="3600" dirty="0">
                <a:solidFill>
                  <a:srgbClr val="003399"/>
                </a:solidFill>
                <a:ea typeface="宋体" panose="02010600030101010101" pitchFamily="2" charset="-122"/>
              </a:rPr>
              <a:t> </a:t>
            </a:r>
          </a:p>
          <a:p>
            <a:r>
              <a:rPr lang="en-US" altLang="zh-CN" sz="3600" dirty="0">
                <a:solidFill>
                  <a:srgbClr val="003399"/>
                </a:solidFill>
                <a:ea typeface="宋体" panose="02010600030101010101" pitchFamily="2" charset="-122"/>
              </a:rPr>
              <a:t>∴ΔABC</a:t>
            </a:r>
            <a:r>
              <a:rPr lang="zh-CN" altLang="en-US" sz="3600" dirty="0">
                <a:solidFill>
                  <a:srgbClr val="003399"/>
                </a:solidFill>
                <a:ea typeface="宋体" panose="02010600030101010101" pitchFamily="2" charset="-122"/>
              </a:rPr>
              <a:t>为直角三角形</a:t>
            </a:r>
          </a:p>
          <a:p>
            <a:pPr>
              <a:spcBef>
                <a:spcPct val="50000"/>
              </a:spcBef>
            </a:pPr>
            <a:endParaRPr lang="zh-CN" altLang="en-US" sz="3600" dirty="0">
              <a:solidFill>
                <a:srgbClr val="003399"/>
              </a:solidFill>
              <a:ea typeface="宋体" panose="02010600030101010101" pitchFamily="2" charset="-122"/>
            </a:endParaRPr>
          </a:p>
        </p:txBody>
      </p:sp>
      <p:sp>
        <p:nvSpPr>
          <p:cNvPr id="10249" name="文本框 10248"/>
          <p:cNvSpPr txBox="1">
            <a:spLocks noChangeArrowheads="1"/>
          </p:cNvSpPr>
          <p:nvPr/>
        </p:nvSpPr>
        <p:spPr bwMode="auto">
          <a:xfrm>
            <a:off x="250825" y="1628775"/>
            <a:ext cx="86423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dirty="0">
                <a:solidFill>
                  <a:srgbClr val="000000"/>
                </a:solidFill>
                <a:ea typeface="宋体" panose="02010600030101010101" pitchFamily="2" charset="-122"/>
              </a:rPr>
              <a:t>如果三角形两边的平方和等于第三边的平方，那么这个三角形是直角三角形。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additive="base">
                                        <p:cTn id="7" dur="1000" fill="hold"/>
                                        <p:tgtEl>
                                          <p:spTgt spid="10247"/>
                                        </p:tgtEl>
                                        <p:attrNameLst>
                                          <p:attrName>ppt_x</p:attrName>
                                        </p:attrNameLst>
                                      </p:cBhvr>
                                      <p:tavLst>
                                        <p:tav tm="0">
                                          <p:val>
                                            <p:strVal val="#ppt_x"/>
                                          </p:val>
                                        </p:tav>
                                        <p:tav tm="100000">
                                          <p:val>
                                            <p:strVal val="#ppt_x"/>
                                          </p:val>
                                        </p:tav>
                                      </p:tavLst>
                                    </p:anim>
                                    <p:anim calcmode="lin" valueType="num">
                                      <p:cBhvr additive="base">
                                        <p:cTn id="8" dur="1000" fill="hold"/>
                                        <p:tgtEl>
                                          <p:spTgt spid="1024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10249"/>
                                        </p:tgtEl>
                                        <p:attrNameLst>
                                          <p:attrName>style.visibility</p:attrName>
                                        </p:attrNameLst>
                                      </p:cBhvr>
                                      <p:to>
                                        <p:strVal val="visible"/>
                                      </p:to>
                                    </p:set>
                                    <p:anim calcmode="lin" valueType="num">
                                      <p:cBhvr additive="base">
                                        <p:cTn id="13" dur="500" fill="hold"/>
                                        <p:tgtEl>
                                          <p:spTgt spid="10249"/>
                                        </p:tgtEl>
                                        <p:attrNameLst>
                                          <p:attrName>ppt_x</p:attrName>
                                        </p:attrNameLst>
                                      </p:cBhvr>
                                      <p:tavLst>
                                        <p:tav tm="0">
                                          <p:val>
                                            <p:strVal val="#ppt_x"/>
                                          </p:val>
                                        </p:tav>
                                        <p:tav tm="100000">
                                          <p:val>
                                            <p:strVal val="#ppt_x"/>
                                          </p:val>
                                        </p:tav>
                                      </p:tavLst>
                                    </p:anim>
                                    <p:anim calcmode="lin" valueType="num">
                                      <p:cBhvr additive="base">
                                        <p:cTn id="14" dur="500" fill="hold"/>
                                        <p:tgtEl>
                                          <p:spTgt spid="1024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10242"/>
                                        </p:tgtEl>
                                        <p:attrNameLst>
                                          <p:attrName>style.visibility</p:attrName>
                                        </p:attrNameLst>
                                      </p:cBhvr>
                                      <p:to>
                                        <p:strVal val="visible"/>
                                      </p:to>
                                    </p:set>
                                    <p:animEffect transition="in" filter="box(in)">
                                      <p:cBhvr>
                                        <p:cTn id="19" dur="500"/>
                                        <p:tgtEl>
                                          <p:spTgt spid="10242"/>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0248"/>
                                        </p:tgtEl>
                                        <p:attrNameLst>
                                          <p:attrName>style.visibility</p:attrName>
                                        </p:attrNameLst>
                                      </p:cBhvr>
                                      <p:to>
                                        <p:strVal val="visible"/>
                                      </p:to>
                                    </p:set>
                                    <p:animEffect transition="in" filter="checkerboard(across)">
                                      <p:cBhvr>
                                        <p:cTn id="24" dur="500"/>
                                        <p:tgtEl>
                                          <p:spTgt spid="10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10248" grpId="0"/>
      <p:bldP spid="10249"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ChangeArrowheads="1"/>
          </p:cNvSpPr>
          <p:nvPr/>
        </p:nvSpPr>
        <p:spPr bwMode="auto">
          <a:xfrm>
            <a:off x="0" y="260350"/>
            <a:ext cx="9144000" cy="6337300"/>
          </a:xfrm>
          <a:prstGeom prst="rect">
            <a:avLst/>
          </a:prstGeom>
          <a:noFill/>
          <a:ln w="63500">
            <a:solidFill>
              <a:srgbClr val="993300"/>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sz="1800" b="0">
              <a:solidFill>
                <a:schemeClr val="tx1"/>
              </a:solidFill>
              <a:ea typeface="宋体" panose="02010600030101010101" pitchFamily="2" charset="-122"/>
            </a:endParaRPr>
          </a:p>
        </p:txBody>
      </p:sp>
      <p:sp>
        <p:nvSpPr>
          <p:cNvPr id="10242" name="Rectangle 4"/>
          <p:cNvSpPr>
            <a:spLocks noGrp="1" noChangeArrowheads="1"/>
          </p:cNvSpPr>
          <p:nvPr>
            <p:ph type="body" idx="4294967295"/>
          </p:nvPr>
        </p:nvSpPr>
        <p:spPr bwMode="auto">
          <a:xfrm>
            <a:off x="146050" y="866775"/>
            <a:ext cx="8604250" cy="1143000"/>
          </a:xfrm>
          <a:prstGeom prst="rect">
            <a:avLst/>
          </a:prstGeom>
          <a:noFill/>
          <a:ln cap="flat">
            <a:solidFill>
              <a:schemeClr val="bg1"/>
            </a:solidFill>
            <a:round/>
          </a:ln>
          <a:extLst>
            <a:ext uri="{909E8E84-426E-40DD-AFC4-6F175D3DCCD1}">
              <a14:hiddenFill xmlns:a14="http://schemas.microsoft.com/office/drawing/2010/main">
                <a:solidFill>
                  <a:srgbClr val="FFFFFF"/>
                </a:solidFill>
              </a14:hiddenFill>
            </a:ext>
          </a:extLst>
        </p:spPr>
        <p:txBody>
          <a:bodyPr/>
          <a:lstStyle/>
          <a:p>
            <a:pPr>
              <a:buFont typeface="Wingdings" panose="05000000000000000000" pitchFamily="2" charset="2"/>
              <a:buNone/>
            </a:pPr>
            <a:r>
              <a:rPr lang="zh-CN" altLang="en-US" sz="2800" b="0" smtClean="0">
                <a:latin typeface="宋体" panose="02010600030101010101" pitchFamily="2" charset="-122"/>
              </a:rPr>
              <a:t>    三角形</a:t>
            </a:r>
            <a:r>
              <a:rPr lang="en-US" altLang="zh-CN" sz="2800" b="0" smtClean="0">
                <a:latin typeface="宋体" panose="02010600030101010101" pitchFamily="2" charset="-122"/>
              </a:rPr>
              <a:t>ABC</a:t>
            </a:r>
            <a:r>
              <a:rPr lang="zh-CN" altLang="en-US" sz="2800" b="0" smtClean="0">
                <a:latin typeface="宋体" panose="02010600030101010101" pitchFamily="2" charset="-122"/>
              </a:rPr>
              <a:t>中</a:t>
            </a:r>
            <a:r>
              <a:rPr lang="zh-CN" altLang="en-US" sz="2800" smtClean="0">
                <a:latin typeface="Times New Roman" panose="02020603050405020304" pitchFamily="18" charset="0"/>
                <a:ea typeface="宋体" panose="02010600030101010101" pitchFamily="2" charset="-122"/>
              </a:rPr>
              <a:t>∠ </a:t>
            </a:r>
            <a:r>
              <a:rPr lang="en-US" altLang="zh-CN" sz="2800" smtClean="0">
                <a:latin typeface="Times New Roman" panose="02020603050405020304" pitchFamily="18" charset="0"/>
                <a:ea typeface="宋体" panose="02010600030101010101" pitchFamily="2" charset="-122"/>
              </a:rPr>
              <a:t>A</a:t>
            </a:r>
            <a:r>
              <a:rPr lang="zh-CN" altLang="en-US" sz="2800" smtClean="0">
                <a:latin typeface="Times New Roman" panose="02020603050405020304" pitchFamily="18" charset="0"/>
                <a:ea typeface="宋体" panose="02010600030101010101" pitchFamily="2" charset="-122"/>
              </a:rPr>
              <a:t>、∠ </a:t>
            </a:r>
            <a:r>
              <a:rPr lang="en-US" altLang="zh-CN" sz="2800" smtClean="0">
                <a:latin typeface="Times New Roman" panose="02020603050405020304" pitchFamily="18" charset="0"/>
                <a:ea typeface="宋体" panose="02010600030101010101" pitchFamily="2" charset="-122"/>
              </a:rPr>
              <a:t>B</a:t>
            </a:r>
            <a:r>
              <a:rPr lang="zh-CN" altLang="en-US" sz="2800" smtClean="0">
                <a:latin typeface="Times New Roman" panose="02020603050405020304" pitchFamily="18" charset="0"/>
                <a:ea typeface="宋体" panose="02010600030101010101" pitchFamily="2" charset="-122"/>
              </a:rPr>
              <a:t>、∠ </a:t>
            </a:r>
            <a:r>
              <a:rPr lang="en-US" altLang="zh-CN" sz="2800" smtClean="0">
                <a:latin typeface="Times New Roman" panose="02020603050405020304" pitchFamily="18" charset="0"/>
                <a:ea typeface="宋体" panose="02010600030101010101" pitchFamily="2" charset="-122"/>
              </a:rPr>
              <a:t>C</a:t>
            </a:r>
            <a:r>
              <a:rPr lang="zh-CN" altLang="en-US" sz="2800" smtClean="0">
                <a:latin typeface="Times New Roman" panose="02020603050405020304" pitchFamily="18" charset="0"/>
                <a:ea typeface="宋体" panose="02010600030101010101" pitchFamily="2" charset="-122"/>
              </a:rPr>
              <a:t>的对应边分别为</a:t>
            </a:r>
            <a:r>
              <a:rPr lang="en-US" altLang="zh-CN" sz="2800" b="0" smtClean="0">
                <a:latin typeface="宋体" panose="02010600030101010101" pitchFamily="2" charset="-122"/>
              </a:rPr>
              <a:t>a,b,c</a:t>
            </a:r>
            <a:r>
              <a:rPr lang="zh-CN" altLang="en-US" sz="2800" b="0" smtClean="0">
                <a:latin typeface="宋体" panose="02010600030101010101" pitchFamily="2" charset="-122"/>
              </a:rPr>
              <a:t>，以这三条边为边长的三角形是不是直角三角形？如果是那么哪一个角是直角？</a:t>
            </a:r>
          </a:p>
        </p:txBody>
      </p:sp>
      <p:sp>
        <p:nvSpPr>
          <p:cNvPr id="10243" name="Text Box 5"/>
          <p:cNvSpPr txBox="1">
            <a:spLocks noChangeArrowheads="1"/>
          </p:cNvSpPr>
          <p:nvPr/>
        </p:nvSpPr>
        <p:spPr bwMode="auto">
          <a:xfrm>
            <a:off x="468313" y="2636838"/>
            <a:ext cx="81359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4000">
                <a:solidFill>
                  <a:schemeClr val="tx1"/>
                </a:solidFill>
                <a:latin typeface="宋体" panose="02010600030101010101" pitchFamily="2" charset="-122"/>
                <a:ea typeface="宋体" panose="02010600030101010101" pitchFamily="2" charset="-122"/>
              </a:rPr>
              <a:t>(1)a=25</a:t>
            </a:r>
            <a:r>
              <a:rPr lang="zh-CN" altLang="en-US" sz="4000">
                <a:solidFill>
                  <a:schemeClr val="tx1"/>
                </a:solidFill>
                <a:latin typeface="宋体" panose="02010600030101010101" pitchFamily="2" charset="-122"/>
                <a:ea typeface="宋体" panose="02010600030101010101" pitchFamily="2" charset="-122"/>
              </a:rPr>
              <a:t>，</a:t>
            </a:r>
            <a:r>
              <a:rPr lang="en-US" altLang="zh-CN" sz="4000">
                <a:solidFill>
                  <a:schemeClr val="tx1"/>
                </a:solidFill>
                <a:latin typeface="宋体" panose="02010600030101010101" pitchFamily="2" charset="-122"/>
                <a:ea typeface="宋体" panose="02010600030101010101" pitchFamily="2" charset="-122"/>
              </a:rPr>
              <a:t>b=20</a:t>
            </a:r>
            <a:r>
              <a:rPr lang="zh-CN" altLang="en-US" sz="4000">
                <a:solidFill>
                  <a:schemeClr val="tx1"/>
                </a:solidFill>
                <a:latin typeface="宋体" panose="02010600030101010101" pitchFamily="2" charset="-122"/>
                <a:ea typeface="宋体" panose="02010600030101010101" pitchFamily="2" charset="-122"/>
              </a:rPr>
              <a:t>，</a:t>
            </a:r>
            <a:r>
              <a:rPr lang="en-US" altLang="zh-CN" sz="4000">
                <a:solidFill>
                  <a:schemeClr val="tx1"/>
                </a:solidFill>
                <a:latin typeface="宋体" panose="02010600030101010101" pitchFamily="2" charset="-122"/>
                <a:ea typeface="宋体" panose="02010600030101010101" pitchFamily="2" charset="-122"/>
              </a:rPr>
              <a:t>c=15</a:t>
            </a:r>
            <a:r>
              <a:rPr lang="en-US" altLang="zh-CN" sz="3600">
                <a:solidFill>
                  <a:schemeClr val="tx1"/>
                </a:solidFill>
                <a:latin typeface="Times New Roman" panose="02020603050405020304" pitchFamily="18" charset="0"/>
                <a:ea typeface="宋体" panose="02010600030101010101" pitchFamily="2" charset="-122"/>
              </a:rPr>
              <a:t>____    _____ ;</a:t>
            </a:r>
            <a:endParaRPr lang="en-US" altLang="zh-CN" sz="3600" baseline="30000">
              <a:solidFill>
                <a:schemeClr val="tx1"/>
              </a:solidFill>
              <a:latin typeface="Times New Roman" panose="02020603050405020304" pitchFamily="18" charset="0"/>
              <a:ea typeface="宋体" panose="02010600030101010101" pitchFamily="2" charset="-122"/>
            </a:endParaRPr>
          </a:p>
        </p:txBody>
      </p:sp>
      <p:sp>
        <p:nvSpPr>
          <p:cNvPr id="10244" name="Text Box 6"/>
          <p:cNvSpPr txBox="1">
            <a:spLocks noChangeArrowheads="1"/>
          </p:cNvSpPr>
          <p:nvPr/>
        </p:nvSpPr>
        <p:spPr bwMode="auto">
          <a:xfrm>
            <a:off x="468313" y="3573463"/>
            <a:ext cx="82804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4000">
                <a:solidFill>
                  <a:schemeClr val="tx1"/>
                </a:solidFill>
                <a:latin typeface="宋体" panose="02010600030101010101" pitchFamily="2" charset="-122"/>
                <a:ea typeface="宋体" panose="02010600030101010101" pitchFamily="2" charset="-122"/>
              </a:rPr>
              <a:t>(2)a=13</a:t>
            </a:r>
            <a:r>
              <a:rPr lang="zh-CN" altLang="en-US" sz="4000">
                <a:solidFill>
                  <a:schemeClr val="tx1"/>
                </a:solidFill>
                <a:latin typeface="宋体" panose="02010600030101010101" pitchFamily="2" charset="-122"/>
                <a:ea typeface="宋体" panose="02010600030101010101" pitchFamily="2" charset="-122"/>
              </a:rPr>
              <a:t>，</a:t>
            </a:r>
            <a:r>
              <a:rPr lang="en-US" altLang="zh-CN" sz="4000">
                <a:solidFill>
                  <a:schemeClr val="tx1"/>
                </a:solidFill>
                <a:latin typeface="宋体" panose="02010600030101010101" pitchFamily="2" charset="-122"/>
                <a:ea typeface="宋体" panose="02010600030101010101" pitchFamily="2" charset="-122"/>
              </a:rPr>
              <a:t>b=14</a:t>
            </a:r>
            <a:r>
              <a:rPr lang="zh-CN" altLang="en-US" sz="4000">
                <a:solidFill>
                  <a:schemeClr val="tx1"/>
                </a:solidFill>
                <a:latin typeface="宋体" panose="02010600030101010101" pitchFamily="2" charset="-122"/>
                <a:ea typeface="宋体" panose="02010600030101010101" pitchFamily="2" charset="-122"/>
              </a:rPr>
              <a:t>，</a:t>
            </a:r>
            <a:r>
              <a:rPr lang="en-US" altLang="zh-CN" sz="4000">
                <a:solidFill>
                  <a:schemeClr val="tx1"/>
                </a:solidFill>
                <a:latin typeface="宋体" panose="02010600030101010101" pitchFamily="2" charset="-122"/>
                <a:ea typeface="宋体" panose="02010600030101010101" pitchFamily="2" charset="-122"/>
              </a:rPr>
              <a:t>c=15</a:t>
            </a:r>
            <a:r>
              <a:rPr lang="en-US" altLang="zh-CN" sz="3600">
                <a:solidFill>
                  <a:schemeClr val="tx1"/>
                </a:solidFill>
                <a:latin typeface="Times New Roman" panose="02020603050405020304" pitchFamily="18" charset="0"/>
                <a:ea typeface="宋体" panose="02010600030101010101" pitchFamily="2" charset="-122"/>
              </a:rPr>
              <a:t>____       _____ ;</a:t>
            </a:r>
            <a:endParaRPr lang="en-US" altLang="zh-CN" sz="3600" baseline="30000">
              <a:solidFill>
                <a:schemeClr val="tx1"/>
              </a:solidFill>
              <a:latin typeface="Times New Roman" panose="02020603050405020304" pitchFamily="18" charset="0"/>
              <a:ea typeface="宋体" panose="02010600030101010101" pitchFamily="2" charset="-122"/>
            </a:endParaRPr>
          </a:p>
        </p:txBody>
      </p:sp>
      <p:sp>
        <p:nvSpPr>
          <p:cNvPr id="10245" name="Text Box 7"/>
          <p:cNvSpPr txBox="1">
            <a:spLocks noChangeArrowheads="1"/>
          </p:cNvSpPr>
          <p:nvPr/>
        </p:nvSpPr>
        <p:spPr bwMode="auto">
          <a:xfrm>
            <a:off x="468313" y="5373688"/>
            <a:ext cx="81359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4000">
                <a:solidFill>
                  <a:schemeClr val="tx1"/>
                </a:solidFill>
                <a:latin typeface="Times New Roman" panose="02020603050405020304" pitchFamily="18" charset="0"/>
                <a:ea typeface="宋体" panose="02010600030101010101" pitchFamily="2" charset="-122"/>
              </a:rPr>
              <a:t>(4) a:b: c=3:4:5  </a:t>
            </a:r>
            <a:r>
              <a:rPr lang="en-US" altLang="zh-CN" sz="3600">
                <a:solidFill>
                  <a:schemeClr val="tx1"/>
                </a:solidFill>
                <a:latin typeface="Times New Roman" panose="02020603050405020304" pitchFamily="18" charset="0"/>
                <a:ea typeface="宋体" panose="02010600030101010101" pitchFamily="2" charset="-122"/>
              </a:rPr>
              <a:t>         _____     _____ ;</a:t>
            </a:r>
            <a:endParaRPr lang="en-US" altLang="zh-CN" sz="3600" baseline="30000">
              <a:solidFill>
                <a:schemeClr val="tx1"/>
              </a:solidFill>
              <a:latin typeface="Times New Roman" panose="02020603050405020304" pitchFamily="18" charset="0"/>
              <a:ea typeface="宋体" panose="02010600030101010101" pitchFamily="2" charset="-122"/>
            </a:endParaRPr>
          </a:p>
        </p:txBody>
      </p:sp>
      <p:sp>
        <p:nvSpPr>
          <p:cNvPr id="9223" name="Text Box 8"/>
          <p:cNvSpPr txBox="1">
            <a:spLocks noChangeArrowheads="1"/>
          </p:cNvSpPr>
          <p:nvPr/>
        </p:nvSpPr>
        <p:spPr bwMode="auto">
          <a:xfrm>
            <a:off x="5437188" y="2486025"/>
            <a:ext cx="76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4000">
                <a:solidFill>
                  <a:srgbClr val="FF3300"/>
                </a:solidFill>
                <a:latin typeface="Times New Roman" panose="02020603050405020304" pitchFamily="18" charset="0"/>
                <a:ea typeface="宋体" panose="02010600030101010101" pitchFamily="2" charset="-122"/>
              </a:rPr>
              <a:t>是</a:t>
            </a:r>
          </a:p>
        </p:txBody>
      </p:sp>
      <p:sp>
        <p:nvSpPr>
          <p:cNvPr id="9224" name="Text Box 9"/>
          <p:cNvSpPr txBox="1">
            <a:spLocks noChangeArrowheads="1"/>
          </p:cNvSpPr>
          <p:nvPr/>
        </p:nvSpPr>
        <p:spPr bwMode="auto">
          <a:xfrm>
            <a:off x="5292725" y="5299075"/>
            <a:ext cx="76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4000">
                <a:solidFill>
                  <a:srgbClr val="FF3300"/>
                </a:solidFill>
                <a:latin typeface="Times New Roman" panose="02020603050405020304" pitchFamily="18" charset="0"/>
                <a:ea typeface="宋体" panose="02010600030101010101" pitchFamily="2" charset="-122"/>
              </a:rPr>
              <a:t>是</a:t>
            </a:r>
          </a:p>
        </p:txBody>
      </p:sp>
      <p:sp>
        <p:nvSpPr>
          <p:cNvPr id="9225" name="Text Box 10"/>
          <p:cNvSpPr txBox="1">
            <a:spLocks noChangeArrowheads="1"/>
          </p:cNvSpPr>
          <p:nvPr/>
        </p:nvSpPr>
        <p:spPr bwMode="auto">
          <a:xfrm>
            <a:off x="5364163" y="3573463"/>
            <a:ext cx="17287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3600">
                <a:solidFill>
                  <a:srgbClr val="FF3300"/>
                </a:solidFill>
                <a:latin typeface="Times New Roman" panose="02020603050405020304" pitchFamily="18" charset="0"/>
                <a:ea typeface="宋体" panose="02010600030101010101" pitchFamily="2" charset="-122"/>
              </a:rPr>
              <a:t>不是 </a:t>
            </a:r>
          </a:p>
        </p:txBody>
      </p:sp>
      <p:sp>
        <p:nvSpPr>
          <p:cNvPr id="9226" name="Text Box 11"/>
          <p:cNvSpPr txBox="1">
            <a:spLocks noChangeArrowheads="1"/>
          </p:cNvSpPr>
          <p:nvPr/>
        </p:nvSpPr>
        <p:spPr bwMode="auto">
          <a:xfrm>
            <a:off x="5292725" y="4437063"/>
            <a:ext cx="76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4000">
                <a:solidFill>
                  <a:srgbClr val="FF3300"/>
                </a:solidFill>
                <a:latin typeface="Times New Roman" panose="02020603050405020304" pitchFamily="18" charset="0"/>
                <a:ea typeface="宋体" panose="02010600030101010101" pitchFamily="2" charset="-122"/>
              </a:rPr>
              <a:t>是</a:t>
            </a:r>
          </a:p>
        </p:txBody>
      </p:sp>
      <p:sp>
        <p:nvSpPr>
          <p:cNvPr id="9227" name="Text Box 12"/>
          <p:cNvSpPr txBox="1">
            <a:spLocks noChangeArrowheads="1"/>
          </p:cNvSpPr>
          <p:nvPr/>
        </p:nvSpPr>
        <p:spPr bwMode="auto">
          <a:xfrm>
            <a:off x="6300788" y="2486025"/>
            <a:ext cx="25558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4000">
                <a:solidFill>
                  <a:srgbClr val="FF3300"/>
                </a:solidFill>
                <a:latin typeface="Times New Roman" panose="02020603050405020304" pitchFamily="18" charset="0"/>
                <a:ea typeface="宋体" panose="02010600030101010101" pitchFamily="2" charset="-122"/>
              </a:rPr>
              <a:t>∠ </a:t>
            </a:r>
            <a:r>
              <a:rPr lang="en-US" altLang="zh-CN" sz="4000">
                <a:solidFill>
                  <a:srgbClr val="FF3300"/>
                </a:solidFill>
                <a:latin typeface="Times New Roman" panose="02020603050405020304" pitchFamily="18" charset="0"/>
                <a:ea typeface="宋体" panose="02010600030101010101" pitchFamily="2" charset="-122"/>
              </a:rPr>
              <a:t>A=90</a:t>
            </a:r>
            <a:r>
              <a:rPr lang="en-US" altLang="zh-CN" sz="4000" baseline="30000">
                <a:solidFill>
                  <a:srgbClr val="FF3300"/>
                </a:solidFill>
                <a:latin typeface="Times New Roman" panose="02020603050405020304" pitchFamily="18" charset="0"/>
                <a:ea typeface="宋体" panose="02010600030101010101" pitchFamily="2" charset="-122"/>
              </a:rPr>
              <a:t>0</a:t>
            </a:r>
          </a:p>
        </p:txBody>
      </p:sp>
      <p:sp>
        <p:nvSpPr>
          <p:cNvPr id="9228" name="Text Box 13"/>
          <p:cNvSpPr txBox="1">
            <a:spLocks noChangeArrowheads="1"/>
          </p:cNvSpPr>
          <p:nvPr/>
        </p:nvSpPr>
        <p:spPr bwMode="auto">
          <a:xfrm>
            <a:off x="6372225" y="4437063"/>
            <a:ext cx="33829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3600">
                <a:solidFill>
                  <a:srgbClr val="FF3300"/>
                </a:solidFill>
                <a:latin typeface="Times New Roman" panose="02020603050405020304" pitchFamily="18" charset="0"/>
                <a:ea typeface="宋体" panose="02010600030101010101" pitchFamily="2" charset="-122"/>
              </a:rPr>
              <a:t>∠ </a:t>
            </a:r>
            <a:r>
              <a:rPr lang="en-US" altLang="zh-CN" sz="3600">
                <a:solidFill>
                  <a:srgbClr val="FF3300"/>
                </a:solidFill>
                <a:latin typeface="Times New Roman" panose="02020603050405020304" pitchFamily="18" charset="0"/>
                <a:ea typeface="宋体" panose="02010600030101010101" pitchFamily="2" charset="-122"/>
              </a:rPr>
              <a:t>B=90</a:t>
            </a:r>
            <a:r>
              <a:rPr lang="en-US" altLang="zh-CN" sz="3600" baseline="30000">
                <a:solidFill>
                  <a:srgbClr val="FF3300"/>
                </a:solidFill>
                <a:latin typeface="Times New Roman" panose="02020603050405020304" pitchFamily="18" charset="0"/>
                <a:ea typeface="宋体" panose="02010600030101010101" pitchFamily="2" charset="-122"/>
              </a:rPr>
              <a:t>0</a:t>
            </a:r>
          </a:p>
        </p:txBody>
      </p:sp>
      <p:sp>
        <p:nvSpPr>
          <p:cNvPr id="9229" name="Text Box 14"/>
          <p:cNvSpPr txBox="1">
            <a:spLocks noChangeArrowheads="1"/>
          </p:cNvSpPr>
          <p:nvPr/>
        </p:nvSpPr>
        <p:spPr bwMode="auto">
          <a:xfrm>
            <a:off x="6588125" y="5308600"/>
            <a:ext cx="21955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3600">
                <a:solidFill>
                  <a:srgbClr val="FF3300"/>
                </a:solidFill>
                <a:latin typeface="Times New Roman" panose="02020603050405020304" pitchFamily="18" charset="0"/>
                <a:ea typeface="宋体" panose="02010600030101010101" pitchFamily="2" charset="-122"/>
              </a:rPr>
              <a:t>∠ </a:t>
            </a:r>
            <a:r>
              <a:rPr lang="en-US" altLang="zh-CN" sz="3600">
                <a:solidFill>
                  <a:srgbClr val="FF3300"/>
                </a:solidFill>
                <a:latin typeface="Times New Roman" panose="02020603050405020304" pitchFamily="18" charset="0"/>
                <a:ea typeface="宋体" panose="02010600030101010101" pitchFamily="2" charset="-122"/>
              </a:rPr>
              <a:t>C=90</a:t>
            </a:r>
            <a:r>
              <a:rPr lang="en-US" altLang="zh-CN" sz="3600" baseline="30000">
                <a:solidFill>
                  <a:srgbClr val="FF3300"/>
                </a:solidFill>
                <a:latin typeface="Times New Roman" panose="02020603050405020304" pitchFamily="18" charset="0"/>
                <a:ea typeface="宋体" panose="02010600030101010101" pitchFamily="2" charset="-122"/>
              </a:rPr>
              <a:t>0</a:t>
            </a:r>
          </a:p>
        </p:txBody>
      </p:sp>
      <p:grpSp>
        <p:nvGrpSpPr>
          <p:cNvPr id="10253" name="组合 9229"/>
          <p:cNvGrpSpPr/>
          <p:nvPr/>
        </p:nvGrpSpPr>
        <p:grpSpPr bwMode="auto">
          <a:xfrm>
            <a:off x="539750" y="4437063"/>
            <a:ext cx="8210550" cy="796925"/>
            <a:chOff x="0" y="0"/>
            <a:chExt cx="5080" cy="411"/>
          </a:xfrm>
        </p:grpSpPr>
        <p:sp>
          <p:nvSpPr>
            <p:cNvPr id="10254" name="Text Box 16"/>
            <p:cNvSpPr txBox="1">
              <a:spLocks noChangeArrowheads="1"/>
            </p:cNvSpPr>
            <p:nvPr/>
          </p:nvSpPr>
          <p:spPr bwMode="auto">
            <a:xfrm>
              <a:off x="0" y="0"/>
              <a:ext cx="5080" cy="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4000">
                  <a:solidFill>
                    <a:schemeClr val="tx1"/>
                  </a:solidFill>
                  <a:latin typeface="Times New Roman" panose="02020603050405020304" pitchFamily="18" charset="0"/>
                  <a:ea typeface="宋体" panose="02010600030101010101" pitchFamily="2" charset="-122"/>
                </a:rPr>
                <a:t>(3) a=1  b=2   c=</a:t>
              </a:r>
              <a:r>
                <a:rPr lang="en-US" altLang="zh-CN" sz="3600">
                  <a:solidFill>
                    <a:schemeClr val="tx1"/>
                  </a:solidFill>
                  <a:latin typeface="Times New Roman" panose="02020603050405020304" pitchFamily="18" charset="0"/>
                  <a:ea typeface="宋体" panose="02010600030101010101" pitchFamily="2" charset="-122"/>
                </a:rPr>
                <a:t>         ____       _____ ;</a:t>
              </a:r>
              <a:endParaRPr lang="en-US" altLang="zh-CN" sz="3600" baseline="30000">
                <a:solidFill>
                  <a:schemeClr val="tx1"/>
                </a:solidFill>
                <a:latin typeface="Times New Roman" panose="02020603050405020304" pitchFamily="18" charset="0"/>
                <a:ea typeface="宋体" panose="02010600030101010101" pitchFamily="2" charset="-122"/>
              </a:endParaRPr>
            </a:p>
          </p:txBody>
        </p:sp>
        <p:graphicFrame>
          <p:nvGraphicFramePr>
            <p:cNvPr id="10255" name="对象 9231"/>
            <p:cNvGraphicFramePr>
              <a:graphicFrameLocks noChangeAspect="1"/>
            </p:cNvGraphicFramePr>
            <p:nvPr/>
          </p:nvGraphicFramePr>
          <p:xfrm>
            <a:off x="2041" y="0"/>
            <a:ext cx="402" cy="411"/>
          </p:xfrm>
          <a:graphic>
            <a:graphicData uri="http://schemas.openxmlformats.org/presentationml/2006/ole">
              <mc:AlternateContent xmlns:mc="http://schemas.openxmlformats.org/markup-compatibility/2006">
                <mc:Choice xmlns:v="urn:schemas-microsoft-com:vml" Requires="v">
                  <p:oleObj spid="_x0000_s10263" r:id="rId5" imgW="232410" imgH="232410" progId="Equation.3">
                    <p:embed/>
                  </p:oleObj>
                </mc:Choice>
                <mc:Fallback>
                  <p:oleObj r:id="rId5" imgW="232410" imgH="232410" progId="Equation.3">
                    <p:embed/>
                    <p:pic>
                      <p:nvPicPr>
                        <p:cNvPr id="0" name="对象 92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1" y="0"/>
                          <a:ext cx="402"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
        <p:nvSpPr>
          <p:cNvPr id="10256" name="矩形 9232"/>
          <p:cNvSpPr>
            <a:spLocks noChangeArrowheads="1" noChangeShapeType="1" noTextEdit="1"/>
          </p:cNvSpPr>
          <p:nvPr/>
        </p:nvSpPr>
        <p:spPr bwMode="auto">
          <a:xfrm>
            <a:off x="161925" y="371475"/>
            <a:ext cx="3676650" cy="495300"/>
          </a:xfrm>
          <a:prstGeom prst="rect">
            <a:avLst/>
          </a:prstGeom>
        </p:spPr>
        <p:txBody>
          <a:bodyPr wrap="none" fromWordArt="1">
            <a:prstTxWarp prst="textPlain">
              <a:avLst>
                <a:gd name="adj" fmla="val 50005"/>
              </a:avLst>
            </a:prstTxWarp>
          </a:bodyPr>
          <a:lstStyle/>
          <a:p>
            <a:pPr algn="ctr"/>
            <a:r>
              <a:rPr lang="zh-CN" altLang="en-US" sz="3600" kern="10">
                <a:ln w="9525" cap="sq">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rPr>
              <a:t>检测一</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slide(fromRight)">
                                      <p:cBhvr>
                                        <p:cTn id="7" dur="500"/>
                                        <p:tgtEl>
                                          <p:spTgt spid="9223"/>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9227"/>
                                        </p:tgtEl>
                                        <p:attrNameLst>
                                          <p:attrName>style.visibility</p:attrName>
                                        </p:attrNameLst>
                                      </p:cBhvr>
                                      <p:to>
                                        <p:strVal val="visible"/>
                                      </p:to>
                                    </p:set>
                                    <p:anim calcmode="lin" valueType="num">
                                      <p:cBhvr>
                                        <p:cTn id="12" dur="500" fill="hold"/>
                                        <p:tgtEl>
                                          <p:spTgt spid="9227"/>
                                        </p:tgtEl>
                                        <p:attrNameLst>
                                          <p:attrName>ppt_w</p:attrName>
                                        </p:attrNameLst>
                                      </p:cBhvr>
                                      <p:tavLst>
                                        <p:tav tm="0">
                                          <p:val>
                                            <p:fltVal val="0"/>
                                          </p:val>
                                        </p:tav>
                                        <p:tav tm="100000">
                                          <p:val>
                                            <p:strVal val="#ppt_w"/>
                                          </p:val>
                                        </p:tav>
                                      </p:tavLst>
                                    </p:anim>
                                    <p:anim calcmode="lin" valueType="num">
                                      <p:cBhvr>
                                        <p:cTn id="13" dur="500" fill="hold"/>
                                        <p:tgtEl>
                                          <p:spTgt spid="922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0"/>
                                            </p:cond>
                                          </p:stCondLst>
                                          <p:endCondLst>
                                            <p:cond evt="onStopAudio" delay="0">
                                              <p:tgtEl>
                                                <p:sldTgt/>
                                              </p:tgtEl>
                                            </p:cond>
                                          </p:endCondLst>
                                        </p:cTn>
                                        <p:tgtEl>
                                          <p:sndTgt r:embed="rId4" name="applause.wav"/>
                                        </p:tgtEl>
                                      </p:cMediaNode>
                                    </p:audio>
                                  </p:subTnLst>
                                </p:cTn>
                              </p:par>
                            </p:childTnLst>
                          </p:cTn>
                        </p:par>
                      </p:childTnLst>
                    </p:cTn>
                  </p:par>
                  <p:par>
                    <p:cTn id="14" fill="hold">
                      <p:stCondLst>
                        <p:cond delay="indefinite"/>
                      </p:stCondLst>
                      <p:childTnLst>
                        <p:par>
                          <p:cTn id="15" fill="hold">
                            <p:stCondLst>
                              <p:cond delay="0"/>
                            </p:stCondLst>
                            <p:childTnLst>
                              <p:par>
                                <p:cTn id="16" presetID="12" presetClass="entr" presetSubtype="2" fill="hold" grpId="0" nodeType="clickEffect">
                                  <p:stCondLst>
                                    <p:cond delay="0"/>
                                  </p:stCondLst>
                                  <p:childTnLst>
                                    <p:set>
                                      <p:cBhvr>
                                        <p:cTn id="17" dur="1" fill="hold">
                                          <p:stCondLst>
                                            <p:cond delay="0"/>
                                          </p:stCondLst>
                                        </p:cTn>
                                        <p:tgtEl>
                                          <p:spTgt spid="9225"/>
                                        </p:tgtEl>
                                        <p:attrNameLst>
                                          <p:attrName>style.visibility</p:attrName>
                                        </p:attrNameLst>
                                      </p:cBhvr>
                                      <p:to>
                                        <p:strVal val="visible"/>
                                      </p:to>
                                    </p:set>
                                    <p:animEffect transition="in" filter="slide(fromRight)">
                                      <p:cBhvr>
                                        <p:cTn id="18" dur="500"/>
                                        <p:tgtEl>
                                          <p:spTgt spid="9225"/>
                                        </p:tgtEl>
                                      </p:cBhvr>
                                    </p:animEffect>
                                  </p:childTnLst>
                                  <p:subTnLst>
                                    <p:audio>
                                      <p:cMediaNode>
                                        <p:cTn display="0" masterRel="sameClick">
                                          <p:stCondLst>
                                            <p:cond evt="begin" delay="0">
                                              <p:tn val="16"/>
                                            </p:cond>
                                          </p:stCondLst>
                                          <p:endCondLst>
                                            <p:cond evt="onStopAudio" delay="0">
                                              <p:tgtEl>
                                                <p:sldTgt/>
                                              </p:tgtEl>
                                            </p:cond>
                                          </p:endCondLst>
                                        </p:cTn>
                                        <p:tgtEl>
                                          <p:sndTgt r:embed="rId3" name="chimes.wav"/>
                                        </p:tgtEl>
                                      </p:cMediaNode>
                                    </p:audio>
                                  </p:subTnLst>
                                </p:cTn>
                              </p:par>
                            </p:childTnLst>
                          </p:cTn>
                        </p:par>
                      </p:childTnLst>
                    </p:cTn>
                  </p:par>
                  <p:par>
                    <p:cTn id="19" fill="hold">
                      <p:stCondLst>
                        <p:cond delay="indefinite"/>
                      </p:stCondLst>
                      <p:childTnLst>
                        <p:par>
                          <p:cTn id="20" fill="hold">
                            <p:stCondLst>
                              <p:cond delay="0"/>
                            </p:stCondLst>
                            <p:childTnLst>
                              <p:par>
                                <p:cTn id="21" presetID="12" presetClass="entr" presetSubtype="2" fill="hold" grpId="0" nodeType="clickEffect">
                                  <p:stCondLst>
                                    <p:cond delay="0"/>
                                  </p:stCondLst>
                                  <p:childTnLst>
                                    <p:set>
                                      <p:cBhvr>
                                        <p:cTn id="22" dur="1" fill="hold">
                                          <p:stCondLst>
                                            <p:cond delay="0"/>
                                          </p:stCondLst>
                                        </p:cTn>
                                        <p:tgtEl>
                                          <p:spTgt spid="9226"/>
                                        </p:tgtEl>
                                        <p:attrNameLst>
                                          <p:attrName>style.visibility</p:attrName>
                                        </p:attrNameLst>
                                      </p:cBhvr>
                                      <p:to>
                                        <p:strVal val="visible"/>
                                      </p:to>
                                    </p:set>
                                    <p:animEffect transition="in" filter="slide(fromRight)">
                                      <p:cBhvr>
                                        <p:cTn id="23" dur="500"/>
                                        <p:tgtEl>
                                          <p:spTgt spid="9226"/>
                                        </p:tgtEl>
                                      </p:cBhvr>
                                    </p:animEffect>
                                  </p:childTnLst>
                                  <p:subTnLst>
                                    <p:audio>
                                      <p:cMediaNode>
                                        <p:cTn display="0" masterRel="sameClick">
                                          <p:stCondLst>
                                            <p:cond evt="begin" delay="0">
                                              <p:tn val="21"/>
                                            </p:cond>
                                          </p:stCondLst>
                                          <p:endCondLst>
                                            <p:cond evt="onStopAudio" delay="0">
                                              <p:tgtEl>
                                                <p:sldTgt/>
                                              </p:tgtEl>
                                            </p:cond>
                                          </p:endCondLst>
                                        </p:cTn>
                                        <p:tgtEl>
                                          <p:sndTgt r:embed="rId3" name="chimes.wav"/>
                                        </p:tgtEl>
                                      </p:cMediaNode>
                                    </p:audio>
                                  </p:sub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9228"/>
                                        </p:tgtEl>
                                        <p:attrNameLst>
                                          <p:attrName>style.visibility</p:attrName>
                                        </p:attrNameLst>
                                      </p:cBhvr>
                                      <p:to>
                                        <p:strVal val="visible"/>
                                      </p:to>
                                    </p:set>
                                    <p:anim calcmode="lin" valueType="num">
                                      <p:cBhvr>
                                        <p:cTn id="28" dur="500" fill="hold"/>
                                        <p:tgtEl>
                                          <p:spTgt spid="9228"/>
                                        </p:tgtEl>
                                        <p:attrNameLst>
                                          <p:attrName>ppt_w</p:attrName>
                                        </p:attrNameLst>
                                      </p:cBhvr>
                                      <p:tavLst>
                                        <p:tav tm="0">
                                          <p:val>
                                            <p:fltVal val="0"/>
                                          </p:val>
                                        </p:tav>
                                        <p:tav tm="100000">
                                          <p:val>
                                            <p:strVal val="#ppt_w"/>
                                          </p:val>
                                        </p:tav>
                                      </p:tavLst>
                                    </p:anim>
                                    <p:anim calcmode="lin" valueType="num">
                                      <p:cBhvr>
                                        <p:cTn id="29" dur="500" fill="hold"/>
                                        <p:tgtEl>
                                          <p:spTgt spid="922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6"/>
                                            </p:cond>
                                          </p:stCondLst>
                                          <p:endCondLst>
                                            <p:cond evt="onStopAudio" delay="0">
                                              <p:tgtEl>
                                                <p:sldTgt/>
                                              </p:tgtEl>
                                            </p:cond>
                                          </p:endCondLst>
                                        </p:cTn>
                                        <p:tgtEl>
                                          <p:sndTgt r:embed="rId3" name="chimes.wav"/>
                                        </p:tgtEl>
                                      </p:cMediaNode>
                                    </p:audio>
                                  </p:subTnLst>
                                </p:cTn>
                              </p:par>
                            </p:childTnLst>
                          </p:cTn>
                        </p:par>
                      </p:childTnLst>
                    </p:cTn>
                  </p:par>
                  <p:par>
                    <p:cTn id="30" fill="hold">
                      <p:stCondLst>
                        <p:cond delay="indefinite"/>
                      </p:stCondLst>
                      <p:childTnLst>
                        <p:par>
                          <p:cTn id="31" fill="hold">
                            <p:stCondLst>
                              <p:cond delay="0"/>
                            </p:stCondLst>
                            <p:childTnLst>
                              <p:par>
                                <p:cTn id="32" presetID="12" presetClass="entr" presetSubtype="2" fill="hold" grpId="0" nodeType="clickEffect">
                                  <p:stCondLst>
                                    <p:cond delay="0"/>
                                  </p:stCondLst>
                                  <p:childTnLst>
                                    <p:set>
                                      <p:cBhvr>
                                        <p:cTn id="33" dur="1" fill="hold">
                                          <p:stCondLst>
                                            <p:cond delay="0"/>
                                          </p:stCondLst>
                                        </p:cTn>
                                        <p:tgtEl>
                                          <p:spTgt spid="9224"/>
                                        </p:tgtEl>
                                        <p:attrNameLst>
                                          <p:attrName>style.visibility</p:attrName>
                                        </p:attrNameLst>
                                      </p:cBhvr>
                                      <p:to>
                                        <p:strVal val="visible"/>
                                      </p:to>
                                    </p:set>
                                    <p:animEffect transition="in" filter="slide(fromRight)">
                                      <p:cBhvr>
                                        <p:cTn id="34" dur="500"/>
                                        <p:tgtEl>
                                          <p:spTgt spid="9224"/>
                                        </p:tgtEl>
                                      </p:cBhvr>
                                    </p:animEffect>
                                  </p:childTnLst>
                                  <p:subTnLst>
                                    <p:audio>
                                      <p:cMediaNode>
                                        <p:cTn display="0" masterRel="sameClick">
                                          <p:stCondLst>
                                            <p:cond evt="begin" delay="0">
                                              <p:tn val="32"/>
                                            </p:cond>
                                          </p:stCondLst>
                                          <p:endCondLst>
                                            <p:cond evt="onStopAudio" delay="0">
                                              <p:tgtEl>
                                                <p:sldTgt/>
                                              </p:tgtEl>
                                            </p:cond>
                                          </p:endCondLst>
                                        </p:cTn>
                                        <p:tgtEl>
                                          <p:sndTgt r:embed="rId3" name="chimes.wav"/>
                                        </p:tgtEl>
                                      </p:cMediaNode>
                                    </p:audio>
                                  </p:sub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9229"/>
                                        </p:tgtEl>
                                        <p:attrNameLst>
                                          <p:attrName>style.visibility</p:attrName>
                                        </p:attrNameLst>
                                      </p:cBhvr>
                                      <p:to>
                                        <p:strVal val="visible"/>
                                      </p:to>
                                    </p:set>
                                    <p:anim calcmode="lin" valueType="num">
                                      <p:cBhvr>
                                        <p:cTn id="39" dur="500" fill="hold"/>
                                        <p:tgtEl>
                                          <p:spTgt spid="9229"/>
                                        </p:tgtEl>
                                        <p:attrNameLst>
                                          <p:attrName>ppt_w</p:attrName>
                                        </p:attrNameLst>
                                      </p:cBhvr>
                                      <p:tavLst>
                                        <p:tav tm="0">
                                          <p:val>
                                            <p:fltVal val="0"/>
                                          </p:val>
                                        </p:tav>
                                        <p:tav tm="100000">
                                          <p:val>
                                            <p:strVal val="#ppt_w"/>
                                          </p:val>
                                        </p:tav>
                                      </p:tavLst>
                                    </p:anim>
                                    <p:anim calcmode="lin" valueType="num">
                                      <p:cBhvr>
                                        <p:cTn id="40" dur="500" fill="hold"/>
                                        <p:tgtEl>
                                          <p:spTgt spid="922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24" grpId="0"/>
      <p:bldP spid="9225" grpId="0"/>
      <p:bldP spid="9226" grpId="0"/>
      <p:bldP spid="9227" grpId="0"/>
      <p:bldP spid="9228" grpId="0"/>
      <p:bldP spid="92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文本框 15372"/>
          <p:cNvSpPr txBox="1">
            <a:spLocks noChangeArrowheads="1"/>
          </p:cNvSpPr>
          <p:nvPr/>
        </p:nvSpPr>
        <p:spPr bwMode="auto">
          <a:xfrm>
            <a:off x="228600" y="990600"/>
            <a:ext cx="81534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endParaRPr lang="en-US" altLang="zh-CN" sz="3200">
              <a:solidFill>
                <a:schemeClr val="tx1"/>
              </a:solidFill>
              <a:latin typeface="Times New Roman" panose="02020603050405020304" pitchFamily="18" charset="0"/>
              <a:ea typeface="宋体" panose="02010600030101010101" pitchFamily="2" charset="-122"/>
            </a:endParaRPr>
          </a:p>
          <a:p>
            <a:pPr>
              <a:spcBef>
                <a:spcPct val="50000"/>
              </a:spcBef>
            </a:pPr>
            <a:r>
              <a:rPr lang="zh-CN" altLang="en-US" sz="3200">
                <a:solidFill>
                  <a:schemeClr val="tx1"/>
                </a:solidFill>
                <a:latin typeface="Times New Roman" panose="02020603050405020304" pitchFamily="18" charset="0"/>
                <a:ea typeface="宋体" panose="02010600030101010101" pitchFamily="2" charset="-122"/>
              </a:rPr>
              <a:t>          自学例</a:t>
            </a:r>
            <a:r>
              <a:rPr lang="en-US" altLang="zh-CN" sz="3200">
                <a:solidFill>
                  <a:schemeClr val="tx1"/>
                </a:solidFill>
                <a:latin typeface="Times New Roman" panose="02020603050405020304" pitchFamily="18" charset="0"/>
                <a:ea typeface="宋体" panose="02010600030101010101" pitchFamily="2" charset="-122"/>
              </a:rPr>
              <a:t>2</a:t>
            </a:r>
          </a:p>
        </p:txBody>
      </p:sp>
      <p:sp>
        <p:nvSpPr>
          <p:cNvPr id="11266" name="文本框 1"/>
          <p:cNvSpPr txBox="1">
            <a:spLocks noChangeArrowheads="1"/>
          </p:cNvSpPr>
          <p:nvPr/>
        </p:nvSpPr>
        <p:spPr bwMode="auto">
          <a:xfrm>
            <a:off x="1084263" y="306388"/>
            <a:ext cx="38481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t>例题精讲</a:t>
            </a:r>
          </a:p>
        </p:txBody>
      </p:sp>
    </p:spTree>
  </p:cSld>
  <p:clrMapOvr>
    <a:masterClrMapping/>
  </p:clrMapOvr>
</p:sld>
</file>

<file path=ppt/theme/theme1.xml><?xml version="1.0" encoding="utf-8"?>
<a:theme xmlns:a="http://schemas.openxmlformats.org/drawingml/2006/main" name="WWW.2PPT.COM&#10;">
  <a:themeElements>
    <a:clrScheme name="">
      <a:dk1>
        <a:srgbClr val="000000"/>
      </a:dk1>
      <a:lt1>
        <a:srgbClr val="FFFFFF"/>
      </a:lt1>
      <a:dk2>
        <a:srgbClr val="000000"/>
      </a:dk2>
      <a:lt2>
        <a:srgbClr val="808080"/>
      </a:lt2>
      <a:accent1>
        <a:srgbClr val="FFCC00"/>
      </a:accent1>
      <a:accent2>
        <a:srgbClr val="FF8A15"/>
      </a:accent2>
      <a:accent3>
        <a:srgbClr val="FFFFFF"/>
      </a:accent3>
      <a:accent4>
        <a:srgbClr val="000000"/>
      </a:accent4>
      <a:accent5>
        <a:srgbClr val="FFE2AA"/>
      </a:accent5>
      <a:accent6>
        <a:srgbClr val="E57B12"/>
      </a:accent6>
      <a:hlink>
        <a:srgbClr val="463900"/>
      </a:hlink>
      <a:folHlink>
        <a:srgbClr val="FFF0AF"/>
      </a:folHlink>
    </a:clrScheme>
    <a:fontScheme name="">
      <a:majorFont>
        <a:latin typeface="Arial"/>
        <a:ea typeface="微软雅黑"/>
        <a:cs typeface=""/>
      </a:majorFont>
      <a:minorFont>
        <a:latin typeface="Arial"/>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演示设计_2 1">
        <a:dk1>
          <a:srgbClr val="000000"/>
        </a:dk1>
        <a:lt1>
          <a:srgbClr val="FFFFFF"/>
        </a:lt1>
        <a:dk2>
          <a:srgbClr val="000000"/>
        </a:dk2>
        <a:lt2>
          <a:srgbClr val="808080"/>
        </a:lt2>
        <a:accent1>
          <a:srgbClr val="FFCC00"/>
        </a:accent1>
        <a:accent2>
          <a:srgbClr val="FF8A15"/>
        </a:accent2>
        <a:accent3>
          <a:srgbClr val="FFFFFF"/>
        </a:accent3>
        <a:accent4>
          <a:srgbClr val="000000"/>
        </a:accent4>
        <a:accent5>
          <a:srgbClr val="FFE2AA"/>
        </a:accent5>
        <a:accent6>
          <a:srgbClr val="E77D12"/>
        </a:accent6>
        <a:hlink>
          <a:srgbClr val="463900"/>
        </a:hlink>
        <a:folHlink>
          <a:srgbClr val="FFF0A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791</Words>
  <Application>Microsoft Office PowerPoint</Application>
  <PresentationFormat>全屏显示(4:3)</PresentationFormat>
  <Paragraphs>113</Paragraphs>
  <Slides>16</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2</vt:i4>
      </vt:variant>
      <vt:variant>
        <vt:lpstr>幻灯片标题</vt:lpstr>
      </vt:variant>
      <vt:variant>
        <vt:i4>16</vt:i4>
      </vt:variant>
    </vt:vector>
  </HeadingPairs>
  <TitlesOfParts>
    <vt:vector size="30" baseType="lpstr">
      <vt:lpstr>MS UI Gothic</vt:lpstr>
      <vt:lpstr>黑体</vt:lpstr>
      <vt:lpstr>华文行楷</vt:lpstr>
      <vt:lpstr>华文细黑</vt:lpstr>
      <vt:lpstr>楷体_GB2312</vt:lpstr>
      <vt:lpstr>宋体</vt:lpstr>
      <vt:lpstr>微软雅黑</vt:lpstr>
      <vt:lpstr>Arial</vt:lpstr>
      <vt:lpstr>Impact</vt:lpstr>
      <vt:lpstr>Times New Roman</vt:lpstr>
      <vt:lpstr>Wingdings</vt:lpstr>
      <vt:lpstr>WWW.2PPT.COM
</vt:lpstr>
      <vt:lpstr>Equation.DSMT4</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2004-10-18T01:59:00Z</dcterms:created>
  <dcterms:modified xsi:type="dcterms:W3CDTF">2023-01-16T23:05:11Z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21483DB42E2E43469E05BA1C5B9C7ED5</vt:lpwstr>
  </property>
  <property fmtid="{A09F084E-AD41-489F-8076-AA5BE3082BCA}" pid="100">
    <vt:ui4>5</vt:ui4>
  </property>
  <property fmtid="{64440492-4C8B-11D1-8B70-080036B11A03}" pid="11">
    <vt:lpwstr>www.2ppt.com-爱PPT提供资源下载</vt:lpwstr>
  </property>
</Properties>
</file>