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1" r:id="rId2"/>
    <p:sldId id="257" r:id="rId3"/>
    <p:sldId id="260" r:id="rId4"/>
    <p:sldId id="275" r:id="rId5"/>
    <p:sldId id="287" r:id="rId6"/>
    <p:sldId id="289" r:id="rId7"/>
    <p:sldId id="282" r:id="rId8"/>
    <p:sldId id="262" r:id="rId9"/>
    <p:sldId id="278" r:id="rId10"/>
    <p:sldId id="286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F6938DC5-E98F-4382-A667-3E26438C3914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71C842F8-1F6F-4B7C-8EB2-A226AB798E6D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C842F8-1F6F-4B7C-8EB2-A226AB798E6D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704850" y="5732463"/>
            <a:ext cx="7794625" cy="488950"/>
          </a:xfrm>
        </p:spPr>
        <p:txBody>
          <a:bodyPr/>
          <a:lstStyle>
            <a:lvl1pPr marL="0" indent="0" algn="r">
              <a:buFont typeface="Wingdings 2" panose="05020102010507070707" pitchFamily="18" charset="2"/>
              <a:buNone/>
              <a:defRPr sz="2000">
                <a:solidFill>
                  <a:srgbClr val="6C6F72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7175" name="KSO_BT1"/>
          <p:cNvSpPr>
            <a:spLocks noGrp="1" noChangeArrowheads="1"/>
          </p:cNvSpPr>
          <p:nvPr>
            <p:ph type="ctrTitle"/>
          </p:nvPr>
        </p:nvSpPr>
        <p:spPr>
          <a:xfrm>
            <a:off x="703263" y="4960938"/>
            <a:ext cx="7772400" cy="75247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A8413F-57D9-4EEF-ABBD-D6DABD4683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528ED8-EB79-4B23-862A-E999302FE4E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EBFD-C12A-4B87-A4DD-0E28557FD953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DF32A-E91D-49B1-91F3-A3BB9B48FE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-4763"/>
            <a:ext cx="2052638" cy="623887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450" y="-4763"/>
            <a:ext cx="6010275" cy="623887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4E9F-1211-4E31-B5DB-5A91D054A3F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5F0C-E5F5-4EC8-AAC4-FDF89F75D08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F984-38C9-4EE1-847B-624EE5859F9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CAC6-64AD-4640-964A-FA86EEBDADF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C755-6750-448E-A53E-26B1B64AF12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1A8D-E65E-4D0E-84E7-4583857EF34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52450" y="1019175"/>
            <a:ext cx="4030663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35513" y="1019175"/>
            <a:ext cx="4032250" cy="521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C338-EE39-4CE1-B195-52F07B569F2E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A6464-BDB1-4E88-8DB5-812D9F6A66B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F6DE7-E5C2-41DB-8AB9-87A3808A3068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00CCD-0349-4668-804B-ED15F9D7CD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1103-C011-429F-873C-9A1078CD3983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CB05-0FD7-44E3-8755-B294892BE41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3F8C-ACC2-48AC-9944-E74A0C5F080A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C015-4EE3-4AC4-8253-2D69C8B52B8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27E4-FC5E-433C-94C0-F29E68D6DD58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3E8A7-71C8-47DE-8444-8776DC35E5D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EDD9-17A6-4224-81D6-18C69B7F1A6B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4934-8120-466F-B080-25B7E2E7E9D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104" name="图片 6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8" name="矩形 6"/>
            <p:cNvSpPr>
              <a:spLocks noChangeArrowheads="1"/>
            </p:cNvSpPr>
            <p:nvPr/>
          </p:nvSpPr>
          <p:spPr bwMode="auto">
            <a:xfrm>
              <a:off x="0" y="762000"/>
              <a:ext cx="9144000" cy="6096000"/>
            </a:xfrm>
            <a:prstGeom prst="rect">
              <a:avLst/>
            </a:prstGeom>
            <a:solidFill>
              <a:srgbClr val="FFFFFF">
                <a:alpha val="92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4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E989BE3D-3200-4DD0-837B-A1D9645B0FDF}" type="datetime1">
              <a:rPr lang="zh-CN" altLang="en-US"/>
              <a:t>2023-01-17</a:t>
            </a:fld>
            <a:endParaRPr lang="en-US"/>
          </a:p>
        </p:txBody>
      </p:sp>
      <p:sp>
        <p:nvSpPr>
          <p:cNvPr id="615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0E28729B-2F4C-400A-9534-81511EB6E179}" type="slidenum">
              <a:rPr lang="zh-CN" altLang="en-US"/>
              <a:t>‹#›</a:t>
            </a:fld>
            <a:endParaRPr lang="en-US"/>
          </a:p>
        </p:txBody>
      </p:sp>
      <p:sp>
        <p:nvSpPr>
          <p:cNvPr id="4102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2450" y="1019175"/>
            <a:ext cx="82153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4103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-4763"/>
            <a:ext cx="82153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61950" indent="-361950" algn="just" defTabSz="685800" rtl="0" eaLnBrk="1" fontAlgn="base" hangingPunct="1">
        <a:lnSpc>
          <a:spcPct val="110000"/>
        </a:lnSpc>
        <a:spcBef>
          <a:spcPts val="1200"/>
        </a:spcBef>
        <a:spcAft>
          <a:spcPct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sz="2400">
          <a:solidFill>
            <a:schemeClr val="accent1"/>
          </a:solidFill>
          <a:latin typeface="+mn-lt"/>
          <a:ea typeface="+mn-ea"/>
          <a:cs typeface="+mn-cs"/>
        </a:defRPr>
      </a:lvl1pPr>
      <a:lvl2pPr marL="361950" indent="-361950" algn="just" defTabSz="685800" rtl="0" eaLnBrk="1" fontAlgn="base" hangingPunct="1">
        <a:lnSpc>
          <a:spcPct val="120000"/>
        </a:lnSpc>
        <a:spcBef>
          <a:spcPct val="0"/>
        </a:spcBef>
        <a:spcAft>
          <a:spcPts val="1200"/>
        </a:spcAft>
        <a:buClr>
          <a:srgbClr val="9ED3E3"/>
        </a:buClr>
        <a:buFont typeface="幼圆" panose="02010509060101010101" pitchFamily="49" charset="-122"/>
        <a:buChar char=" "/>
        <a:defRPr sz="1600">
          <a:solidFill>
            <a:schemeClr val="tx1"/>
          </a:solidFill>
          <a:latin typeface="+mn-lt"/>
          <a:ea typeface="+mn-ea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000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4574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29146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3718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Unit8PartBReadthewords&#35838;&#25991;&#24405;&#38899;.mp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Unit8PartBTrytoreadmore&#35838;&#25991;&#24405;&#38899;.mp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-13537" y="4724231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New Year’s Party</a:t>
            </a:r>
          </a:p>
          <a:p>
            <a:pPr algn="ctr" eaLnBrk="1" hangingPunct="1"/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5" name="矩形 4"/>
          <p:cNvSpPr/>
          <p:nvPr/>
        </p:nvSpPr>
        <p:spPr>
          <a:xfrm>
            <a:off x="4952990" y="1219258"/>
            <a:ext cx="38860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1217" y="615905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914400"/>
            <a:ext cx="9144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小练笔</a:t>
            </a:r>
            <a:endParaRPr lang="en-US" altLang="zh-CN" sz="3600" b="1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2209800"/>
            <a:ext cx="8077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3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以 </a:t>
            </a:r>
            <a:r>
              <a:rPr lang="en-US" altLang="zh-CN" sz="3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We had a party yesterday. Everyone was excited at the party.</a:t>
            </a:r>
            <a:r>
              <a:rPr lang="zh-CN" altLang="en-US" sz="32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开头运用一般过去时态描写聚会情境</a:t>
            </a:r>
            <a:r>
              <a:rPr lang="zh-CN" altLang="en-US" sz="3200" b="1" kern="100" dirty="0" smtClean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 </a:t>
            </a:r>
            <a:endParaRPr lang="en-US" altLang="zh-CN" sz="3200" b="1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044700"/>
            <a:ext cx="8153400" cy="2246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1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+mn-lt"/>
                <a:ea typeface="宋体" panose="02010600030101010101" pitchFamily="2" charset="-122"/>
              </a:rPr>
              <a:t>了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解字母组合</a:t>
            </a:r>
            <a:r>
              <a:rPr lang="en-US" altLang="zh-CN" sz="2800" dirty="0" err="1">
                <a:latin typeface="+mn-lt"/>
                <a:ea typeface="宋体" panose="02010600030101010101" pitchFamily="2" charset="-122"/>
              </a:rPr>
              <a:t>oa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，</a:t>
            </a:r>
            <a:r>
              <a:rPr lang="en-US" altLang="zh-CN" sz="2800" dirty="0" err="1">
                <a:latin typeface="+mn-lt"/>
                <a:ea typeface="宋体" panose="02010600030101010101" pitchFamily="2" charset="-122"/>
              </a:rPr>
              <a:t>ou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在常见单词中的读音规则，并学习运用其读音规则拼读新单词。</a:t>
            </a:r>
          </a:p>
          <a:p>
            <a:pPr>
              <a:defRPr/>
            </a:pPr>
            <a:r>
              <a:rPr lang="en-US" altLang="zh-CN" sz="2800" dirty="0">
                <a:latin typeface="+mn-lt"/>
                <a:ea typeface="宋体" panose="02010600030101010101" pitchFamily="2" charset="-122"/>
              </a:rPr>
              <a:t>2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.</a:t>
            </a:r>
            <a:r>
              <a:rPr lang="zh-CN" altLang="en-US" sz="2800" dirty="0" smtClean="0">
                <a:latin typeface="+mn-lt"/>
                <a:ea typeface="宋体" panose="02010600030101010101" pitchFamily="2" charset="-122"/>
              </a:rPr>
              <a:t>能</a:t>
            </a:r>
            <a:r>
              <a:rPr lang="zh-CN" altLang="en-US" sz="2800" dirty="0">
                <a:latin typeface="+mn-lt"/>
                <a:ea typeface="宋体" panose="02010600030101010101" pitchFamily="2" charset="-122"/>
              </a:rPr>
              <a:t>掌握动词过去式的变化规律并准确运用一般过去时态谈论、描述有关新年聚会的情境，做到会学、会用。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0" y="11430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 dirty="0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Free talk</a:t>
            </a:r>
            <a:endParaRPr lang="zh-CN" altLang="en-US" sz="4000" b="1" dirty="0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381000" y="2133600"/>
            <a:ext cx="84582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/>
              <a:t>When did you have your New Year’s party last time?</a:t>
            </a:r>
            <a:endParaRPr lang="zh-CN" altLang="en-US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What did you do at the party?</a:t>
            </a:r>
            <a:endParaRPr lang="zh-CN" altLang="en-US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What made you laugh? Why?</a:t>
            </a:r>
            <a:endParaRPr lang="zh-CN" altLang="en-US" sz="2800" dirty="0"/>
          </a:p>
          <a:p>
            <a:pPr eaLnBrk="1" hangingPunct="1"/>
            <a:endParaRPr lang="en-US" altLang="zh-CN" sz="2800" dirty="0"/>
          </a:p>
          <a:p>
            <a:pPr eaLnBrk="1" hangingPunct="1"/>
            <a:r>
              <a:rPr lang="en-US" altLang="zh-CN" sz="2800" dirty="0"/>
              <a:t>Were you excited?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6"/>
          <p:cNvSpPr>
            <a:spLocks noChangeArrowheads="1"/>
          </p:cNvSpPr>
          <p:nvPr/>
        </p:nvSpPr>
        <p:spPr bwMode="auto">
          <a:xfrm>
            <a:off x="0" y="2362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听音写词</a:t>
            </a:r>
            <a:endParaRPr lang="zh-CN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6"/>
          <p:cNvSpPr>
            <a:spLocks noChangeArrowheads="1"/>
          </p:cNvSpPr>
          <p:nvPr/>
        </p:nvSpPr>
        <p:spPr bwMode="auto">
          <a:xfrm>
            <a:off x="0" y="8382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 dirty="0">
                <a:solidFill>
                  <a:srgbClr val="FF0000"/>
                </a:solidFill>
              </a:rPr>
              <a:t>Part B Read the words</a:t>
            </a:r>
            <a:endParaRPr lang="zh-CN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05000"/>
            <a:ext cx="91440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4" descr="图片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0668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6"/>
          <p:cNvSpPr>
            <a:spLocks noChangeArrowheads="1"/>
          </p:cNvSpPr>
          <p:nvPr/>
        </p:nvSpPr>
        <p:spPr bwMode="auto">
          <a:xfrm>
            <a:off x="0" y="1143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Summary </a:t>
            </a:r>
            <a:endParaRPr lang="zh-CN" altLang="zh-CN" sz="3600" b="1" dirty="0">
              <a:solidFill>
                <a:srgbClr val="FF0000"/>
              </a:solidFill>
            </a:endParaRPr>
          </a:p>
        </p:txBody>
      </p:sp>
      <p:sp>
        <p:nvSpPr>
          <p:cNvPr id="12291" name="矩形 6"/>
          <p:cNvSpPr>
            <a:spLocks noChangeArrowheads="1"/>
          </p:cNvSpPr>
          <p:nvPr/>
        </p:nvSpPr>
        <p:spPr bwMode="auto">
          <a:xfrm>
            <a:off x="533400" y="21336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altLang="zh-CN" sz="3200" dirty="0" err="1">
                <a:ea typeface="宋体" panose="02010600030101010101" pitchFamily="2" charset="-122"/>
                <a:cs typeface="Arial" panose="020B0604020202020204" pitchFamily="34" charset="0"/>
              </a:rPr>
              <a:t>oa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在重读音节中读双元音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[</a:t>
            </a:r>
            <a:r>
              <a:rPr lang="en-US" altLang="zh-CN" sz="3200" dirty="0" err="1">
                <a:ea typeface="宋体" panose="02010600030101010101" pitchFamily="2" charset="-122"/>
                <a:cs typeface="Arial" panose="020B0604020202020204" pitchFamily="34" charset="0"/>
              </a:rPr>
              <a:t>əʊ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]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发音同元音字母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o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的字母音。</a:t>
            </a:r>
            <a:endParaRPr lang="en-US" altLang="zh-CN" sz="3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字母组合</a:t>
            </a:r>
            <a:r>
              <a:rPr lang="en-US" altLang="zh-CN" sz="3200" dirty="0" err="1">
                <a:ea typeface="宋体" panose="02010600030101010101" pitchFamily="2" charset="-122"/>
                <a:cs typeface="Arial" panose="020B0604020202020204" pitchFamily="34" charset="0"/>
              </a:rPr>
              <a:t>ou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在重读音节中读双元音</a:t>
            </a:r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[au]</a:t>
            </a:r>
            <a:r>
              <a:rPr lang="zh-CN" altLang="en-US" sz="3200" dirty="0"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lang="zh-CN" altLang="zh-CN" sz="3200" dirty="0"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/>
          <p:cNvSpPr>
            <a:spLocks noChangeArrowheads="1"/>
          </p:cNvSpPr>
          <p:nvPr/>
        </p:nvSpPr>
        <p:spPr bwMode="auto">
          <a:xfrm>
            <a:off x="0" y="685800"/>
            <a:ext cx="3800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/>
              <a:t>Try to read more</a:t>
            </a:r>
            <a:endParaRPr lang="zh-CN" altLang="zh-CN" sz="3600" b="1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4" descr="图片1.pn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914400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0" y="3048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</a:rPr>
              <a:t>Part C Match and talk</a:t>
            </a: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3775"/>
            <a:ext cx="7507288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 bwMode="auto">
          <a:xfrm flipV="1">
            <a:off x="2362200" y="3962400"/>
            <a:ext cx="1447800" cy="533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rot="5400000" flipH="1" flipV="1">
            <a:off x="2019300" y="4838700"/>
            <a:ext cx="1676400" cy="1295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 bwMode="auto">
          <a:xfrm rot="5400000" flipH="1" flipV="1">
            <a:off x="3962400" y="3886200"/>
            <a:ext cx="2743200" cy="13716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 bwMode="auto">
          <a:xfrm rot="16200000" flipH="1">
            <a:off x="4152900" y="3009900"/>
            <a:ext cx="1981200" cy="12954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 rot="16200000" flipV="1">
            <a:off x="3771900" y="3924300"/>
            <a:ext cx="2667000" cy="1524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3048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Part C Make up the sentences and  	  	   reorder them to make a story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8183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A000120150608A01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5EB5D0"/>
      </a:accent2>
      <a:accent3>
        <a:srgbClr val="FFFFFF"/>
      </a:accent3>
      <a:accent4>
        <a:srgbClr val="505050"/>
      </a:accent4>
      <a:accent5>
        <a:srgbClr val="BDD2AD"/>
      </a:accent5>
      <a:accent6>
        <a:srgbClr val="54A4BC"/>
      </a:accent6>
      <a:hlink>
        <a:srgbClr val="0070C0"/>
      </a:hlink>
      <a:folHlink>
        <a:srgbClr val="7F7F7F"/>
      </a:folHlink>
    </a:clrScheme>
    <a:fontScheme name="A000120150608A01PWBG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608A01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5EB5D0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54A4BC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全屏显示(4:3)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2022-01-21T06:43:30Z</dcterms:created>
  <dcterms:modified xsi:type="dcterms:W3CDTF">2023-01-16T23:05:53Z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E7CECC9BFF7248798D73F52EF68F7503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