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9" r:id="rId17"/>
    <p:sldId id="274" r:id="rId18"/>
    <p:sldId id="275" r:id="rId19"/>
    <p:sldId id="257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5400" y="-15875"/>
            <a:ext cx="9169400" cy="68738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5" name="组合 28"/>
          <p:cNvGrpSpPr/>
          <p:nvPr/>
        </p:nvGrpSpPr>
        <p:grpSpPr bwMode="auto">
          <a:xfrm>
            <a:off x="34925" y="630238"/>
            <a:ext cx="9109075" cy="3103562"/>
            <a:chOff x="34925" y="1114425"/>
            <a:chExt cx="7318375" cy="2494310"/>
          </a:xfrm>
        </p:grpSpPr>
        <p:pic>
          <p:nvPicPr>
            <p:cNvPr id="6" name="Picture 2" descr="White city and roads background vector (4)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925" y="1114425"/>
              <a:ext cx="7318375" cy="238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5" descr="White city and roads background vector (3)_复制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86811" y="1840260"/>
              <a:ext cx="3519488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261" y="4219650"/>
            <a:ext cx="7497764" cy="80661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400" b="1" i="0"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262" y="5295855"/>
            <a:ext cx="7497764" cy="55904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B129E-2B38-4CA1-9E14-499A4ED94B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02F3-8661-422A-B772-68730F0541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CFD8-548F-4B3E-9FF0-C6460C3C46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9AFD-ED02-4B8F-B6B5-DBCC08A5A7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B01F-71A9-4784-9D32-D3FFBCF8DA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868E-D7B2-49D5-BA60-8809279E64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1ABA-B99C-4FE0-B6F8-EFE3E7EDC19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A46D-2888-4DA4-88E2-FFAF0A2720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B129E-2B38-4CA1-9E14-499A4ED94B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02F3-8661-422A-B772-68730F0541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4CB3-021F-4E98-B642-DF72053EC4C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4D9E-109C-425C-95A0-54DF3C8FEF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35" y="2107473"/>
            <a:ext cx="7886700" cy="1070339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735" y="3204800"/>
            <a:ext cx="7886700" cy="77501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85B6-A886-4E3A-851F-9AB2223DB3E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DB52-B869-42BC-8628-B49B985B89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42A4-8EA8-4ED5-ADEF-63C50223BC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7C5E-50C1-4B9F-85BA-F41238B7C4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446-AE65-4BE6-B528-24A013A8F4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CDAF-7FBD-44E1-8BE7-6C8CEC0E29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9D2FA-B051-4E0F-8737-39A8DB18B2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0FD0-CCAC-456A-9DD7-9CFA9F1613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25400" y="-15875"/>
            <a:ext cx="9169400" cy="68738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3C10-DB96-4F4E-8ACE-470DF57C87B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0946D-0740-4103-A718-DB295DD9DC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C6ED5-19B8-4268-8B59-7FC1B85708F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FAD7-C45D-4ECE-836D-85B5BE1EFB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-25400" y="-15875"/>
            <a:ext cx="9169400" cy="68738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027" name="Group 2"/>
          <p:cNvGrpSpPr>
            <a:grpSpLocks noChangeAspect="1"/>
          </p:cNvGrpSpPr>
          <p:nvPr/>
        </p:nvGrpSpPr>
        <p:grpSpPr bwMode="auto">
          <a:xfrm>
            <a:off x="-28575" y="5532438"/>
            <a:ext cx="9172575" cy="1352550"/>
            <a:chOff x="0" y="0"/>
            <a:chExt cx="16212" cy="2389"/>
          </a:xfrm>
        </p:grpSpPr>
        <p:pic>
          <p:nvPicPr>
            <p:cNvPr id="1033" name="Picture 3" descr="White city and roads background vector (4)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541"/>
              <a:ext cx="5669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4" descr="White city and roads background vector (3)_复制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5783" y="0"/>
              <a:ext cx="4761" cy="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5" descr="White city and roads background vector (4)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10544" y="541"/>
              <a:ext cx="5669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6738" y="1201738"/>
            <a:ext cx="8010525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6BB8BCA-C906-472C-9D4F-0CD69C5C9DB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C3D337-51CD-4D48-8B0E-1546928D4F40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738" y="427038"/>
            <a:ext cx="8010525" cy="6016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2"/>
        </a:buClr>
        <a:buSzPct val="90000"/>
        <a:buFont typeface="Webdings" panose="05030102010509060703" pitchFamily="18" charset="2"/>
        <a:buChar char=""/>
        <a:defRPr sz="2000" kern="1200">
          <a:solidFill>
            <a:srgbClr val="356E94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6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-36512" y="3789040"/>
            <a:ext cx="91805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dirty="0">
                <a:solidFill>
                  <a:srgbClr val="7030A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Unit </a:t>
            </a:r>
            <a:r>
              <a:rPr lang="en-US" altLang="zh-CN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5  It’s </a:t>
            </a:r>
            <a:r>
              <a:rPr lang="en-US" altLang="zh-CN" sz="6000" dirty="0">
                <a:solidFill>
                  <a:srgbClr val="7030A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a </a:t>
            </a:r>
            <a:r>
              <a:rPr lang="en-US" altLang="zh-CN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parrot</a:t>
            </a:r>
            <a:endParaRPr lang="en-US" altLang="zh-CN" sz="6000" dirty="0">
              <a:solidFill>
                <a:srgbClr val="7030A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36512" y="5949280"/>
            <a:ext cx="918051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268413"/>
            <a:ext cx="324008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635375" y="836613"/>
            <a:ext cx="5329238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This is a panda.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/>
              <a:t>这是一只熊猫。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635375" y="3789363"/>
            <a:ext cx="5329238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Is it a panda?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/>
              <a:t>这是一只熊猫吗？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96975"/>
            <a:ext cx="29876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563938" y="692150"/>
            <a:ext cx="5329237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This is an owl.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/>
              <a:t>这是一只猫头鹰。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635375" y="3789363"/>
            <a:ext cx="5329238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Is it an owl?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/>
              <a:t>这是一只猫头鹰吗？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900113" y="1700213"/>
            <a:ext cx="7559675" cy="230505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/>
              <a:t>肯定句式：</a:t>
            </a:r>
            <a:r>
              <a:rPr lang="en-US" altLang="zh-CN" sz="4000" dirty="0"/>
              <a:t>This is ……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/>
              <a:t>疑问句式：</a:t>
            </a:r>
            <a:r>
              <a:rPr lang="en-US" altLang="zh-CN" sz="4000" dirty="0"/>
              <a:t>Is it……?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3132138" y="404813"/>
            <a:ext cx="3240087" cy="1052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practice</a:t>
            </a:r>
            <a:endParaRPr lang="zh-CN" altLang="en-US" sz="3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7813" y="2636838"/>
            <a:ext cx="61928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用肯定句式和疑问句式分别描述下列图片。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260350"/>
            <a:ext cx="30861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35150" y="4076700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This is a rabbit.</a:t>
            </a:r>
          </a:p>
          <a:p>
            <a:pPr algn="ctr" eaLnBrk="1" hangingPunct="1"/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Is it a rabbit?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04813"/>
            <a:ext cx="42862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35150" y="4076700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This is a dog.</a:t>
            </a:r>
          </a:p>
          <a:p>
            <a:pPr algn="ctr" eaLnBrk="1" hangingPunct="1"/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Is it a dog?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0"/>
            <a:ext cx="324167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35150" y="4076700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This is a rooster.</a:t>
            </a:r>
          </a:p>
          <a:p>
            <a:pPr algn="ctr" eaLnBrk="1" hangingPunct="1"/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Is it a rooster?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0"/>
            <a:ext cx="2592388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35150" y="4076700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This is a lion.</a:t>
            </a:r>
          </a:p>
          <a:p>
            <a:pPr algn="ctr" eaLnBrk="1" hangingPunct="1"/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Is it a lion?</a:t>
            </a:r>
            <a:endParaRPr lang="zh-CN" altLang="en-US" sz="4000">
              <a:solidFill>
                <a:srgbClr val="FF0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285875" y="3645024"/>
            <a:ext cx="6572250" cy="23391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66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Homework</a:t>
            </a:r>
            <a:r>
              <a:rPr lang="en-US" altLang="zh-CN" sz="6600" dirty="0" smtClean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:</a:t>
            </a:r>
            <a:endParaRPr lang="en-US" altLang="zh-CN" sz="6600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  <a:ea typeface="黑体" panose="02010609060101010101" pitchFamily="2" charset="-122"/>
            </a:endParaRPr>
          </a:p>
          <a:p>
            <a:pPr>
              <a:defRPr/>
            </a:pP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1.</a:t>
            </a: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熟读本课句型</a:t>
            </a: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;</a:t>
            </a:r>
          </a:p>
          <a:p>
            <a:pPr>
              <a:defRPr/>
            </a:pP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2.</a:t>
            </a: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抄写本课重点单词</a:t>
            </a: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遍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684213" y="3860800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>
                <a:solidFill>
                  <a:srgbClr val="7030A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Thank you</a:t>
            </a:r>
            <a:endParaRPr lang="zh-CN" altLang="en-US" sz="6000">
              <a:solidFill>
                <a:srgbClr val="7030A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 4"/>
          <p:cNvSpPr/>
          <p:nvPr/>
        </p:nvSpPr>
        <p:spPr>
          <a:xfrm>
            <a:off x="3132138" y="0"/>
            <a:ext cx="3240087" cy="1081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review</a:t>
            </a:r>
            <a:endParaRPr lang="zh-CN" altLang="en-US" sz="3600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484784"/>
            <a:ext cx="30972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908050"/>
            <a:ext cx="3783012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3132138" y="0"/>
            <a:ext cx="3240087" cy="1081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learn</a:t>
            </a:r>
            <a:endParaRPr lang="zh-CN" altLang="en-US" sz="3600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628775"/>
            <a:ext cx="33401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836613"/>
            <a:ext cx="33718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96975"/>
            <a:ext cx="303371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24300" y="1989138"/>
            <a:ext cx="446405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00B050"/>
                </a:solidFill>
                <a:latin typeface="Calibri" panose="020F0502020204030204" pitchFamily="34" charset="0"/>
                <a:ea typeface="华文楷体" panose="02010600040101010101" pitchFamily="2" charset="-122"/>
              </a:rPr>
              <a:t>quail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400" dirty="0">
                <a:solidFill>
                  <a:srgbClr val="00B050"/>
                </a:solidFill>
                <a:latin typeface="Calibri" panose="020F0502020204030204" pitchFamily="34" charset="0"/>
                <a:ea typeface="华文楷体" panose="02010600040101010101" pitchFamily="2" charset="-122"/>
              </a:rPr>
              <a:t>鹌鹑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3671887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11638" y="1916113"/>
            <a:ext cx="44640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00B050"/>
                </a:solidFill>
                <a:latin typeface="Calibri" panose="020F0502020204030204" pitchFamily="34" charset="0"/>
                <a:ea typeface="华文楷体" panose="02010600040101010101" pitchFamily="2" charset="-122"/>
              </a:rPr>
              <a:t>rabbit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400" dirty="0">
                <a:solidFill>
                  <a:srgbClr val="00B050"/>
                </a:solidFill>
                <a:latin typeface="Calibri" panose="020F0502020204030204" pitchFamily="34" charset="0"/>
                <a:ea typeface="华文楷体" panose="02010600040101010101" pitchFamily="2" charset="-122"/>
              </a:rPr>
              <a:t>兔子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412875"/>
            <a:ext cx="2784475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51275" y="1989138"/>
            <a:ext cx="446405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00B050"/>
                </a:solidFill>
                <a:latin typeface="Calibri" panose="020F0502020204030204" pitchFamily="34" charset="0"/>
                <a:ea typeface="华文楷体" panose="02010600040101010101" pitchFamily="2" charset="-122"/>
              </a:rPr>
              <a:t>rooster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400" dirty="0">
                <a:solidFill>
                  <a:srgbClr val="00B050"/>
                </a:solidFill>
                <a:latin typeface="Calibri" panose="020F0502020204030204" pitchFamily="34" charset="0"/>
                <a:ea typeface="华文楷体" panose="02010600040101010101" pitchFamily="2" charset="-122"/>
              </a:rPr>
              <a:t>公鸡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73238"/>
            <a:ext cx="2808288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419475" y="1052513"/>
            <a:ext cx="5329238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This is a quail.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/>
              <a:t>这是一只鹌鹑。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419475" y="3500438"/>
            <a:ext cx="5329238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Is it a quail?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/>
              <a:t>这是一只鹌鹑吗？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215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DCAB48"/>
      </a:accent1>
      <a:accent2>
        <a:srgbClr val="A4C47E"/>
      </a:accent2>
      <a:accent3>
        <a:srgbClr val="4D91BF"/>
      </a:accent3>
      <a:accent4>
        <a:srgbClr val="6B8A4B"/>
      </a:accent4>
      <a:accent5>
        <a:srgbClr val="ED8537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A000120141203A06PPBG</Template>
  <TotalTime>0</TotalTime>
  <Words>168</Words>
  <Application>Microsoft Office PowerPoint</Application>
  <PresentationFormat>全屏显示(4:3)</PresentationFormat>
  <Paragraphs>38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黑体</vt:lpstr>
      <vt:lpstr>华文楷体</vt:lpstr>
      <vt:lpstr>宋体</vt:lpstr>
      <vt:lpstr>微软雅黑</vt:lpstr>
      <vt:lpstr>幼圆</vt:lpstr>
      <vt:lpstr>Arial</vt:lpstr>
      <vt:lpstr>Calibri</vt:lpstr>
      <vt:lpstr>Franklin Gothic Book</vt:lpstr>
      <vt:lpstr>Tempus Sans ITC</vt:lpstr>
      <vt:lpstr>Times New Roman</vt:lpstr>
      <vt:lpstr>Webdings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2015-05-17T09:12:00Z</dcterms:created>
  <dcterms:modified xsi:type="dcterms:W3CDTF">2023-01-16T23:06:06Z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4D69B6DA62114C5CBF37AB3BB8AA19DD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