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8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tags/tag59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664" r:id="rId2"/>
    <p:sldId id="636" r:id="rId3"/>
    <p:sldId id="637" r:id="rId4"/>
    <p:sldId id="638" r:id="rId5"/>
    <p:sldId id="639" r:id="rId6"/>
    <p:sldId id="640" r:id="rId7"/>
    <p:sldId id="642" r:id="rId8"/>
    <p:sldId id="643" r:id="rId9"/>
    <p:sldId id="648" r:id="rId10"/>
    <p:sldId id="644" r:id="rId11"/>
    <p:sldId id="645" r:id="rId12"/>
    <p:sldId id="646" r:id="rId13"/>
    <p:sldId id="649" r:id="rId14"/>
    <p:sldId id="650" r:id="rId15"/>
    <p:sldId id="651" r:id="rId16"/>
    <p:sldId id="652" r:id="rId17"/>
    <p:sldId id="653" r:id="rId18"/>
    <p:sldId id="654" r:id="rId19"/>
    <p:sldId id="655" r:id="rId20"/>
    <p:sldId id="661" r:id="rId21"/>
    <p:sldId id="656" r:id="rId22"/>
    <p:sldId id="657" r:id="rId23"/>
    <p:sldId id="658" r:id="rId24"/>
    <p:sldId id="659" r:id="rId25"/>
    <p:sldId id="662" r:id="rId26"/>
  </p:sldIdLst>
  <p:sldSz cx="12192000" cy="6858000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8">
          <p15:clr>
            <a:srgbClr val="A4A3A4"/>
          </p15:clr>
        </p15:guide>
        <p15:guide id="2" pos="370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全品文教" initials="批注" lastIdx="0" clrIdx="0"/>
  <p:cmAuthor id="2" name="dell" initials="d" lastIdx="1" clrIdx="1"/>
  <p:cmAuthor id="3" name="Administra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462" y="-96"/>
      </p:cViewPr>
      <p:guideLst>
        <p:guide orient="horz" pos="2558"/>
        <p:guide pos="370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6-07T20:54:44.567" idx="1">
    <p:pos x="2765" y="2437"/>
    <p:text>本设计利用角平分线与等腰三角形的判定相结合，成为模型，简称为角平分线遇平行线必出现等腰三角形.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2023-01-17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‹#›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/>
              <a:t>初中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21506" name="文本占位符 2"/>
          <p:cNvSpPr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5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5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/>
          <p:nvPr/>
        </p:nvSpPr>
        <p:spPr>
          <a:xfrm>
            <a:off x="0" y="888125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第十七章</a:t>
            </a:r>
            <a:r>
              <a:rPr lang="en-US" altLang="en-US" sz="360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特殊三角形</a:t>
            </a:r>
            <a:endParaRPr lang="zh-CN" altLang="en-US" sz="3600" dirty="0" smtClean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sym typeface="+mn-ea"/>
            </a:endParaRPr>
          </a:p>
        </p:txBody>
      </p:sp>
      <p:sp>
        <p:nvSpPr>
          <p:cNvPr id="3" name="Text Box 10"/>
          <p:cNvSpPr txBox="1"/>
          <p:nvPr/>
        </p:nvSpPr>
        <p:spPr>
          <a:xfrm>
            <a:off x="0" y="2119116"/>
            <a:ext cx="12192000" cy="2323713"/>
          </a:xfrm>
          <a:prstGeom prst="rect">
            <a:avLst/>
          </a:prstGeom>
          <a:noFill/>
          <a:ln w="349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zh-CN" altLang="en-US" sz="54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等</a:t>
            </a:r>
            <a:r>
              <a:rPr lang="zh-CN" altLang="en-US" sz="5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腰三角</a:t>
            </a:r>
            <a:r>
              <a:rPr lang="zh-CN" altLang="en-US" sz="54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形</a:t>
            </a:r>
            <a:endParaRPr lang="en-US" altLang="zh-CN" sz="5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第</a:t>
            </a: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课时</a:t>
            </a:r>
            <a:endParaRPr lang="zh-CN" altLang="en-US" sz="32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箭头: V 形 8"/>
          <p:cNvSpPr/>
          <p:nvPr/>
        </p:nvSpPr>
        <p:spPr>
          <a:xfrm>
            <a:off x="3516771" y="2596863"/>
            <a:ext cx="382370" cy="551780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5" name="箭头: V 形 8"/>
          <p:cNvSpPr/>
          <p:nvPr/>
        </p:nvSpPr>
        <p:spPr>
          <a:xfrm>
            <a:off x="2910047" y="2596863"/>
            <a:ext cx="382370" cy="551780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6" name="箭头: V 形 8"/>
          <p:cNvSpPr/>
          <p:nvPr/>
        </p:nvSpPr>
        <p:spPr>
          <a:xfrm>
            <a:off x="3209096" y="2596863"/>
            <a:ext cx="382370" cy="551780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813292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圆角矩形 31"/>
          <p:cNvSpPr/>
          <p:nvPr/>
        </p:nvSpPr>
        <p:spPr>
          <a:xfrm>
            <a:off x="926465" y="704215"/>
            <a:ext cx="1880235" cy="428625"/>
          </a:xfrm>
          <a:prstGeom prst="roundRect">
            <a:avLst>
              <a:gd name="adj" fmla="val 16667"/>
            </a:avLst>
          </a:prstGeom>
          <a:noFill/>
          <a:ln w="25400">
            <a:noFill/>
          </a:ln>
        </p:spPr>
        <p:txBody>
          <a:bodyPr anchor="t" anchorCtr="0"/>
          <a:lstStyle/>
          <a:p>
            <a:pPr algn="ctr">
              <a:buFont typeface="Arial" panose="020B0604020202020204" pitchFamily="34" charset="0"/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类比探究</a:t>
            </a:r>
          </a:p>
        </p:txBody>
      </p:sp>
      <p:graphicFrame>
        <p:nvGraphicFramePr>
          <p:cNvPr id="9" name="Group 255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595438" y="1817688"/>
          <a:ext cx="8966200" cy="3123402"/>
        </p:xfrm>
        <a:graphic>
          <a:graphicData uri="http://schemas.openxmlformats.org/drawingml/2006/table">
            <a:tbl>
              <a:tblPr/>
              <a:tblGrid>
                <a:gridCol w="93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6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3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1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图形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等腰三角形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9330">
                <a:tc rowSpan="2">
                  <a:txBody>
                    <a:bodyPr/>
                    <a:lstStyle/>
                    <a:p>
                      <a:pPr marL="457200" marR="0" lvl="1" indent="7493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判  定</a:t>
                      </a:r>
                    </a:p>
                  </a:txBody>
                  <a:tcPr marL="90000" marR="90000" marT="46800" marB="4680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华文行楷" panose="02010800040101010101" pitchFamily="2" charset="-122"/>
                        <a:ea typeface="华文行楷" panose="0201080004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华文行楷" panose="02010800040101010101" pitchFamily="2" charset="-122"/>
                        <a:ea typeface="华文行楷" panose="0201080004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273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华文行楷" panose="02010800040101010101" pitchFamily="2" charset="-122"/>
                        <a:ea typeface="华文行楷" panose="0201080004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Rectangle 30"/>
          <p:cNvSpPr/>
          <p:nvPr/>
        </p:nvSpPr>
        <p:spPr>
          <a:xfrm>
            <a:off x="6527800" y="3500438"/>
            <a:ext cx="3455988" cy="119888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三个角都相等的三角形是等边三角形，</a:t>
            </a:r>
          </a:p>
        </p:txBody>
      </p:sp>
      <p:sp>
        <p:nvSpPr>
          <p:cNvPr id="11290" name="Rectangle 31"/>
          <p:cNvSpPr/>
          <p:nvPr/>
        </p:nvSpPr>
        <p:spPr>
          <a:xfrm>
            <a:off x="3384550" y="3498850"/>
            <a:ext cx="2597150" cy="82994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buFont typeface="Arial" panose="020B0604020202020204" pitchFamily="34" charset="0"/>
            </a:pPr>
            <a:endParaRPr lang="en-US" altLang="zh-CN" sz="2400">
              <a:solidFill>
                <a:schemeClr val="accent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buFont typeface="Arial" panose="020B0604020202020204" pitchFamily="34" charset="0"/>
            </a:pPr>
            <a:endParaRPr lang="en-US" altLang="zh-CN" sz="2400">
              <a:solidFill>
                <a:schemeClr val="accent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91" name="Rectangle 36"/>
          <p:cNvSpPr/>
          <p:nvPr/>
        </p:nvSpPr>
        <p:spPr>
          <a:xfrm>
            <a:off x="7031038" y="1817688"/>
            <a:ext cx="2368550" cy="459105"/>
          </a:xfrm>
          <a:prstGeom prst="rect">
            <a:avLst/>
          </a:prstGeom>
          <a:noFill/>
          <a:ln w="12700">
            <a:noFill/>
          </a:ln>
        </p:spPr>
        <p:txBody>
          <a:bodyPr lIns="91431" tIns="45716" rIns="91431" bIns="45716" anchor="t" anchorCtr="0">
            <a:spAutoFit/>
          </a:bodyPr>
          <a:lstStyle/>
          <a:p>
            <a:pPr>
              <a:buClr>
                <a:schemeClr val="accent1"/>
              </a:buClr>
              <a:buSzPct val="80000"/>
              <a:buFont typeface="Wingdings" panose="05000000000000000000" pitchFamily="2" charset="2"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等边三角形</a:t>
            </a:r>
          </a:p>
        </p:txBody>
      </p:sp>
      <p:sp>
        <p:nvSpPr>
          <p:cNvPr id="16" name="Rectangle 42"/>
          <p:cNvSpPr/>
          <p:nvPr/>
        </p:nvSpPr>
        <p:spPr>
          <a:xfrm>
            <a:off x="2640013" y="3500438"/>
            <a:ext cx="3816350" cy="119888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240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从角看：</a:t>
            </a:r>
            <a:r>
              <a:rPr lang="zh-CN" alt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两个角相等的三角形是等腰三角形</a:t>
            </a:r>
          </a:p>
        </p:txBody>
      </p:sp>
      <p:sp>
        <p:nvSpPr>
          <p:cNvPr id="19" name="Rectangle 242"/>
          <p:cNvSpPr/>
          <p:nvPr/>
        </p:nvSpPr>
        <p:spPr>
          <a:xfrm>
            <a:off x="2640013" y="2276475"/>
            <a:ext cx="3455987" cy="105029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</a:pPr>
            <a:r>
              <a:rPr lang="zh-CN" altLang="en-US" sz="240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从边看：</a:t>
            </a:r>
            <a:r>
              <a:rPr lang="zh-CN" alt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两条边相等的三角形是等腰三角形</a:t>
            </a:r>
          </a:p>
        </p:txBody>
      </p:sp>
      <p:sp>
        <p:nvSpPr>
          <p:cNvPr id="20" name="Rectangle 243"/>
          <p:cNvSpPr/>
          <p:nvPr/>
        </p:nvSpPr>
        <p:spPr>
          <a:xfrm>
            <a:off x="6527800" y="2276475"/>
            <a:ext cx="3455988" cy="105029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三条边都相等的三角形是等边三角形</a:t>
            </a:r>
          </a:p>
        </p:txBody>
      </p:sp>
      <p:sp>
        <p:nvSpPr>
          <p:cNvPr id="22" name="Rectangle 14"/>
          <p:cNvSpPr/>
          <p:nvPr/>
        </p:nvSpPr>
        <p:spPr>
          <a:xfrm>
            <a:off x="1631950" y="4989942"/>
            <a:ext cx="8820150" cy="119888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小明认为还有第三种方法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</a:rPr>
              <a:t>“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两条边相等且有一个角是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60</a:t>
            </a:r>
            <a:r>
              <a:rPr lang="en-US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°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的三角形也是等边三角形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</a:rPr>
              <a:t>”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，你同意吗？</a:t>
            </a:r>
          </a:p>
        </p:txBody>
      </p:sp>
      <p:sp>
        <p:nvSpPr>
          <p:cNvPr id="12321" name="Rectangle 14"/>
          <p:cNvSpPr/>
          <p:nvPr/>
        </p:nvSpPr>
        <p:spPr>
          <a:xfrm>
            <a:off x="1529088" y="6120395"/>
            <a:ext cx="10152165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rgbClr val="228B8B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等边三角形的判定方法</a:t>
            </a:r>
            <a:r>
              <a:rPr lang="zh-CN" altLang="en-US" sz="2400" b="1" dirty="0" smtClean="0">
                <a:solidFill>
                  <a:srgbClr val="228B8B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：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有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一个角是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60°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的等腰三角形是等边三角形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368935" y="8255"/>
            <a:ext cx="2044700" cy="521970"/>
            <a:chOff x="752" y="350"/>
            <a:chExt cx="3220" cy="822"/>
          </a:xfrm>
        </p:grpSpPr>
        <p:sp>
          <p:nvSpPr>
            <p:cNvPr id="3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获取新知</a:t>
              </a: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0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5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2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19" grpId="0"/>
      <p:bldP spid="20" grpId="0"/>
      <p:bldP spid="22" grpId="0"/>
      <p:bldP spid="22" grpId="1"/>
      <p:bldP spid="123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067560" y="1515745"/>
            <a:ext cx="714502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根据条件判断下列三角形是否为等边三角形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grpSp>
        <p:nvGrpSpPr>
          <p:cNvPr id="2" name="组合 25"/>
          <p:cNvGrpSpPr/>
          <p:nvPr/>
        </p:nvGrpSpPr>
        <p:grpSpPr>
          <a:xfrm>
            <a:off x="2824163" y="2356267"/>
            <a:ext cx="1224000" cy="1734550"/>
            <a:chOff x="1447800" y="2057400"/>
            <a:chExt cx="1384300" cy="1979928"/>
          </a:xfrm>
        </p:grpSpPr>
        <p:sp>
          <p:nvSpPr>
            <p:cNvPr id="32771" name="TextBox 12"/>
            <p:cNvSpPr txBox="1">
              <a:spLocks noChangeArrowheads="1"/>
            </p:cNvSpPr>
            <p:nvPr/>
          </p:nvSpPr>
          <p:spPr bwMode="auto">
            <a:xfrm>
              <a:off x="1449493" y="3582135"/>
              <a:ext cx="1081193" cy="455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000" b="1"/>
                <a:t>（</a:t>
              </a:r>
              <a:r>
                <a:rPr lang="en-US" altLang="zh-CN" sz="2000" b="1"/>
                <a:t>1</a:t>
              </a:r>
              <a:r>
                <a:rPr lang="zh-CN" altLang="en-US" sz="2000" b="1"/>
                <a:t>）</a:t>
              </a:r>
            </a:p>
          </p:txBody>
        </p:sp>
        <p:pic>
          <p:nvPicPr>
            <p:cNvPr id="32772" name="Picture 3"/>
            <p:cNvPicPr>
              <a:picLocks noChangeAspect="1" noChangeArrowheads="1"/>
            </p:cNvPicPr>
            <p:nvPr/>
          </p:nvPicPr>
          <p:blipFill>
            <a:blip r:embed="rId2" cstate="email"/>
            <a:stretch>
              <a:fillRect/>
            </a:stretch>
          </p:blipFill>
          <p:spPr bwMode="auto">
            <a:xfrm>
              <a:off x="1447800" y="2057400"/>
              <a:ext cx="1384300" cy="1524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组合 29"/>
          <p:cNvGrpSpPr/>
          <p:nvPr/>
        </p:nvGrpSpPr>
        <p:grpSpPr>
          <a:xfrm>
            <a:off x="5274448" y="2356267"/>
            <a:ext cx="1548000" cy="1723006"/>
            <a:chOff x="3810000" y="1981200"/>
            <a:chExt cx="1573953" cy="2082602"/>
          </a:xfrm>
        </p:grpSpPr>
        <p:pic>
          <p:nvPicPr>
            <p:cNvPr id="32774" name="Picture 4"/>
            <p:cNvPicPr>
              <a:picLocks noChangeAspect="1" noChangeArrowheads="1"/>
            </p:cNvPicPr>
            <p:nvPr/>
          </p:nvPicPr>
          <p:blipFill>
            <a:blip r:embed="rId3" cstate="email"/>
            <a:stretch>
              <a:fillRect/>
            </a:stretch>
          </p:blipFill>
          <p:spPr bwMode="auto">
            <a:xfrm>
              <a:off x="3810000" y="1981200"/>
              <a:ext cx="1447800" cy="1618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75" name="TextBox 16"/>
            <p:cNvSpPr txBox="1">
              <a:spLocks noChangeArrowheads="1"/>
            </p:cNvSpPr>
            <p:nvPr/>
          </p:nvSpPr>
          <p:spPr bwMode="auto">
            <a:xfrm>
              <a:off x="4114800" y="3581795"/>
              <a:ext cx="1269153" cy="4820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000" b="1"/>
                <a:t>（</a:t>
              </a:r>
              <a:r>
                <a:rPr lang="en-US" altLang="zh-CN" sz="2000" b="1"/>
                <a:t>2</a:t>
              </a:r>
              <a:r>
                <a:rPr lang="zh-CN" altLang="en-US" sz="2000" b="1"/>
                <a:t>）</a:t>
              </a:r>
            </a:p>
          </p:txBody>
        </p:sp>
      </p:grpSp>
      <p:grpSp>
        <p:nvGrpSpPr>
          <p:cNvPr id="4" name="组合 30"/>
          <p:cNvGrpSpPr/>
          <p:nvPr/>
        </p:nvGrpSpPr>
        <p:grpSpPr>
          <a:xfrm>
            <a:off x="7504290" y="3978855"/>
            <a:ext cx="1148954" cy="1588770"/>
            <a:chOff x="6172200" y="1981201"/>
            <a:chExt cx="1532063" cy="2117762"/>
          </a:xfrm>
        </p:grpSpPr>
        <p:pic>
          <p:nvPicPr>
            <p:cNvPr id="32777" name="Picture 5"/>
            <p:cNvPicPr>
              <a:picLocks noChangeAspect="1" noChangeArrowheads="1"/>
            </p:cNvPicPr>
            <p:nvPr/>
          </p:nvPicPr>
          <p:blipFill>
            <a:blip r:embed="rId4" cstate="email"/>
            <a:stretch>
              <a:fillRect/>
            </a:stretch>
          </p:blipFill>
          <p:spPr bwMode="auto">
            <a:xfrm>
              <a:off x="6172200" y="1981201"/>
              <a:ext cx="1532063" cy="1523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78" name="TextBox 18"/>
            <p:cNvSpPr txBox="1">
              <a:spLocks noChangeArrowheads="1"/>
            </p:cNvSpPr>
            <p:nvPr/>
          </p:nvSpPr>
          <p:spPr bwMode="auto">
            <a:xfrm>
              <a:off x="6248406" y="3567407"/>
              <a:ext cx="895846" cy="531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000" b="1"/>
                <a:t>（</a:t>
              </a:r>
              <a:r>
                <a:rPr lang="en-US" altLang="zh-CN" sz="2000" b="1"/>
                <a:t>6</a:t>
              </a:r>
              <a:r>
                <a:rPr lang="zh-CN" altLang="en-US" sz="2000" b="1"/>
                <a:t>）</a:t>
              </a:r>
            </a:p>
          </p:txBody>
        </p:sp>
      </p:grpSp>
      <p:grpSp>
        <p:nvGrpSpPr>
          <p:cNvPr id="6" name="组合 31"/>
          <p:cNvGrpSpPr/>
          <p:nvPr/>
        </p:nvGrpSpPr>
        <p:grpSpPr>
          <a:xfrm>
            <a:off x="5274448" y="4013617"/>
            <a:ext cx="1028700" cy="1493520"/>
            <a:chOff x="1447800" y="4114800"/>
            <a:chExt cx="1371600" cy="1991360"/>
          </a:xfrm>
        </p:grpSpPr>
        <p:pic>
          <p:nvPicPr>
            <p:cNvPr id="32780" name="Picture 6"/>
            <p:cNvPicPr>
              <a:picLocks noChangeAspect="1" noChangeArrowheads="1"/>
            </p:cNvPicPr>
            <p:nvPr/>
          </p:nvPicPr>
          <p:blipFill>
            <a:blip r:embed="rId5" cstate="email"/>
            <a:stretch>
              <a:fillRect/>
            </a:stretch>
          </p:blipFill>
          <p:spPr bwMode="auto">
            <a:xfrm>
              <a:off x="1447800" y="4114800"/>
              <a:ext cx="1371600" cy="1402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81" name="TextBox 20"/>
            <p:cNvSpPr txBox="1">
              <a:spLocks noChangeArrowheads="1"/>
            </p:cNvSpPr>
            <p:nvPr/>
          </p:nvSpPr>
          <p:spPr bwMode="auto">
            <a:xfrm>
              <a:off x="1676400" y="5574453"/>
              <a:ext cx="1143000" cy="531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000" b="1"/>
                <a:t>（</a:t>
              </a:r>
              <a:r>
                <a:rPr lang="en-US" altLang="zh-CN" sz="2000" b="1"/>
                <a:t>5</a:t>
              </a:r>
              <a:r>
                <a:rPr lang="zh-CN" altLang="en-US" sz="2000" b="1"/>
                <a:t>）</a:t>
              </a:r>
            </a:p>
          </p:txBody>
        </p:sp>
      </p:grp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3910013" y="2584867"/>
            <a:ext cx="450850" cy="737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b="1">
                <a:solidFill>
                  <a:srgbClr val="FF0000"/>
                </a:solidFill>
              </a:rPr>
              <a:t>不</a:t>
            </a:r>
            <a:endParaRPr lang="en-US" altLang="zh-CN" sz="2100" b="1">
              <a:solidFill>
                <a:srgbClr val="FF0000"/>
              </a:solidFill>
            </a:endParaRPr>
          </a:p>
          <a:p>
            <a:r>
              <a:rPr lang="zh-CN" altLang="en-US" sz="2100" b="1">
                <a:solidFill>
                  <a:srgbClr val="FF0000"/>
                </a:solidFill>
              </a:rPr>
              <a:t>是</a:t>
            </a:r>
          </a:p>
        </p:txBody>
      </p:sp>
      <p:sp>
        <p:nvSpPr>
          <p:cNvPr id="34" name="矩形 33"/>
          <p:cNvSpPr>
            <a:spLocks noChangeArrowheads="1"/>
          </p:cNvSpPr>
          <p:nvPr/>
        </p:nvSpPr>
        <p:spPr bwMode="auto">
          <a:xfrm>
            <a:off x="6360298" y="2813468"/>
            <a:ext cx="450850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b="1">
                <a:solidFill>
                  <a:srgbClr val="FF0000"/>
                </a:solidFill>
              </a:rPr>
              <a:t>是</a:t>
            </a:r>
          </a:p>
        </p:txBody>
      </p:sp>
      <p:sp>
        <p:nvSpPr>
          <p:cNvPr id="35" name="矩形 34"/>
          <p:cNvSpPr>
            <a:spLocks noChangeArrowheads="1"/>
          </p:cNvSpPr>
          <p:nvPr/>
        </p:nvSpPr>
        <p:spPr bwMode="auto">
          <a:xfrm>
            <a:off x="8761590" y="4377714"/>
            <a:ext cx="450850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b="1">
                <a:solidFill>
                  <a:srgbClr val="FF0000"/>
                </a:solidFill>
              </a:rPr>
              <a:t>是</a:t>
            </a:r>
          </a:p>
        </p:txBody>
      </p:sp>
      <p:sp>
        <p:nvSpPr>
          <p:cNvPr id="36" name="矩形 35"/>
          <p:cNvSpPr>
            <a:spLocks noChangeArrowheads="1"/>
          </p:cNvSpPr>
          <p:nvPr/>
        </p:nvSpPr>
        <p:spPr bwMode="auto">
          <a:xfrm>
            <a:off x="8761590" y="2827520"/>
            <a:ext cx="450850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b="1">
                <a:solidFill>
                  <a:srgbClr val="FF0000"/>
                </a:solidFill>
              </a:rPr>
              <a:t>是</a:t>
            </a:r>
          </a:p>
        </p:txBody>
      </p:sp>
      <p:sp>
        <p:nvSpPr>
          <p:cNvPr id="37" name="矩形 36"/>
          <p:cNvSpPr>
            <a:spLocks noChangeArrowheads="1"/>
          </p:cNvSpPr>
          <p:nvPr/>
        </p:nvSpPr>
        <p:spPr bwMode="auto">
          <a:xfrm>
            <a:off x="6360298" y="4299368"/>
            <a:ext cx="450850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b="1">
                <a:solidFill>
                  <a:srgbClr val="FF0000"/>
                </a:solidFill>
              </a:rPr>
              <a:t>是</a:t>
            </a:r>
          </a:p>
        </p:txBody>
      </p:sp>
      <p:grpSp>
        <p:nvGrpSpPr>
          <p:cNvPr id="7" name="组合 29"/>
          <p:cNvGrpSpPr/>
          <p:nvPr/>
        </p:nvGrpSpPr>
        <p:grpSpPr>
          <a:xfrm>
            <a:off x="2709863" y="3842167"/>
            <a:ext cx="1257300" cy="1621790"/>
            <a:chOff x="1295400" y="4038600"/>
            <a:chExt cx="1676400" cy="2162387"/>
          </a:xfrm>
        </p:grpSpPr>
        <p:sp>
          <p:nvSpPr>
            <p:cNvPr id="32788" name="TextBox 22"/>
            <p:cNvSpPr txBox="1">
              <a:spLocks noChangeArrowheads="1"/>
            </p:cNvSpPr>
            <p:nvPr/>
          </p:nvSpPr>
          <p:spPr bwMode="auto">
            <a:xfrm>
              <a:off x="1563793" y="5669280"/>
              <a:ext cx="967740" cy="531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000" b="1"/>
                <a:t>（</a:t>
              </a:r>
              <a:r>
                <a:rPr lang="en-US" altLang="zh-CN" sz="2000" b="1"/>
                <a:t>4</a:t>
              </a:r>
              <a:r>
                <a:rPr lang="zh-CN" altLang="en-US" sz="2000" b="1"/>
                <a:t>）</a:t>
              </a:r>
            </a:p>
          </p:txBody>
        </p:sp>
        <p:pic>
          <p:nvPicPr>
            <p:cNvPr id="32789" name="Picture 24"/>
            <p:cNvPicPr>
              <a:picLocks noChangeAspect="1" noChangeArrowheads="1"/>
            </p:cNvPicPr>
            <p:nvPr/>
          </p:nvPicPr>
          <p:blipFill>
            <a:blip r:embed="rId6" cstate="email"/>
            <a:stretch>
              <a:fillRect/>
            </a:stretch>
          </p:blipFill>
          <p:spPr bwMode="auto">
            <a:xfrm>
              <a:off x="1295400" y="4038600"/>
              <a:ext cx="1676400" cy="1569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" name="组合 28"/>
          <p:cNvGrpSpPr/>
          <p:nvPr/>
        </p:nvGrpSpPr>
        <p:grpSpPr>
          <a:xfrm>
            <a:off x="7561440" y="2427470"/>
            <a:ext cx="1085850" cy="1598930"/>
            <a:chOff x="6096000" y="1981200"/>
            <a:chExt cx="1447800" cy="2131907"/>
          </a:xfrm>
        </p:grpSpPr>
        <p:pic>
          <p:nvPicPr>
            <p:cNvPr id="32791" name="Picture 7"/>
            <p:cNvPicPr>
              <a:picLocks noChangeAspect="1" noChangeArrowheads="1"/>
            </p:cNvPicPr>
            <p:nvPr/>
          </p:nvPicPr>
          <p:blipFill>
            <a:blip r:embed="rId7" cstate="email"/>
            <a:stretch>
              <a:fillRect/>
            </a:stretch>
          </p:blipFill>
          <p:spPr bwMode="auto">
            <a:xfrm>
              <a:off x="6096000" y="1981200"/>
              <a:ext cx="1447800" cy="1495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92" name="TextBox 12"/>
            <p:cNvSpPr txBox="1">
              <a:spLocks noChangeArrowheads="1"/>
            </p:cNvSpPr>
            <p:nvPr/>
          </p:nvSpPr>
          <p:spPr bwMode="auto">
            <a:xfrm>
              <a:off x="6324600" y="3581400"/>
              <a:ext cx="971973" cy="531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000" b="1"/>
                <a:t>（</a:t>
              </a:r>
              <a:r>
                <a:rPr lang="en-US" altLang="zh-CN" sz="2000" b="1"/>
                <a:t>3</a:t>
              </a:r>
              <a:r>
                <a:rPr lang="zh-CN" altLang="en-US" sz="2000" b="1"/>
                <a:t>）</a:t>
              </a:r>
            </a:p>
          </p:txBody>
        </p:sp>
      </p:grpSp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3967163" y="3785017"/>
            <a:ext cx="514350" cy="138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b="1">
                <a:solidFill>
                  <a:srgbClr val="FF0000"/>
                </a:solidFill>
              </a:rPr>
              <a:t>不一定</a:t>
            </a:r>
            <a:endParaRPr lang="en-US" altLang="zh-CN" sz="2100" b="1">
              <a:solidFill>
                <a:srgbClr val="FF0000"/>
              </a:solidFill>
            </a:endParaRPr>
          </a:p>
          <a:p>
            <a:r>
              <a:rPr lang="zh-CN" altLang="en-US" sz="2100" b="1">
                <a:solidFill>
                  <a:srgbClr val="FF0000"/>
                </a:solidFill>
              </a:rPr>
              <a:t>是</a:t>
            </a:r>
          </a:p>
        </p:txBody>
      </p:sp>
      <p:sp>
        <p:nvSpPr>
          <p:cNvPr id="10248" name="Text Box 10"/>
          <p:cNvSpPr txBox="1"/>
          <p:nvPr/>
        </p:nvSpPr>
        <p:spPr>
          <a:xfrm>
            <a:off x="1142683" y="656908"/>
            <a:ext cx="2638425" cy="5530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【</a:t>
            </a:r>
            <a:r>
              <a:rPr lang="zh-CN" altLang="zh-CN" sz="3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跟踪训练</a:t>
            </a:r>
            <a:r>
              <a:rPr lang="en-US" altLang="zh-CN" sz="3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】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4" grpId="1"/>
      <p:bldP spid="35" grpId="2"/>
      <p:bldP spid="36" grpId="3"/>
      <p:bldP spid="37" grpId="4"/>
      <p:bldP spid="28" grpId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1445578" y="1095216"/>
            <a:ext cx="7634764" cy="2011204"/>
            <a:chOff x="1576" y="8413"/>
            <a:chExt cx="16031" cy="4223"/>
          </a:xfrm>
        </p:grpSpPr>
        <p:sp>
          <p:nvSpPr>
            <p:cNvPr id="70" name="Line 37"/>
            <p:cNvSpPr>
              <a:spLocks noChangeShapeType="1"/>
            </p:cNvSpPr>
            <p:nvPr/>
          </p:nvSpPr>
          <p:spPr bwMode="auto">
            <a:xfrm flipH="1" flipV="1">
              <a:off x="2604" y="9239"/>
              <a:ext cx="0" cy="39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500"/>
            </a:p>
          </p:txBody>
        </p:sp>
        <p:sp>
          <p:nvSpPr>
            <p:cNvPr id="2" name="文本框 1"/>
            <p:cNvSpPr txBox="1"/>
            <p:nvPr/>
          </p:nvSpPr>
          <p:spPr>
            <a:xfrm>
              <a:off x="1576" y="8413"/>
              <a:ext cx="16031" cy="42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  <a:buClrTx/>
                <a:buSzTx/>
                <a:buFont typeface="Arial" panose="020B0604020202020204" pitchFamily="34" charset="0"/>
                <a:defRPr/>
              </a:pPr>
              <a:r>
                <a:rPr lang="zh-CN" sz="24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例</a:t>
              </a:r>
              <a:r>
                <a:rPr lang="zh-CN" sz="24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zh-CN" altLang="en-US" sz="2400" noProof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宋体" panose="02010600030101010101" pitchFamily="2" charset="-122"/>
                </a:rPr>
                <a:t>如图</a:t>
              </a:r>
              <a:r>
                <a:rPr lang="en-US" altLang="zh-CN" sz="2400" noProof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,</a:t>
              </a:r>
              <a:r>
                <a:rPr lang="zh-CN" altLang="en-US" sz="2400" noProof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宋体" panose="02010600030101010101" pitchFamily="2" charset="-122"/>
                </a:rPr>
                <a:t>在等边三角形</a:t>
              </a:r>
              <a:r>
                <a:rPr lang="en-US" altLang="zh-CN" sz="2400" noProof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ABC</a:t>
              </a:r>
              <a:r>
                <a:rPr lang="zh-CN" altLang="en-US" sz="2400" noProof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宋体" panose="02010600030101010101" pitchFamily="2" charset="-122"/>
                </a:rPr>
                <a:t>中，</a:t>
              </a:r>
              <a:r>
                <a:rPr lang="en-US" altLang="zh-CN" sz="2400" noProof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DE</a:t>
              </a:r>
              <a:r>
                <a:rPr lang="en-US" altLang="en-US" sz="2400" noProof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∥</a:t>
              </a:r>
              <a:r>
                <a:rPr lang="en-US" altLang="zh-CN" sz="2400" noProof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BC,</a:t>
              </a:r>
              <a:r>
                <a:rPr lang="zh-CN" altLang="en-US" sz="2400" noProof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宋体" panose="02010600030101010101" pitchFamily="2" charset="-122"/>
                </a:rPr>
                <a:t>分别交</a:t>
              </a:r>
              <a:r>
                <a:rPr lang="en-US" altLang="zh-CN" sz="2400" noProof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AB</a:t>
              </a:r>
              <a:r>
                <a:rPr lang="zh-CN" altLang="en-US" sz="2400" noProof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宋体" panose="02010600030101010101" pitchFamily="2" charset="-122"/>
                </a:rPr>
                <a:t>，</a:t>
              </a:r>
              <a:r>
                <a:rPr lang="en-US" altLang="zh-CN" sz="2400" noProof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AC</a:t>
              </a:r>
              <a:r>
                <a:rPr lang="zh-CN" altLang="en-US" sz="2400" noProof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宋体" panose="02010600030101010101" pitchFamily="2" charset="-122"/>
                </a:rPr>
                <a:t>于点</a:t>
              </a:r>
              <a:r>
                <a:rPr lang="en-US" altLang="zh-CN" sz="2400" noProof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D</a:t>
              </a:r>
              <a:r>
                <a:rPr lang="zh-CN" altLang="en-US" sz="2400" noProof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宋体" panose="02010600030101010101" pitchFamily="2" charset="-122"/>
                </a:rPr>
                <a:t>，</a:t>
              </a:r>
              <a:r>
                <a:rPr lang="en-US" altLang="zh-CN" sz="2400" noProof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E .</a:t>
              </a:r>
              <a:endParaRPr kumimoji="0" lang="en-US" altLang="zh-CN" sz="2400" kern="1200" cap="none" spc="0" normalizeH="0" baseline="0" noProof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  <a:p>
              <a:pPr algn="l">
                <a:lnSpc>
                  <a:spcPct val="140000"/>
                </a:lnSpc>
                <a:buClrTx/>
                <a:buSzTx/>
                <a:buFont typeface="Arial" panose="020B0604020202020204" pitchFamily="34" charset="0"/>
                <a:defRPr/>
              </a:pPr>
              <a:r>
                <a:rPr lang="zh-CN" altLang="en-US" sz="2400" noProof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宋体" panose="02010600030101010101" pitchFamily="2" charset="-122"/>
                </a:rPr>
                <a:t>求证：△</a:t>
              </a:r>
              <a:r>
                <a:rPr lang="en-US" altLang="zh-CN" sz="2400" noProof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ADE</a:t>
              </a:r>
              <a:r>
                <a:rPr lang="zh-CN" altLang="en-US" sz="2400" noProof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宋体" panose="02010600030101010101" pitchFamily="2" charset="-122"/>
                </a:rPr>
                <a:t>是等边三角形</a:t>
              </a:r>
              <a:r>
                <a:rPr lang="en-US" altLang="zh-CN" sz="2400" noProof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.</a:t>
              </a:r>
              <a:endPara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  <a:p>
              <a:r>
                <a:rPr lang="zh-CN" sz="24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</a:p>
          </p:txBody>
        </p:sp>
      </p:grpSp>
      <p:grpSp>
        <p:nvGrpSpPr>
          <p:cNvPr id="20482" name="Group 26"/>
          <p:cNvGrpSpPr/>
          <p:nvPr/>
        </p:nvGrpSpPr>
        <p:grpSpPr>
          <a:xfrm>
            <a:off x="6423660" y="3094355"/>
            <a:ext cx="2698115" cy="1933398"/>
            <a:chOff x="3243" y="1525"/>
            <a:chExt cx="1769" cy="1350"/>
          </a:xfrm>
        </p:grpSpPr>
        <p:sp>
          <p:nvSpPr>
            <p:cNvPr id="20483" name="Text Box 5"/>
            <p:cNvSpPr txBox="1"/>
            <p:nvPr/>
          </p:nvSpPr>
          <p:spPr>
            <a:xfrm>
              <a:off x="3892" y="1525"/>
              <a:ext cx="236" cy="257"/>
            </a:xfrm>
            <a:prstGeom prst="rect">
              <a:avLst/>
            </a:prstGeom>
            <a:noFill/>
            <a:ln w="12700">
              <a:noFill/>
            </a:ln>
          </p:spPr>
          <p:txBody>
            <a:bodyPr anchor="t">
              <a:spAutoFit/>
            </a:bodyPr>
            <a:lstStyle/>
            <a:p>
              <a:pPr eaLnBrk="0" hangingPunct="0"/>
              <a:r>
                <a:rPr lang="en-US" altLang="zh-CN" sz="1800" i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20484" name="Text Box 6"/>
            <p:cNvSpPr txBox="1"/>
            <p:nvPr/>
          </p:nvSpPr>
          <p:spPr>
            <a:xfrm>
              <a:off x="4717" y="2618"/>
              <a:ext cx="295" cy="257"/>
            </a:xfrm>
            <a:prstGeom prst="rect">
              <a:avLst/>
            </a:prstGeom>
            <a:noFill/>
            <a:ln w="12700">
              <a:noFill/>
            </a:ln>
          </p:spPr>
          <p:txBody>
            <a:bodyPr anchor="t">
              <a:spAutoFit/>
            </a:bodyPr>
            <a:lstStyle/>
            <a:p>
              <a:pPr eaLnBrk="0" hangingPunct="0"/>
              <a:r>
                <a:rPr lang="en-US" altLang="zh-CN" sz="1800" i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20485" name="Text Box 7"/>
            <p:cNvSpPr txBox="1"/>
            <p:nvPr/>
          </p:nvSpPr>
          <p:spPr>
            <a:xfrm>
              <a:off x="3243" y="2618"/>
              <a:ext cx="295" cy="257"/>
            </a:xfrm>
            <a:prstGeom prst="rect">
              <a:avLst/>
            </a:prstGeom>
            <a:noFill/>
            <a:ln w="12700">
              <a:noFill/>
            </a:ln>
          </p:spPr>
          <p:txBody>
            <a:bodyPr anchor="t">
              <a:spAutoFit/>
            </a:bodyPr>
            <a:lstStyle/>
            <a:p>
              <a:pPr eaLnBrk="0" hangingPunct="0"/>
              <a:r>
                <a:rPr lang="en-US" altLang="zh-CN" sz="1800" i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20486" name="AutoShape 8"/>
            <p:cNvSpPr/>
            <p:nvPr/>
          </p:nvSpPr>
          <p:spPr>
            <a:xfrm>
              <a:off x="3479" y="1785"/>
              <a:ext cx="1238" cy="946"/>
            </a:xfrm>
            <a:prstGeom prst="triangle">
              <a:avLst>
                <a:gd name="adj" fmla="val 50000"/>
              </a:avLst>
            </a:prstGeom>
            <a:noFill/>
            <a:ln w="25400" cap="sq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300" i="1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487" name="Line 9"/>
            <p:cNvSpPr/>
            <p:nvPr/>
          </p:nvSpPr>
          <p:spPr>
            <a:xfrm>
              <a:off x="3651" y="2462"/>
              <a:ext cx="884" cy="0"/>
            </a:xfrm>
            <a:prstGeom prst="line">
              <a:avLst/>
            </a:prstGeom>
            <a:ln w="31750" cap="flat" cmpd="sng">
              <a:solidFill>
                <a:srgbClr val="C0504D">
                  <a:lumMod val="60000"/>
                  <a:lumOff val="4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 sz="33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488" name="Text Box 10"/>
            <p:cNvSpPr txBox="1"/>
            <p:nvPr/>
          </p:nvSpPr>
          <p:spPr>
            <a:xfrm>
              <a:off x="3390" y="2264"/>
              <a:ext cx="295" cy="257"/>
            </a:xfrm>
            <a:prstGeom prst="rect">
              <a:avLst/>
            </a:prstGeom>
            <a:noFill/>
            <a:ln w="12700">
              <a:noFill/>
            </a:ln>
          </p:spPr>
          <p:txBody>
            <a:bodyPr anchor="t">
              <a:spAutoFit/>
            </a:bodyPr>
            <a:lstStyle/>
            <a:p>
              <a:pPr eaLnBrk="0" hangingPunct="0"/>
              <a:r>
                <a:rPr lang="en-US" altLang="zh-CN" sz="1800" i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20489" name="Text Box 11"/>
            <p:cNvSpPr txBox="1"/>
            <p:nvPr/>
          </p:nvSpPr>
          <p:spPr>
            <a:xfrm>
              <a:off x="4503" y="2251"/>
              <a:ext cx="295" cy="257"/>
            </a:xfrm>
            <a:prstGeom prst="rect">
              <a:avLst/>
            </a:prstGeom>
            <a:noFill/>
            <a:ln w="12700">
              <a:noFill/>
            </a:ln>
          </p:spPr>
          <p:txBody>
            <a:bodyPr anchor="t">
              <a:spAutoFit/>
            </a:bodyPr>
            <a:lstStyle/>
            <a:p>
              <a:pPr eaLnBrk="0" hangingPunct="0"/>
              <a:r>
                <a:rPr lang="en-US" altLang="zh-CN" sz="1800" i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1445578" y="2645093"/>
            <a:ext cx="4327525" cy="34150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 defTabSz="914400">
              <a:lnSpc>
                <a:spcPct val="150000"/>
              </a:lnSpc>
            </a:pP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证明：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∵ △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ABC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是等边三角形，</a:t>
            </a:r>
            <a:endParaRPr lang="zh-CN" altLang="en-US" sz="24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defTabSz="914400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∴ ∠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A=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 ∠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B=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 ∠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C.</a:t>
            </a:r>
            <a:endParaRPr lang="zh-CN" altLang="en-US" sz="24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defTabSz="914400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∵ 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DE//BC,</a:t>
            </a:r>
            <a:endParaRPr lang="zh-CN" altLang="en-US" sz="24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defTabSz="914400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∴ ∠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ADE=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 ∠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B, 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∠ 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AED=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 ∠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C.</a:t>
            </a:r>
            <a:endParaRPr lang="zh-CN" altLang="en-US" sz="24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defTabSz="914400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∴ ∠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A=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 ∠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ADE= 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∠ 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AED.</a:t>
            </a:r>
            <a:endParaRPr lang="zh-CN" altLang="en-US" sz="24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defTabSz="914400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∴ △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ADE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是等边三角形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487045" y="213360"/>
            <a:ext cx="2044700" cy="521970"/>
            <a:chOff x="752" y="350"/>
            <a:chExt cx="3220" cy="822"/>
          </a:xfrm>
        </p:grpSpPr>
        <p:sp>
          <p:nvSpPr>
            <p:cNvPr id="1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例题讲解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84885" y="937895"/>
            <a:ext cx="5561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尺规作等腰三角形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1155065" y="1501140"/>
            <a:ext cx="8714740" cy="2158962"/>
            <a:chOff x="1212" y="8319"/>
            <a:chExt cx="15842" cy="4533"/>
          </a:xfrm>
        </p:grpSpPr>
        <p:sp>
          <p:nvSpPr>
            <p:cNvPr id="70" name="Line 37"/>
            <p:cNvSpPr>
              <a:spLocks noChangeShapeType="1"/>
            </p:cNvSpPr>
            <p:nvPr/>
          </p:nvSpPr>
          <p:spPr bwMode="auto">
            <a:xfrm flipH="1" flipV="1">
              <a:off x="2604" y="9239"/>
              <a:ext cx="0" cy="39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500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212" y="8319"/>
              <a:ext cx="15842" cy="45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60000"/>
                </a:lnSpc>
              </a:pPr>
              <a:r>
                <a:rPr lang="zh-CN" sz="2800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例</a:t>
              </a:r>
              <a:r>
                <a:rPr lang="zh-CN" sz="2800" dirty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zh-CN" altLang="en-US" sz="2800" noProof="0" dirty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宋体" panose="02010600030101010101" pitchFamily="2" charset="-122"/>
                </a:rPr>
                <a:t>已知底边及底边上的高，用尺规作等腰三角形</a:t>
              </a:r>
              <a:r>
                <a:rPr lang="en-US" altLang="zh-CN" sz="2800" noProof="0" dirty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.</a:t>
              </a:r>
            </a:p>
            <a:p>
              <a:pPr algn="l">
                <a:lnSpc>
                  <a:spcPct val="160000"/>
                </a:lnSpc>
              </a:pPr>
              <a:r>
                <a:rPr lang="zh-CN" altLang="en-US" sz="2800" noProof="0" dirty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宋体" panose="02010600030101010101" pitchFamily="2" charset="-122"/>
                </a:rPr>
                <a:t>如图，已知线段</a:t>
              </a:r>
              <a:r>
                <a:rPr lang="en-US" altLang="zh-CN" sz="2800" noProof="0" dirty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a</a:t>
              </a:r>
              <a:r>
                <a:rPr lang="zh-CN" sz="2800" noProof="0" dirty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宋体" panose="02010600030101010101" pitchFamily="2" charset="-122"/>
                </a:rPr>
                <a:t>和</a:t>
              </a:r>
              <a:r>
                <a:rPr lang="en-US" altLang="zh-CN" sz="2800" noProof="0" dirty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h.</a:t>
              </a:r>
            </a:p>
            <a:p>
              <a:pPr algn="l">
                <a:lnSpc>
                  <a:spcPct val="160000"/>
                </a:lnSpc>
              </a:pPr>
              <a:r>
                <a:rPr lang="zh-CN" altLang="en-US" sz="2800" noProof="0" dirty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宋体" panose="02010600030101010101" pitchFamily="2" charset="-122"/>
                </a:rPr>
                <a:t>求作：等腰三角形</a:t>
              </a:r>
              <a:r>
                <a:rPr lang="en-US" altLang="zh-CN" sz="2800" noProof="0" dirty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ABC</a:t>
              </a:r>
              <a:r>
                <a:rPr lang="zh-CN" altLang="en-US" sz="2800" noProof="0" dirty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宋体" panose="02010600030101010101" pitchFamily="2" charset="-122"/>
                </a:rPr>
                <a:t>，使</a:t>
              </a:r>
              <a:r>
                <a:rPr lang="en-US" altLang="zh-CN" sz="2800" noProof="0" dirty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BC=a</a:t>
              </a:r>
              <a:r>
                <a:rPr lang="zh-CN" altLang="en-US" sz="2800" noProof="0" dirty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宋体" panose="02010600030101010101" pitchFamily="2" charset="-122"/>
                </a:rPr>
                <a:t>，高</a:t>
              </a:r>
              <a:r>
                <a:rPr lang="en-US" altLang="zh-CN" sz="2800" noProof="0" dirty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AD=h.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206240" y="4067175"/>
            <a:ext cx="2067401" cy="1094899"/>
            <a:chOff x="2550" y="5469"/>
            <a:chExt cx="4341" cy="2299"/>
          </a:xfrm>
        </p:grpSpPr>
        <p:cxnSp>
          <p:nvCxnSpPr>
            <p:cNvPr id="28" name="直接连接符 27"/>
            <p:cNvCxnSpPr/>
            <p:nvPr/>
          </p:nvCxnSpPr>
          <p:spPr bwMode="auto">
            <a:xfrm>
              <a:off x="3602" y="7529"/>
              <a:ext cx="2041" cy="0"/>
            </a:xfrm>
            <a:prstGeom prst="line">
              <a:avLst/>
            </a:prstGeom>
            <a:solidFill>
              <a:srgbClr val="4F81BD"/>
            </a:solidFill>
            <a:ln w="317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8436" name="TextBox 29"/>
            <p:cNvSpPr txBox="1"/>
            <p:nvPr/>
          </p:nvSpPr>
          <p:spPr>
            <a:xfrm>
              <a:off x="4341" y="5469"/>
              <a:ext cx="704" cy="96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defTabSz="914400"/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8437" name="TextBox 30"/>
            <p:cNvSpPr txBox="1"/>
            <p:nvPr/>
          </p:nvSpPr>
          <p:spPr>
            <a:xfrm>
              <a:off x="4341" y="6801"/>
              <a:ext cx="740" cy="96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defTabSz="914400"/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h</a:t>
              </a:r>
            </a:p>
          </p:txBody>
        </p:sp>
        <p:cxnSp>
          <p:nvCxnSpPr>
            <p:cNvPr id="20" name="直接连接符 19"/>
            <p:cNvCxnSpPr/>
            <p:nvPr/>
          </p:nvCxnSpPr>
          <p:spPr bwMode="auto">
            <a:xfrm flipV="1">
              <a:off x="2550" y="6168"/>
              <a:ext cx="4341" cy="26"/>
            </a:xfrm>
            <a:prstGeom prst="line">
              <a:avLst/>
            </a:prstGeom>
            <a:solidFill>
              <a:srgbClr val="4F81BD"/>
            </a:solidFill>
            <a:ln w="317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" name="文本框 1"/>
          <p:cNvSpPr txBox="1"/>
          <p:nvPr/>
        </p:nvSpPr>
        <p:spPr>
          <a:xfrm>
            <a:off x="6508115" y="3569335"/>
            <a:ext cx="5179695" cy="2643120"/>
          </a:xfrm>
          <a:prstGeom prst="roundRect">
            <a:avLst/>
          </a:prstGeom>
          <a:noFill/>
          <a:ln w="31750" cmpd="dbl">
            <a:solidFill>
              <a:srgbClr val="F14124">
                <a:lumMod val="60000"/>
                <a:lumOff val="40000"/>
              </a:srgbClr>
            </a:solidFill>
            <a:prstDash val="lgDash"/>
          </a:ln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提示：先作出线段BC=a，再作出BC的垂直平分线.在这条垂直平分线上截取点A，使点A到BC的距离=h，连接相关点即得.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368935" y="8255"/>
            <a:ext cx="2044700" cy="521970"/>
            <a:chOff x="752" y="350"/>
            <a:chExt cx="3220" cy="822"/>
          </a:xfrm>
        </p:grpSpPr>
        <p:sp>
          <p:nvSpPr>
            <p:cNvPr id="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获取新知</a:t>
              </a: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0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6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2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963661" y="930830"/>
            <a:ext cx="6452028" cy="418576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fontAlgn="base">
              <a:lnSpc>
                <a:spcPct val="1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28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作法：</a:t>
            </a:r>
          </a:p>
          <a:p>
            <a:pPr marL="0" marR="0" lvl="0" indent="0" algn="l" defTabSz="914400" rtl="0" fontAlgn="base">
              <a:lnSpc>
                <a:spcPct val="1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sz="28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1.</a:t>
            </a:r>
            <a:r>
              <a:rPr lang="zh-CN" altLang="en-US" sz="28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作线段</a:t>
            </a:r>
            <a:r>
              <a:rPr lang="en-US" altLang="zh-CN" sz="28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BC=a.</a:t>
            </a:r>
            <a:endParaRPr kumimoji="0" lang="en-US" altLang="zh-CN" sz="280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914400" rtl="0" fontAlgn="base">
              <a:lnSpc>
                <a:spcPct val="1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sz="28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2.</a:t>
            </a:r>
            <a:r>
              <a:rPr lang="zh-CN" altLang="en-US" sz="28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作线段</a:t>
            </a:r>
            <a:r>
              <a:rPr lang="en-US" altLang="zh-CN" sz="28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BC</a:t>
            </a:r>
            <a:r>
              <a:rPr lang="zh-CN" altLang="en-US" sz="28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的垂直平分线</a:t>
            </a:r>
            <a:r>
              <a:rPr lang="en-US" altLang="zh-CN" sz="28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MD</a:t>
            </a:r>
            <a:r>
              <a:rPr lang="zh-CN" altLang="en-US" sz="28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，</a:t>
            </a:r>
            <a:r>
              <a:rPr lang="zh-CN" sz="28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垂足为</a:t>
            </a:r>
            <a:r>
              <a:rPr lang="en-US" altLang="zh-CN" sz="28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D.</a:t>
            </a:r>
            <a:endParaRPr kumimoji="0" lang="zh-CN" altLang="en-US" sz="280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914400" rtl="0" fontAlgn="base">
              <a:lnSpc>
                <a:spcPct val="1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sz="28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3.</a:t>
            </a:r>
            <a:r>
              <a:rPr lang="zh-CN" altLang="en-US" sz="28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在</a:t>
            </a:r>
            <a:r>
              <a:rPr lang="en-US" altLang="zh-CN" sz="28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DM</a:t>
            </a:r>
            <a:r>
              <a:rPr lang="zh-CN" altLang="en-US" sz="28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上截取</a:t>
            </a:r>
            <a:r>
              <a:rPr lang="en-US" altLang="zh-CN" sz="28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DA=h.</a:t>
            </a:r>
            <a:endParaRPr kumimoji="0" lang="en-US" altLang="zh-CN" sz="280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914400" rtl="0" fontAlgn="base">
              <a:lnSpc>
                <a:spcPct val="1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sz="28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4.</a:t>
            </a:r>
            <a:r>
              <a:rPr lang="zh-CN" altLang="en-US" sz="28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连接</a:t>
            </a:r>
            <a:r>
              <a:rPr lang="en-US" altLang="zh-CN" sz="28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AB</a:t>
            </a:r>
            <a:r>
              <a:rPr lang="zh-CN" altLang="en-US" sz="28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，</a:t>
            </a:r>
            <a:r>
              <a:rPr lang="en-US" altLang="zh-CN" sz="28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AC</a:t>
            </a:r>
            <a:r>
              <a:rPr lang="zh-CN" altLang="en-US" sz="28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，则△</a:t>
            </a:r>
            <a:r>
              <a:rPr lang="en-US" altLang="zh-CN" sz="28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ABC</a:t>
            </a:r>
            <a:r>
              <a:rPr lang="zh-CN" altLang="en-US" sz="28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即为所求</a:t>
            </a:r>
            <a:r>
              <a:rPr lang="en-US" altLang="zh-CN" sz="28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</a:p>
        </p:txBody>
      </p:sp>
      <p:cxnSp>
        <p:nvCxnSpPr>
          <p:cNvPr id="16" name="直接连接符 15"/>
          <p:cNvCxnSpPr/>
          <p:nvPr/>
        </p:nvCxnSpPr>
        <p:spPr bwMode="auto">
          <a:xfrm flipH="1">
            <a:off x="8308658" y="2796540"/>
            <a:ext cx="0" cy="2159794"/>
          </a:xfrm>
          <a:prstGeom prst="line">
            <a:avLst/>
          </a:prstGeom>
          <a:solidFill>
            <a:srgbClr val="4F81BD"/>
          </a:solidFill>
          <a:ln w="317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弧形 18"/>
          <p:cNvSpPr/>
          <p:nvPr/>
        </p:nvSpPr>
        <p:spPr bwMode="auto">
          <a:xfrm rot="608670">
            <a:off x="7958376" y="3742611"/>
            <a:ext cx="483394" cy="397669"/>
          </a:xfrm>
          <a:prstGeom prst="arc">
            <a:avLst>
              <a:gd name="adj1" fmla="val 14382122"/>
              <a:gd name="adj2" fmla="val 0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35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21" name="弧形 20"/>
          <p:cNvSpPr/>
          <p:nvPr/>
        </p:nvSpPr>
        <p:spPr bwMode="auto">
          <a:xfrm rot="19760224">
            <a:off x="8103632" y="3762851"/>
            <a:ext cx="483394" cy="396479"/>
          </a:xfrm>
          <a:prstGeom prst="arc">
            <a:avLst>
              <a:gd name="adj1" fmla="val 14382122"/>
              <a:gd name="adj2" fmla="val 0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35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26" name="弧形 25"/>
          <p:cNvSpPr/>
          <p:nvPr/>
        </p:nvSpPr>
        <p:spPr bwMode="auto">
          <a:xfrm rot="6530748">
            <a:off x="7979450" y="4217313"/>
            <a:ext cx="483394" cy="396479"/>
          </a:xfrm>
          <a:prstGeom prst="arc">
            <a:avLst>
              <a:gd name="adj1" fmla="val 14382122"/>
              <a:gd name="adj2" fmla="val 0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35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29" name="弧形 28"/>
          <p:cNvSpPr/>
          <p:nvPr/>
        </p:nvSpPr>
        <p:spPr bwMode="auto">
          <a:xfrm rot="10800000">
            <a:off x="8171974" y="4254818"/>
            <a:ext cx="482204" cy="397669"/>
          </a:xfrm>
          <a:prstGeom prst="arc">
            <a:avLst>
              <a:gd name="adj1" fmla="val 14382122"/>
              <a:gd name="adj2" fmla="val 0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35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cxnSp>
        <p:nvCxnSpPr>
          <p:cNvPr id="30" name="直接连接符 29"/>
          <p:cNvCxnSpPr/>
          <p:nvPr/>
        </p:nvCxnSpPr>
        <p:spPr>
          <a:xfrm flipV="1">
            <a:off x="7282339" y="3498533"/>
            <a:ext cx="1026319" cy="648176"/>
          </a:xfrm>
          <a:prstGeom prst="line">
            <a:avLst/>
          </a:prstGeom>
          <a:ln w="25400" cap="flat" cmpd="sng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" name="直接连接符 30"/>
          <p:cNvCxnSpPr/>
          <p:nvPr/>
        </p:nvCxnSpPr>
        <p:spPr>
          <a:xfrm flipH="1" flipV="1">
            <a:off x="8308658" y="3498533"/>
            <a:ext cx="918210" cy="648176"/>
          </a:xfrm>
          <a:prstGeom prst="line">
            <a:avLst/>
          </a:prstGeom>
          <a:ln w="25400" cap="flat" cmpd="sng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4" name="TextBox 66"/>
          <p:cNvSpPr txBox="1"/>
          <p:nvPr/>
        </p:nvSpPr>
        <p:spPr>
          <a:xfrm>
            <a:off x="8305324" y="3152299"/>
            <a:ext cx="38608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400" b="1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</a:p>
        </p:txBody>
      </p:sp>
      <p:cxnSp>
        <p:nvCxnSpPr>
          <p:cNvPr id="2" name="直接连接符 56"/>
          <p:cNvCxnSpPr/>
          <p:nvPr/>
        </p:nvCxnSpPr>
        <p:spPr>
          <a:xfrm>
            <a:off x="8171974" y="3498533"/>
            <a:ext cx="270510" cy="0"/>
          </a:xfrm>
          <a:prstGeom prst="line">
            <a:avLst/>
          </a:prstGeom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1" name="组合 10"/>
          <p:cNvGrpSpPr/>
          <p:nvPr/>
        </p:nvGrpSpPr>
        <p:grpSpPr>
          <a:xfrm>
            <a:off x="7063264" y="4103370"/>
            <a:ext cx="2461736" cy="399098"/>
            <a:chOff x="8327" y="7237"/>
            <a:chExt cx="5169" cy="838"/>
          </a:xfrm>
        </p:grpSpPr>
        <p:cxnSp>
          <p:nvCxnSpPr>
            <p:cNvPr id="33" name="直接连接符 32"/>
            <p:cNvCxnSpPr/>
            <p:nvPr/>
          </p:nvCxnSpPr>
          <p:spPr bwMode="auto">
            <a:xfrm>
              <a:off x="8787" y="7328"/>
              <a:ext cx="4083" cy="0"/>
            </a:xfrm>
            <a:prstGeom prst="line">
              <a:avLst/>
            </a:prstGeom>
            <a:solidFill>
              <a:srgbClr val="4F81BD"/>
            </a:solidFill>
            <a:ln w="317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5" name="TextBox 67"/>
            <p:cNvSpPr txBox="1"/>
            <p:nvPr/>
          </p:nvSpPr>
          <p:spPr>
            <a:xfrm>
              <a:off x="8327" y="7238"/>
              <a:ext cx="740" cy="83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000" b="1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39" name="TextBox 68"/>
            <p:cNvSpPr txBox="1"/>
            <p:nvPr/>
          </p:nvSpPr>
          <p:spPr>
            <a:xfrm>
              <a:off x="12756" y="7237"/>
              <a:ext cx="740" cy="83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000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8308658" y="2625090"/>
            <a:ext cx="409099" cy="1958340"/>
            <a:chOff x="10942" y="4133"/>
            <a:chExt cx="859" cy="4112"/>
          </a:xfrm>
        </p:grpSpPr>
        <p:sp>
          <p:nvSpPr>
            <p:cNvPr id="41" name="TextBox 66"/>
            <p:cNvSpPr txBox="1"/>
            <p:nvPr/>
          </p:nvSpPr>
          <p:spPr>
            <a:xfrm>
              <a:off x="10942" y="4133"/>
              <a:ext cx="859" cy="83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000" b="1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</a:p>
          </p:txBody>
        </p:sp>
        <p:sp>
          <p:nvSpPr>
            <p:cNvPr id="43" name="TextBox 67"/>
            <p:cNvSpPr txBox="1"/>
            <p:nvPr/>
          </p:nvSpPr>
          <p:spPr>
            <a:xfrm>
              <a:off x="10942" y="7278"/>
              <a:ext cx="847" cy="96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D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55395" y="1066800"/>
            <a:ext cx="8390890" cy="44850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如图，已知OC平分∠AOB,CD∥OB,若OD=8 cm，则CD等于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  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70000"/>
              </a:lnSpc>
            </a:pP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A.8 cm</a:t>
            </a:r>
          </a:p>
          <a:p>
            <a:pPr>
              <a:lnSpc>
                <a:spcPct val="170000"/>
              </a:lnSpc>
            </a:pP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B.4 cm</a:t>
            </a:r>
          </a:p>
          <a:p>
            <a:pPr>
              <a:lnSpc>
                <a:spcPct val="170000"/>
              </a:lnSpc>
            </a:pP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C.15 cm</a:t>
            </a:r>
          </a:p>
          <a:p>
            <a:pPr>
              <a:lnSpc>
                <a:spcPct val="170000"/>
              </a:lnSpc>
            </a:pP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D.20 cm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197225" y="2127250"/>
            <a:ext cx="4032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宋体" panose="02010600030101010101" pitchFamily="2" charset="-122"/>
              </a:rPr>
              <a:t>A</a:t>
            </a: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092190" y="2824480"/>
            <a:ext cx="3393440" cy="2233930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477520" y="222250"/>
            <a:ext cx="2044700" cy="521970"/>
            <a:chOff x="752" y="350"/>
            <a:chExt cx="3220" cy="822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随堂演练</a:t>
              </a:r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0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1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2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文本框 99"/>
          <p:cNvSpPr txBox="1"/>
          <p:nvPr/>
        </p:nvSpPr>
        <p:spPr>
          <a:xfrm>
            <a:off x="1847215" y="1378585"/>
            <a:ext cx="8736965" cy="49161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如图，在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△ABC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中，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AC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∠A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36°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BD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CE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分别是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∠ABC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∠BCD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的角平分线，则图中的等腰三角形有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　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</a:p>
          <a:p>
            <a:pPr>
              <a:lnSpc>
                <a:spcPct val="160000"/>
              </a:lnSpc>
            </a:pP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个       </a:t>
            </a:r>
          </a:p>
          <a:p>
            <a:pPr>
              <a:lnSpc>
                <a:spcPct val="160000"/>
              </a:lnSpc>
            </a:pP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个      </a:t>
            </a:r>
          </a:p>
          <a:p>
            <a:pPr>
              <a:lnSpc>
                <a:spcPct val="160000"/>
              </a:lnSpc>
            </a:pP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个         </a:t>
            </a:r>
          </a:p>
          <a:p>
            <a:pPr>
              <a:lnSpc>
                <a:spcPct val="160000"/>
              </a:lnSpc>
            </a:pP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D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个</a:t>
            </a:r>
          </a:p>
        </p:txBody>
      </p:sp>
      <p:pic>
        <p:nvPicPr>
          <p:cNvPr id="23556" name="图片 -214748261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164070" y="2729230"/>
            <a:ext cx="1999615" cy="2466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2618105" y="2969260"/>
            <a:ext cx="43942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518285" y="652145"/>
            <a:ext cx="8572500" cy="50006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在如图所示的三角形中，若</a:t>
            </a:r>
            <a:r>
              <a:rPr lang="zh-CN" altLang="en-US" sz="2800" i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</a:t>
            </a:r>
            <a:r>
              <a:rPr lang="zh-CN" altLang="en-US" sz="2800" i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AC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，则能被一条直线分成两个小等腰三角形的是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   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40000"/>
              </a:lnSpc>
            </a:pP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40000"/>
              </a:lnSpc>
            </a:pP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40000"/>
              </a:lnSpc>
            </a:pP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40000"/>
              </a:lnSpc>
            </a:pP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A.①②③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       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B.①②④</a:t>
            </a:r>
          </a:p>
          <a:p>
            <a:pPr>
              <a:lnSpc>
                <a:spcPct val="140000"/>
              </a:lnSpc>
            </a:pP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C.②③④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       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D.①③④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5155" y="2136775"/>
            <a:ext cx="7858125" cy="20193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420485" y="1549400"/>
            <a:ext cx="4032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宋体" panose="02010600030101010101" pitchFamily="2" charset="-122"/>
              </a:rPr>
              <a:t>D</a:t>
            </a: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89" name="组合 10"/>
          <p:cNvGrpSpPr/>
          <p:nvPr/>
        </p:nvGrpSpPr>
        <p:grpSpPr>
          <a:xfrm>
            <a:off x="6863173" y="3038488"/>
            <a:ext cx="3039666" cy="1890713"/>
            <a:chOff x="5582" y="4230"/>
            <a:chExt cx="6381" cy="3969"/>
          </a:xfrm>
        </p:grpSpPr>
        <p:grpSp>
          <p:nvGrpSpPr>
            <p:cNvPr id="37890" name="组合 8"/>
            <p:cNvGrpSpPr/>
            <p:nvPr/>
          </p:nvGrpSpPr>
          <p:grpSpPr>
            <a:xfrm>
              <a:off x="5582" y="4230"/>
              <a:ext cx="6381" cy="3969"/>
              <a:chOff x="5582" y="4230"/>
              <a:chExt cx="6381" cy="3969"/>
            </a:xfrm>
          </p:grpSpPr>
          <p:grpSp>
            <p:nvGrpSpPr>
              <p:cNvPr id="37891" name="组合 6"/>
              <p:cNvGrpSpPr/>
              <p:nvPr/>
            </p:nvGrpSpPr>
            <p:grpSpPr>
              <a:xfrm>
                <a:off x="5582" y="4230"/>
                <a:ext cx="6381" cy="3969"/>
                <a:chOff x="5582" y="4230"/>
                <a:chExt cx="6381" cy="3969"/>
              </a:xfrm>
            </p:grpSpPr>
            <p:cxnSp>
              <p:nvCxnSpPr>
                <p:cNvPr id="37892" name="直接连接符 4"/>
                <p:cNvCxnSpPr>
                  <a:cxnSpLocks noChangeShapeType="1"/>
                </p:cNvCxnSpPr>
                <p:nvPr/>
              </p:nvCxnSpPr>
              <p:spPr bwMode="auto">
                <a:xfrm flipV="1">
                  <a:off x="5582" y="4230"/>
                  <a:ext cx="5103" cy="3969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7893" name="直接连接符 3"/>
                <p:cNvCxnSpPr>
                  <a:cxnSpLocks noChangeShapeType="1"/>
                </p:cNvCxnSpPr>
                <p:nvPr/>
              </p:nvCxnSpPr>
              <p:spPr bwMode="auto">
                <a:xfrm flipV="1">
                  <a:off x="6095" y="6804"/>
                  <a:ext cx="5868" cy="7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37894" name="弧形 7"/>
              <p:cNvSpPr>
                <a:spLocks noChangeArrowheads="1"/>
              </p:cNvSpPr>
              <p:nvPr/>
            </p:nvSpPr>
            <p:spPr bwMode="auto">
              <a:xfrm>
                <a:off x="7493" y="6176"/>
                <a:ext cx="454" cy="1247"/>
              </a:xfrm>
              <a:custGeom>
                <a:avLst/>
                <a:gdLst>
                  <a:gd name="T0" fmla="*/ 395 w 454"/>
                  <a:gd name="T1" fmla="*/ 206 h 1247"/>
                  <a:gd name="T2" fmla="*/ 453 w 454"/>
                  <a:gd name="T3" fmla="*/ 623 h 1247"/>
                  <a:gd name="T4" fmla="*/ 227 w 454"/>
                  <a:gd name="T5" fmla="*/ 623 h 1247"/>
                  <a:gd name="T6" fmla="*/ 395 w 454"/>
                  <a:gd name="T7" fmla="*/ 206 h 1247"/>
                  <a:gd name="T8" fmla="*/ 453 w 454"/>
                  <a:gd name="T9" fmla="*/ 623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2" h="1247" stroke="0">
                    <a:moveTo>
                      <a:pt x="395" y="206"/>
                    </a:moveTo>
                    <a:cubicBezTo>
                      <a:pt x="431" y="317"/>
                      <a:pt x="453" y="463"/>
                      <a:pt x="453" y="623"/>
                    </a:cubicBezTo>
                    <a:lnTo>
                      <a:pt x="227" y="623"/>
                    </a:lnTo>
                    <a:close/>
                  </a:path>
                  <a:path w="452" h="1247" fill="none">
                    <a:moveTo>
                      <a:pt x="395" y="206"/>
                    </a:moveTo>
                    <a:cubicBezTo>
                      <a:pt x="431" y="317"/>
                      <a:pt x="453" y="463"/>
                      <a:pt x="453" y="623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 sz="3300"/>
              </a:p>
            </p:txBody>
          </p:sp>
        </p:grpSp>
        <p:sp>
          <p:nvSpPr>
            <p:cNvPr id="37895" name="文本框 9"/>
            <p:cNvSpPr txBox="1">
              <a:spLocks noChangeArrowheads="1"/>
            </p:cNvSpPr>
            <p:nvPr/>
          </p:nvSpPr>
          <p:spPr bwMode="auto">
            <a:xfrm>
              <a:off x="8018" y="6213"/>
              <a:ext cx="120" cy="7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800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</a:p>
          </p:txBody>
        </p:sp>
      </p:grpSp>
      <p:cxnSp>
        <p:nvCxnSpPr>
          <p:cNvPr id="23" name="直接连接符 22"/>
          <p:cNvCxnSpPr>
            <a:cxnSpLocks noChangeShapeType="1"/>
          </p:cNvCxnSpPr>
          <p:nvPr/>
        </p:nvCxnSpPr>
        <p:spPr bwMode="auto">
          <a:xfrm flipH="1" flipV="1">
            <a:off x="8128808" y="3898120"/>
            <a:ext cx="482203" cy="38219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流程图: 联系 18"/>
          <p:cNvSpPr>
            <a:spLocks noChangeArrowheads="1"/>
          </p:cNvSpPr>
          <p:nvPr/>
        </p:nvSpPr>
        <p:spPr bwMode="auto">
          <a:xfrm>
            <a:off x="8128808" y="3896928"/>
            <a:ext cx="57150" cy="5715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3300"/>
          </a:p>
        </p:txBody>
      </p:sp>
      <p:cxnSp>
        <p:nvCxnSpPr>
          <p:cNvPr id="25" name="直接连接符 24"/>
          <p:cNvCxnSpPr>
            <a:cxnSpLocks noChangeShapeType="1"/>
            <a:endCxn id="18" idx="3"/>
          </p:cNvCxnSpPr>
          <p:nvPr/>
        </p:nvCxnSpPr>
        <p:spPr bwMode="auto">
          <a:xfrm flipH="1">
            <a:off x="7045340" y="4280310"/>
            <a:ext cx="1526381" cy="511969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899" name="文本框 2"/>
          <p:cNvSpPr txBox="1">
            <a:spLocks noChangeArrowheads="1"/>
          </p:cNvSpPr>
          <p:nvPr/>
        </p:nvSpPr>
        <p:spPr bwMode="auto">
          <a:xfrm>
            <a:off x="1526778" y="979965"/>
            <a:ext cx="8833247" cy="250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如图，直线a、b相交于点O，∠1=50°，点A在直线a上，直线b上存在点B，使以点O、A、B为顶点的三角形是等腰三角形，这样的B点有（　　）</a:t>
            </a:r>
          </a:p>
          <a:p>
            <a:pPr>
              <a:lnSpc>
                <a:spcPct val="140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A．1个        B．2个      C．3个       D．4个 </a:t>
            </a:r>
          </a:p>
        </p:txBody>
      </p:sp>
      <p:sp>
        <p:nvSpPr>
          <p:cNvPr id="37900" name="文本框 5"/>
          <p:cNvSpPr txBox="1">
            <a:spLocks noChangeArrowheads="1"/>
          </p:cNvSpPr>
          <p:nvPr/>
        </p:nvSpPr>
        <p:spPr bwMode="auto">
          <a:xfrm>
            <a:off x="7600170" y="4246973"/>
            <a:ext cx="34798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80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</a:p>
        </p:txBody>
      </p:sp>
      <p:sp>
        <p:nvSpPr>
          <p:cNvPr id="37901" name="文本框 11"/>
          <p:cNvSpPr txBox="1">
            <a:spLocks noChangeArrowheads="1"/>
          </p:cNvSpPr>
          <p:nvPr/>
        </p:nvSpPr>
        <p:spPr bwMode="auto">
          <a:xfrm>
            <a:off x="9759964" y="4169582"/>
            <a:ext cx="316230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endParaRPr lang="zh-CN" altLang="en-US" sz="21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7902" name="文本框 12"/>
          <p:cNvSpPr txBox="1">
            <a:spLocks noChangeArrowheads="1"/>
          </p:cNvSpPr>
          <p:nvPr/>
        </p:nvSpPr>
        <p:spPr bwMode="auto">
          <a:xfrm>
            <a:off x="9165842" y="2998007"/>
            <a:ext cx="316230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endParaRPr lang="zh-CN" altLang="en-US" sz="21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7037296" y="2384125"/>
            <a:ext cx="43942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37904" name="流程图: 联系 14"/>
          <p:cNvSpPr>
            <a:spLocks noChangeArrowheads="1"/>
          </p:cNvSpPr>
          <p:nvPr/>
        </p:nvSpPr>
        <p:spPr bwMode="auto">
          <a:xfrm>
            <a:off x="8553860" y="4250544"/>
            <a:ext cx="57150" cy="5715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3300"/>
          </a:p>
        </p:txBody>
      </p:sp>
      <p:sp>
        <p:nvSpPr>
          <p:cNvPr id="37905" name="文本框 15"/>
          <p:cNvSpPr txBox="1">
            <a:spLocks noChangeArrowheads="1"/>
          </p:cNvSpPr>
          <p:nvPr/>
        </p:nvSpPr>
        <p:spPr bwMode="auto">
          <a:xfrm>
            <a:off x="8674114" y="4250545"/>
            <a:ext cx="34798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</a:p>
        </p:txBody>
      </p:sp>
      <p:sp>
        <p:nvSpPr>
          <p:cNvPr id="17" name="流程图: 联系 16"/>
          <p:cNvSpPr>
            <a:spLocks noChangeArrowheads="1"/>
          </p:cNvSpPr>
          <p:nvPr/>
        </p:nvSpPr>
        <p:spPr bwMode="auto">
          <a:xfrm>
            <a:off x="8432417" y="3661184"/>
            <a:ext cx="57150" cy="5715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3300"/>
          </a:p>
        </p:txBody>
      </p:sp>
      <p:sp>
        <p:nvSpPr>
          <p:cNvPr id="18" name="流程图: 联系 17"/>
          <p:cNvSpPr>
            <a:spLocks noChangeArrowheads="1"/>
          </p:cNvSpPr>
          <p:nvPr/>
        </p:nvSpPr>
        <p:spPr bwMode="auto">
          <a:xfrm>
            <a:off x="7037004" y="4743463"/>
            <a:ext cx="57150" cy="5715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3300"/>
          </a:p>
        </p:txBody>
      </p:sp>
      <p:sp>
        <p:nvSpPr>
          <p:cNvPr id="21" name="流程图: 联系 20"/>
          <p:cNvSpPr>
            <a:spLocks noChangeArrowheads="1"/>
          </p:cNvSpPr>
          <p:nvPr/>
        </p:nvSpPr>
        <p:spPr bwMode="auto">
          <a:xfrm>
            <a:off x="8787223" y="3389722"/>
            <a:ext cx="57150" cy="5715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3300"/>
          </a:p>
        </p:txBody>
      </p:sp>
      <p:cxnSp>
        <p:nvCxnSpPr>
          <p:cNvPr id="22" name="直接连接符 21"/>
          <p:cNvCxnSpPr>
            <a:cxnSpLocks noChangeShapeType="1"/>
            <a:endCxn id="18" idx="3"/>
          </p:cNvCxnSpPr>
          <p:nvPr/>
        </p:nvCxnSpPr>
        <p:spPr bwMode="auto">
          <a:xfrm flipH="1" flipV="1">
            <a:off x="8463373" y="3686189"/>
            <a:ext cx="128588" cy="582215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直接连接符 23"/>
          <p:cNvCxnSpPr>
            <a:cxnSpLocks noChangeShapeType="1"/>
            <a:endCxn id="17" idx="7"/>
          </p:cNvCxnSpPr>
          <p:nvPr/>
        </p:nvCxnSpPr>
        <p:spPr bwMode="auto">
          <a:xfrm flipV="1">
            <a:off x="8571720" y="3415916"/>
            <a:ext cx="270272" cy="864394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4" grpId="1"/>
      <p:bldP spid="17" grpId="2" animBg="1"/>
      <p:bldP spid="18" grpId="3" animBg="1"/>
      <p:bldP spid="21" grpId="4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324100" y="890905"/>
            <a:ext cx="861949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5.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由于木质衣架没有柔性，在挂置衣服的时候不太方便操作.小敏设计了一种衣架，在使用时能轻易收拢，然后套进衣服后松开即可.如图1，衣架杆OA=OB=18 cm，若衣架收拢时，∠AOB=60°，如图2，则此时A，B两点之间的距离是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_______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cm.</a:t>
            </a:r>
            <a:endParaRPr lang="zh-CN" altLang="en-US" sz="24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318635" y="3640931"/>
            <a:ext cx="3316605" cy="172545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9721215" y="2626678"/>
            <a:ext cx="563880" cy="6076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18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255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566863" y="1595438"/>
          <a:ext cx="8966200" cy="3725773"/>
        </p:xfrm>
        <a:graphic>
          <a:graphicData uri="http://schemas.openxmlformats.org/drawingml/2006/table">
            <a:tbl>
              <a:tblPr/>
              <a:tblGrid>
                <a:gridCol w="93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3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6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图形</a:t>
                      </a:r>
                    </a:p>
                  </a:txBody>
                  <a:tcPr marL="90000" marR="90000" marT="48812" marB="48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等腰三角形</a:t>
                      </a:r>
                    </a:p>
                  </a:txBody>
                  <a:tcPr marL="90000" marR="90000" marT="48812" marB="48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5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90000" marR="90000" marT="48812" marB="48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589">
                <a:tc rowSpan="4">
                  <a:txBody>
                    <a:bodyPr/>
                    <a:lstStyle/>
                    <a:p>
                      <a:pPr marL="0" marR="0" lvl="0" indent="7493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500" b="1" i="0" u="none" strike="noStrike" cap="none" normalizeH="0" baseline="0">
                          <a:ln>
                            <a:noFill/>
                          </a:ln>
                          <a:solidFill>
                            <a:srgbClr val="F7200F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　</a:t>
                      </a:r>
                      <a:r>
                        <a:rPr kumimoji="0" lang="en-US" altLang="zh-CN" sz="2500" b="1" i="0" u="none" strike="noStrike" cap="none" normalizeH="0" baseline="0">
                          <a:ln>
                            <a:noFill/>
                          </a:ln>
                          <a:solidFill>
                            <a:srgbClr val="F7200F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</a:t>
                      </a:r>
                      <a:r>
                        <a:rPr kumimoji="0" lang="zh-CN" alt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性      质</a:t>
                      </a:r>
                    </a:p>
                  </a:txBody>
                  <a:tcPr marL="90000" marR="90000" marT="48812" marB="48812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1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90000" marR="90000" marT="48812" marB="48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1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90000" marR="90000" marT="48812" marB="48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58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1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90000" marR="90000" marT="48812" marB="48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1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90000" marR="90000" marT="48812" marB="48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114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9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  </a:t>
                      </a:r>
                    </a:p>
                  </a:txBody>
                  <a:tcPr marL="90000" marR="90000" marT="48812" marB="48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5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90000" marR="90000" marT="48812" marB="48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078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5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90000" marR="90000" marT="48812" marB="48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5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90000" marR="90000" marT="48812" marB="48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Rectangle 29"/>
          <p:cNvSpPr>
            <a:spLocks noChangeArrowheads="1"/>
          </p:cNvSpPr>
          <p:nvPr/>
        </p:nvSpPr>
        <p:spPr bwMode="auto">
          <a:xfrm>
            <a:off x="6238875" y="3633153"/>
            <a:ext cx="43878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每一边上的中线、高和这一边所对的角的平分线互相重合</a:t>
            </a:r>
          </a:p>
        </p:txBody>
      </p:sp>
      <p:sp>
        <p:nvSpPr>
          <p:cNvPr id="10" name="Rectangle 30"/>
          <p:cNvSpPr>
            <a:spLocks noChangeArrowheads="1"/>
          </p:cNvSpPr>
          <p:nvPr/>
        </p:nvSpPr>
        <p:spPr bwMode="auto">
          <a:xfrm>
            <a:off x="6311900" y="2916238"/>
            <a:ext cx="3024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三个角都相等，</a:t>
            </a:r>
          </a:p>
        </p:txBody>
      </p:sp>
      <p:sp>
        <p:nvSpPr>
          <p:cNvPr id="25626" name="Rectangle 31"/>
          <p:cNvSpPr>
            <a:spLocks noChangeArrowheads="1"/>
          </p:cNvSpPr>
          <p:nvPr/>
        </p:nvSpPr>
        <p:spPr bwMode="auto">
          <a:xfrm>
            <a:off x="3384550" y="3541713"/>
            <a:ext cx="25971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en-US" altLang="zh-CN" sz="2400">
              <a:solidFill>
                <a:schemeClr val="accent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400">
              <a:solidFill>
                <a:schemeClr val="accent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Rectangle 34"/>
          <p:cNvSpPr>
            <a:spLocks noChangeArrowheads="1"/>
          </p:cNvSpPr>
          <p:nvPr/>
        </p:nvSpPr>
        <p:spPr bwMode="auto">
          <a:xfrm>
            <a:off x="6632258" y="4719955"/>
            <a:ext cx="3600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对称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轴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条）</a:t>
            </a:r>
          </a:p>
        </p:txBody>
      </p:sp>
      <p:sp>
        <p:nvSpPr>
          <p:cNvPr id="25628" name="Rectangle 36"/>
          <p:cNvSpPr>
            <a:spLocks noChangeArrowheads="1"/>
          </p:cNvSpPr>
          <p:nvPr/>
        </p:nvSpPr>
        <p:spPr bwMode="auto">
          <a:xfrm>
            <a:off x="7509340" y="1736725"/>
            <a:ext cx="2368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等边三角形</a:t>
            </a:r>
          </a:p>
        </p:txBody>
      </p:sp>
      <p:sp>
        <p:nvSpPr>
          <p:cNvPr id="14" name="Rectangle 41"/>
          <p:cNvSpPr>
            <a:spLocks noChangeArrowheads="1"/>
          </p:cNvSpPr>
          <p:nvPr/>
        </p:nvSpPr>
        <p:spPr bwMode="auto">
          <a:xfrm>
            <a:off x="2781618" y="4719955"/>
            <a:ext cx="3529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对称</a:t>
            </a:r>
            <a:r>
              <a:rPr lang="zh-CN" alt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轴</a:t>
            </a:r>
            <a:r>
              <a:rPr lang="zh-CN" alt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条）</a:t>
            </a:r>
          </a:p>
        </p:txBody>
      </p:sp>
      <p:sp>
        <p:nvSpPr>
          <p:cNvPr id="15" name="Rectangle 42"/>
          <p:cNvSpPr>
            <a:spLocks noChangeArrowheads="1"/>
          </p:cNvSpPr>
          <p:nvPr/>
        </p:nvSpPr>
        <p:spPr bwMode="auto">
          <a:xfrm>
            <a:off x="3071813" y="3000376"/>
            <a:ext cx="2735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两个底角相等</a:t>
            </a:r>
          </a:p>
        </p:txBody>
      </p:sp>
      <p:sp>
        <p:nvSpPr>
          <p:cNvPr id="16" name="Rectangle 43"/>
          <p:cNvSpPr>
            <a:spLocks noChangeArrowheads="1"/>
          </p:cNvSpPr>
          <p:nvPr/>
        </p:nvSpPr>
        <p:spPr bwMode="auto">
          <a:xfrm>
            <a:off x="2531745" y="3633471"/>
            <a:ext cx="38163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底边上的中线、高和顶角的平分线互相重合</a:t>
            </a:r>
          </a:p>
        </p:txBody>
      </p:sp>
      <p:sp>
        <p:nvSpPr>
          <p:cNvPr id="17" name="Rectangle 231"/>
          <p:cNvSpPr>
            <a:spLocks noChangeArrowheads="1"/>
          </p:cNvSpPr>
          <p:nvPr/>
        </p:nvSpPr>
        <p:spPr bwMode="auto">
          <a:xfrm>
            <a:off x="8543925" y="2886075"/>
            <a:ext cx="161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且都是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60º</a:t>
            </a:r>
          </a:p>
        </p:txBody>
      </p:sp>
      <p:sp>
        <p:nvSpPr>
          <p:cNvPr id="18" name="Rectangle 242"/>
          <p:cNvSpPr>
            <a:spLocks noChangeArrowheads="1"/>
          </p:cNvSpPr>
          <p:nvPr/>
        </p:nvSpPr>
        <p:spPr bwMode="auto">
          <a:xfrm>
            <a:off x="3071813" y="2411413"/>
            <a:ext cx="2735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两条边相等</a:t>
            </a:r>
          </a:p>
        </p:txBody>
      </p:sp>
      <p:sp>
        <p:nvSpPr>
          <p:cNvPr id="19" name="Rectangle 243"/>
          <p:cNvSpPr>
            <a:spLocks noChangeArrowheads="1"/>
          </p:cNvSpPr>
          <p:nvPr/>
        </p:nvSpPr>
        <p:spPr bwMode="auto">
          <a:xfrm>
            <a:off x="6527800" y="2384426"/>
            <a:ext cx="3024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三条边都相等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486410" y="221615"/>
            <a:ext cx="2044700" cy="521970"/>
            <a:chOff x="752" y="350"/>
            <a:chExt cx="3220" cy="822"/>
          </a:xfrm>
        </p:grpSpPr>
        <p:sp>
          <p:nvSpPr>
            <p:cNvPr id="2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知识回顾</a:t>
              </a:r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5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6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11" name="Text Box 2"/>
          <p:cNvSpPr txBox="1"/>
          <p:nvPr/>
        </p:nvSpPr>
        <p:spPr>
          <a:xfrm>
            <a:off x="486410" y="793750"/>
            <a:ext cx="107124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复习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1"/>
      <p:bldP spid="12" grpId="2"/>
      <p:bldP spid="14" grpId="3"/>
      <p:bldP spid="15" grpId="4"/>
      <p:bldP spid="16" grpId="5"/>
      <p:bldP spid="17" grpId="6"/>
      <p:bldP spid="18" grpId="7"/>
      <p:bldP spid="19" grpId="8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1135380" y="1685290"/>
            <a:ext cx="6711315" cy="3412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sz="24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作法：</a:t>
            </a:r>
          </a:p>
          <a:p>
            <a:pPr>
              <a:lnSpc>
                <a:spcPct val="180000"/>
              </a:lnSpc>
            </a:pPr>
            <a:r>
              <a:rPr lang="zh-CN" altLang="en-US" sz="24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(1)作线段AB=a;</a:t>
            </a:r>
          </a:p>
          <a:p>
            <a:pPr>
              <a:lnSpc>
                <a:spcPct val="180000"/>
              </a:lnSpc>
            </a:pPr>
            <a:r>
              <a:rPr lang="zh-CN" altLang="en-US" sz="24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(2)作线段AB的垂直平分线MN,与AB交于点D;</a:t>
            </a:r>
          </a:p>
          <a:p>
            <a:pPr>
              <a:lnSpc>
                <a:spcPct val="180000"/>
              </a:lnSpc>
            </a:pPr>
            <a:r>
              <a:rPr lang="zh-CN" altLang="en-US" sz="24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(3)在MN上取一点C，使CD=b;</a:t>
            </a:r>
          </a:p>
          <a:p>
            <a:pPr>
              <a:lnSpc>
                <a:spcPct val="180000"/>
              </a:lnSpc>
            </a:pPr>
            <a:r>
              <a:rPr lang="zh-CN" altLang="en-US" sz="24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(4)连接AC、BC，则△ABC就是所求作的三角形.</a:t>
            </a:r>
          </a:p>
        </p:txBody>
      </p:sp>
      <p:grpSp>
        <p:nvGrpSpPr>
          <p:cNvPr id="32" name="组合 69"/>
          <p:cNvGrpSpPr/>
          <p:nvPr/>
        </p:nvGrpSpPr>
        <p:grpSpPr>
          <a:xfrm>
            <a:off x="7245668" y="4341971"/>
            <a:ext cx="1539014" cy="482139"/>
            <a:chOff x="6588224" y="4509120"/>
            <a:chExt cx="2051334" cy="643056"/>
          </a:xfrm>
        </p:grpSpPr>
        <p:cxnSp>
          <p:nvCxnSpPr>
            <p:cNvPr id="33" name="直接连接符 32"/>
            <p:cNvCxnSpPr/>
            <p:nvPr/>
          </p:nvCxnSpPr>
          <p:spPr bwMode="auto">
            <a:xfrm>
              <a:off x="6948467" y="4653629"/>
              <a:ext cx="1223554" cy="0"/>
            </a:xfrm>
            <a:prstGeom prst="line">
              <a:avLst/>
            </a:prstGeom>
            <a:solidFill>
              <a:srgbClr val="4F81BD"/>
            </a:solidFill>
            <a:ln w="317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4" name="TextBox 66"/>
            <p:cNvSpPr txBox="1"/>
            <p:nvPr/>
          </p:nvSpPr>
          <p:spPr>
            <a:xfrm>
              <a:off x="6588224" y="4509120"/>
              <a:ext cx="514602" cy="61402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35" name="TextBox 67"/>
            <p:cNvSpPr txBox="1"/>
            <p:nvPr/>
          </p:nvSpPr>
          <p:spPr>
            <a:xfrm>
              <a:off x="8124956" y="4538148"/>
              <a:ext cx="514602" cy="61402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</a:p>
          </p:txBody>
        </p:sp>
      </p:grpSp>
      <p:grpSp>
        <p:nvGrpSpPr>
          <p:cNvPr id="2" name="组合 69"/>
          <p:cNvGrpSpPr/>
          <p:nvPr/>
        </p:nvGrpSpPr>
        <p:grpSpPr>
          <a:xfrm>
            <a:off x="7598807" y="1752124"/>
            <a:ext cx="528887" cy="3625320"/>
            <a:chOff x="7969523" y="811398"/>
            <a:chExt cx="704949" cy="4835648"/>
          </a:xfrm>
        </p:grpSpPr>
        <p:sp>
          <p:nvSpPr>
            <p:cNvPr id="41" name="TextBox 66"/>
            <p:cNvSpPr txBox="1"/>
            <p:nvPr/>
          </p:nvSpPr>
          <p:spPr>
            <a:xfrm>
              <a:off x="7969523" y="811398"/>
              <a:ext cx="582314" cy="61407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</a:p>
          </p:txBody>
        </p:sp>
        <p:sp>
          <p:nvSpPr>
            <p:cNvPr id="42" name="TextBox 67"/>
            <p:cNvSpPr txBox="1"/>
            <p:nvPr/>
          </p:nvSpPr>
          <p:spPr>
            <a:xfrm>
              <a:off x="8159869" y="5032973"/>
              <a:ext cx="514603" cy="61407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N</a:t>
              </a:r>
            </a:p>
          </p:txBody>
        </p:sp>
      </p:grpSp>
      <p:cxnSp>
        <p:nvCxnSpPr>
          <p:cNvPr id="14" name="直接连接符 13"/>
          <p:cNvCxnSpPr/>
          <p:nvPr/>
        </p:nvCxnSpPr>
        <p:spPr>
          <a:xfrm flipH="1">
            <a:off x="7980521" y="1978819"/>
            <a:ext cx="0" cy="3564255"/>
          </a:xfrm>
          <a:prstGeom prst="line">
            <a:avLst/>
          </a:prstGeom>
          <a:noFill/>
          <a:ln w="3175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</p:cxnSp>
      <p:grpSp>
        <p:nvGrpSpPr>
          <p:cNvPr id="3" name="组合 71"/>
          <p:cNvGrpSpPr/>
          <p:nvPr/>
        </p:nvGrpSpPr>
        <p:grpSpPr>
          <a:xfrm>
            <a:off x="7861221" y="2203609"/>
            <a:ext cx="569937" cy="368300"/>
            <a:chOff x="7408778" y="2622398"/>
            <a:chExt cx="759236" cy="490750"/>
          </a:xfrm>
        </p:grpSpPr>
        <p:cxnSp>
          <p:nvCxnSpPr>
            <p:cNvPr id="4" name="直接连接符 56"/>
            <p:cNvCxnSpPr/>
            <p:nvPr/>
          </p:nvCxnSpPr>
          <p:spPr>
            <a:xfrm>
              <a:off x="7408778" y="2852936"/>
              <a:ext cx="360040" cy="0"/>
            </a:xfrm>
            <a:prstGeom prst="line">
              <a:avLst/>
            </a:prstGeom>
            <a:ln w="25400" cap="flat" cmpd="sng">
              <a:solidFill>
                <a:srgbClr val="C0504D">
                  <a:lumMod val="60000"/>
                  <a:lumOff val="4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9" name="TextBox 68"/>
            <p:cNvSpPr txBox="1"/>
            <p:nvPr/>
          </p:nvSpPr>
          <p:spPr>
            <a:xfrm>
              <a:off x="7721374" y="2622398"/>
              <a:ext cx="446640" cy="4907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1800" b="1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</a:p>
          </p:txBody>
        </p:sp>
      </p:grpSp>
      <p:cxnSp>
        <p:nvCxnSpPr>
          <p:cNvPr id="30" name="直接连接符 29"/>
          <p:cNvCxnSpPr/>
          <p:nvPr/>
        </p:nvCxnSpPr>
        <p:spPr>
          <a:xfrm flipV="1">
            <a:off x="7516178" y="2344103"/>
            <a:ext cx="485775" cy="2106454"/>
          </a:xfrm>
          <a:prstGeom prst="line">
            <a:avLst/>
          </a:prstGeom>
          <a:ln w="25400" cap="flat" cmpd="sng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" name="直接连接符 14"/>
          <p:cNvCxnSpPr/>
          <p:nvPr/>
        </p:nvCxnSpPr>
        <p:spPr>
          <a:xfrm flipH="1" flipV="1">
            <a:off x="7982903" y="2362676"/>
            <a:ext cx="451009" cy="2058353"/>
          </a:xfrm>
          <a:prstGeom prst="line">
            <a:avLst/>
          </a:prstGeom>
          <a:ln w="25400" cap="flat" cmpd="sng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弧形 18"/>
          <p:cNvSpPr/>
          <p:nvPr/>
        </p:nvSpPr>
        <p:spPr bwMode="auto">
          <a:xfrm rot="608670">
            <a:off x="7649290" y="3626406"/>
            <a:ext cx="483394" cy="397669"/>
          </a:xfrm>
          <a:prstGeom prst="arc">
            <a:avLst>
              <a:gd name="adj1" fmla="val 14382122"/>
              <a:gd name="adj2" fmla="val 0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35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16" name="弧形 15"/>
          <p:cNvSpPr/>
          <p:nvPr/>
        </p:nvSpPr>
        <p:spPr bwMode="auto">
          <a:xfrm rot="19760224">
            <a:off x="7794546" y="3646646"/>
            <a:ext cx="483394" cy="396479"/>
          </a:xfrm>
          <a:prstGeom prst="arc">
            <a:avLst>
              <a:gd name="adj1" fmla="val 14382122"/>
              <a:gd name="adj2" fmla="val 0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35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26" name="弧形 25"/>
          <p:cNvSpPr/>
          <p:nvPr/>
        </p:nvSpPr>
        <p:spPr bwMode="auto">
          <a:xfrm rot="6530748">
            <a:off x="7650837" y="4951691"/>
            <a:ext cx="483394" cy="396479"/>
          </a:xfrm>
          <a:prstGeom prst="arc">
            <a:avLst>
              <a:gd name="adj1" fmla="val 14382122"/>
              <a:gd name="adj2" fmla="val 0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35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29" name="弧形 28"/>
          <p:cNvSpPr/>
          <p:nvPr/>
        </p:nvSpPr>
        <p:spPr bwMode="auto">
          <a:xfrm rot="10800000">
            <a:off x="7843361" y="4989195"/>
            <a:ext cx="482204" cy="397669"/>
          </a:xfrm>
          <a:prstGeom prst="arc">
            <a:avLst>
              <a:gd name="adj1" fmla="val 14382122"/>
              <a:gd name="adj2" fmla="val 0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35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3" name="TextBox 67"/>
          <p:cNvSpPr txBox="1"/>
          <p:nvPr/>
        </p:nvSpPr>
        <p:spPr>
          <a:xfrm>
            <a:off x="7969568" y="4426744"/>
            <a:ext cx="403225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400" b="1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62330" y="283845"/>
            <a:ext cx="9523730" cy="1974215"/>
          </a:xfrm>
          <a:prstGeom prst="rect">
            <a:avLst/>
          </a:prstGeom>
          <a:noFill/>
          <a:ln w="28575" cmpd="thickThin">
            <a:noFill/>
            <a:prstDash val="solid"/>
          </a:ln>
        </p:spPr>
        <p:txBody>
          <a:bodyPr wrap="square" rtlCol="0">
            <a:spAutoFit/>
          </a:bodyPr>
          <a:lstStyle/>
          <a:p>
            <a:pPr indent="266700">
              <a:lnSpc>
                <a:spcPct val="170000"/>
              </a:lnSpc>
            </a:pPr>
            <a:r>
              <a:rPr 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6.</a:t>
            </a:r>
            <a:r>
              <a: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已知等腰三角形的底边长为a，底边上的高长为b，求作这个等腰三角形.</a:t>
            </a:r>
          </a:p>
          <a:p>
            <a:pPr indent="266700">
              <a:lnSpc>
                <a:spcPct val="170000"/>
              </a:lnSpc>
            </a:pPr>
            <a:endParaRPr sz="24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6873240" y="1040765"/>
            <a:ext cx="3027045" cy="460534"/>
            <a:chOff x="4471" y="5394"/>
            <a:chExt cx="6356" cy="967"/>
          </a:xfrm>
        </p:grpSpPr>
        <p:cxnSp>
          <p:nvCxnSpPr>
            <p:cNvPr id="27" name="直接连接符 26"/>
            <p:cNvCxnSpPr/>
            <p:nvPr/>
          </p:nvCxnSpPr>
          <p:spPr bwMode="auto">
            <a:xfrm flipV="1">
              <a:off x="4471" y="5967"/>
              <a:ext cx="7" cy="220"/>
            </a:xfrm>
            <a:prstGeom prst="line">
              <a:avLst/>
            </a:prstGeom>
            <a:solidFill>
              <a:srgbClr val="4F81BD"/>
            </a:solidFill>
            <a:ln w="317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直接连接符 27"/>
            <p:cNvCxnSpPr/>
            <p:nvPr/>
          </p:nvCxnSpPr>
          <p:spPr bwMode="auto">
            <a:xfrm>
              <a:off x="6941" y="6187"/>
              <a:ext cx="3886" cy="8"/>
            </a:xfrm>
            <a:prstGeom prst="line">
              <a:avLst/>
            </a:prstGeom>
            <a:solidFill>
              <a:srgbClr val="4F81BD"/>
            </a:solidFill>
            <a:ln w="317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8436" name="TextBox 29"/>
            <p:cNvSpPr txBox="1"/>
            <p:nvPr/>
          </p:nvSpPr>
          <p:spPr>
            <a:xfrm>
              <a:off x="5378" y="5394"/>
              <a:ext cx="704" cy="96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defTabSz="914400"/>
              <a:r>
                <a:rPr lang="en-US" altLang="zh-CN" sz="2400" b="1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8437" name="TextBox 30"/>
            <p:cNvSpPr txBox="1"/>
            <p:nvPr/>
          </p:nvSpPr>
          <p:spPr>
            <a:xfrm>
              <a:off x="7871" y="5394"/>
              <a:ext cx="704" cy="96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l" defTabSz="914400"/>
              <a:r>
                <a:rPr sz="2400" b="1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b</a:t>
              </a:r>
              <a:endParaRPr lang="en-US" altLang="zh-CN" sz="2400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endParaRPr>
            </a:p>
          </p:txBody>
        </p:sp>
        <p:cxnSp>
          <p:nvCxnSpPr>
            <p:cNvPr id="21" name="直接连接符 20"/>
            <p:cNvCxnSpPr/>
            <p:nvPr/>
          </p:nvCxnSpPr>
          <p:spPr bwMode="auto">
            <a:xfrm>
              <a:off x="4471" y="6187"/>
              <a:ext cx="1928" cy="0"/>
            </a:xfrm>
            <a:prstGeom prst="line">
              <a:avLst/>
            </a:prstGeom>
            <a:solidFill>
              <a:srgbClr val="4F81BD"/>
            </a:solidFill>
            <a:ln w="317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" name="直接连接符 21"/>
            <p:cNvCxnSpPr/>
            <p:nvPr/>
          </p:nvCxnSpPr>
          <p:spPr bwMode="auto">
            <a:xfrm flipV="1">
              <a:off x="6401" y="5941"/>
              <a:ext cx="7" cy="220"/>
            </a:xfrm>
            <a:prstGeom prst="line">
              <a:avLst/>
            </a:prstGeom>
            <a:solidFill>
              <a:srgbClr val="4F81BD"/>
            </a:solidFill>
            <a:ln w="317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直接连接符 22"/>
            <p:cNvCxnSpPr/>
            <p:nvPr/>
          </p:nvCxnSpPr>
          <p:spPr bwMode="auto">
            <a:xfrm flipV="1">
              <a:off x="6922" y="5967"/>
              <a:ext cx="7" cy="220"/>
            </a:xfrm>
            <a:prstGeom prst="line">
              <a:avLst/>
            </a:prstGeom>
            <a:solidFill>
              <a:srgbClr val="4F81BD"/>
            </a:solidFill>
            <a:ln w="317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直接连接符 23"/>
            <p:cNvCxnSpPr/>
            <p:nvPr/>
          </p:nvCxnSpPr>
          <p:spPr bwMode="auto">
            <a:xfrm flipV="1">
              <a:off x="10816" y="5967"/>
              <a:ext cx="7" cy="220"/>
            </a:xfrm>
            <a:prstGeom prst="line">
              <a:avLst/>
            </a:prstGeom>
            <a:solidFill>
              <a:srgbClr val="4F81BD"/>
            </a:solidFill>
            <a:ln w="317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82905" y="548640"/>
            <a:ext cx="10982960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7.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如图，在△ABC中，AB=AC,D是AB上一点，过D作DE⊥BC于点E,并与CA的延长线相交于点F,试判断△ADF的形状,并说明理由.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40220" y="2194560"/>
            <a:ext cx="2237105" cy="189801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925195" y="2054225"/>
            <a:ext cx="7785735" cy="49161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60000"/>
              </a:lnSpc>
            </a:pP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解：△ADF是等腰三角形.</a:t>
            </a:r>
          </a:p>
          <a:p>
            <a:pPr>
              <a:lnSpc>
                <a:spcPct val="160000"/>
              </a:lnSpc>
            </a:pP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理由：</a:t>
            </a: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在△ABC中.</a:t>
            </a:r>
          </a:p>
          <a:p>
            <a:pPr>
              <a:lnSpc>
                <a:spcPct val="160000"/>
              </a:lnSpc>
            </a:pP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∵AB=AC,∴∠B=∠C.</a:t>
            </a:r>
          </a:p>
          <a:p>
            <a:pPr>
              <a:lnSpc>
                <a:spcPct val="160000"/>
              </a:lnSpc>
            </a:pP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∵DE⊥BC,∴∠DEB=∠DEC=90°,</a:t>
            </a:r>
          </a:p>
          <a:p>
            <a:pPr>
              <a:lnSpc>
                <a:spcPct val="160000"/>
              </a:lnSpc>
            </a:pP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∴∠BDE+∠B=90°,∠F+∠C=90°,∴∠BDE=∠F.</a:t>
            </a:r>
          </a:p>
          <a:p>
            <a:pPr>
              <a:lnSpc>
                <a:spcPct val="160000"/>
              </a:lnSpc>
            </a:pP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∵∠BDE=∠ADF,∴∠ADF=∠F,∴AF=AD,</a:t>
            </a:r>
          </a:p>
          <a:p>
            <a:pPr>
              <a:lnSpc>
                <a:spcPct val="160000"/>
              </a:lnSpc>
            </a:pP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∴△ADF是等腰三角形.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41325" y="480060"/>
            <a:ext cx="11125200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8.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等边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△ABC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中，点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P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在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△ABC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内，点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Q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在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△ABC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外，且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∠ABP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＝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∠ACQ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BP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＝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CQ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，问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△APQ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是什么形状的三角形？试证明你的结论．</a:t>
            </a:r>
          </a:p>
        </p:txBody>
      </p:sp>
      <p:pic>
        <p:nvPicPr>
          <p:cNvPr id="24579" name="图片 3" descr="HJA_9OP}VTNRJ{]Y{OT~8L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0545" y="1991360"/>
            <a:ext cx="2143760" cy="189611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325755" y="1813560"/>
            <a:ext cx="7675245" cy="4912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266700">
              <a:lnSpc>
                <a:spcPct val="14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解：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△APQ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为等边三角形．证明如下：</a:t>
            </a:r>
          </a:p>
          <a:p>
            <a:pPr indent="266700">
              <a:lnSpc>
                <a:spcPct val="140000"/>
              </a:lnSpc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∵△ABC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为等边三角形，  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∴AB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AC.</a:t>
            </a:r>
            <a:endParaRPr lang="en-US" altLang="zh-CN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266700">
              <a:lnSpc>
                <a:spcPct val="140000"/>
              </a:lnSpc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∵BP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CQ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∠ABP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∠ACQ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  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266700">
              <a:lnSpc>
                <a:spcPct val="140000"/>
              </a:lnSpc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∴△ABP≌△ACQ(SAS)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266700">
              <a:lnSpc>
                <a:spcPct val="140000"/>
              </a:lnSpc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∴AP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AQ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∠BAP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∠CAQ.</a:t>
            </a:r>
            <a:endParaRPr lang="en-US" altLang="zh-CN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266700">
              <a:lnSpc>
                <a:spcPct val="140000"/>
              </a:lnSpc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∵∠BAC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∠BAP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∠PAC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60°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266700">
              <a:lnSpc>
                <a:spcPct val="140000"/>
              </a:lnSpc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∴∠PAQ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∠CAQ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∠PAC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60°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266700">
              <a:lnSpc>
                <a:spcPct val="140000"/>
              </a:lnSpc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∴△APQ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是等边三角形．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2"/>
          <p:cNvSpPr txBox="1">
            <a:spLocks noChangeArrowheads="1"/>
          </p:cNvSpPr>
          <p:nvPr/>
        </p:nvSpPr>
        <p:spPr bwMode="auto">
          <a:xfrm>
            <a:off x="267335" y="341630"/>
            <a:ext cx="10365740" cy="2030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上午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时，一条船从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处出发以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海里每小时的速度向正北航行，中午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时到达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处，从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望灯塔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，测得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NAC=40°，∠NBC=80°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求从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处到灯塔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的距离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37540" y="2331085"/>
            <a:ext cx="7169150" cy="4399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解：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∵∠</a:t>
            </a:r>
            <a:r>
              <a:rPr lang="zh-CN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NBC=∠A+∠C，     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CN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∴∠C=80°- 40°= 40°，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CN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 ∠C = ∠A，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CN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 BA=BC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（等角对等边）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CN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∵AB=20×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zh-CN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12-10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r>
              <a:rPr lang="zh-CN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=40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海里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),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CN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∴BC=40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海里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答：</a:t>
            </a:r>
            <a:r>
              <a:rPr lang="zh-CN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处</a:t>
            </a:r>
            <a:r>
              <a:rPr lang="zh-CN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距离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灯塔</a:t>
            </a:r>
            <a:r>
              <a:rPr lang="zh-CN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C40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海里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grpSp>
        <p:nvGrpSpPr>
          <p:cNvPr id="39939" name="Group 5"/>
          <p:cNvGrpSpPr/>
          <p:nvPr/>
        </p:nvGrpSpPr>
        <p:grpSpPr>
          <a:xfrm>
            <a:off x="7873365" y="2302510"/>
            <a:ext cx="2199005" cy="2252815"/>
            <a:chOff x="0" y="0"/>
            <a:chExt cx="1776" cy="1549"/>
          </a:xfrm>
        </p:grpSpPr>
        <p:sp>
          <p:nvSpPr>
            <p:cNvPr id="39940" name="Text Box 6"/>
            <p:cNvSpPr txBox="1">
              <a:spLocks noChangeArrowheads="1"/>
            </p:cNvSpPr>
            <p:nvPr/>
          </p:nvSpPr>
          <p:spPr bwMode="auto">
            <a:xfrm>
              <a:off x="624" y="144"/>
              <a:ext cx="590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zh-CN" sz="1800" b="1">
                  <a:latin typeface="楷体_GB2312" panose="02010609030101010101" pitchFamily="49" charset="-122"/>
                  <a:ea typeface="楷体_GB2312" panose="02010609030101010101" pitchFamily="49" charset="-122"/>
                </a:rPr>
                <a:t>80°</a:t>
              </a:r>
            </a:p>
          </p:txBody>
        </p:sp>
        <p:sp>
          <p:nvSpPr>
            <p:cNvPr id="39941" name="Text Box 7"/>
            <p:cNvSpPr txBox="1">
              <a:spLocks noChangeArrowheads="1"/>
            </p:cNvSpPr>
            <p:nvPr/>
          </p:nvSpPr>
          <p:spPr bwMode="auto">
            <a:xfrm>
              <a:off x="816" y="816"/>
              <a:ext cx="624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zh-CN" sz="1800" b="1">
                  <a:latin typeface="楷体_GB2312" panose="02010609030101010101" pitchFamily="49" charset="-122"/>
                  <a:ea typeface="楷体_GB2312" panose="02010609030101010101" pitchFamily="49" charset="-122"/>
                </a:rPr>
                <a:t>40°</a:t>
              </a:r>
            </a:p>
          </p:txBody>
        </p:sp>
        <p:grpSp>
          <p:nvGrpSpPr>
            <p:cNvPr id="39942" name="Group 8"/>
            <p:cNvGrpSpPr/>
            <p:nvPr/>
          </p:nvGrpSpPr>
          <p:grpSpPr>
            <a:xfrm>
              <a:off x="0" y="0"/>
              <a:ext cx="1776" cy="1549"/>
              <a:chOff x="0" y="0"/>
              <a:chExt cx="1776" cy="1549"/>
            </a:xfrm>
          </p:grpSpPr>
          <p:sp>
            <p:nvSpPr>
              <p:cNvPr id="39943" name="Line 9"/>
              <p:cNvSpPr>
                <a:spLocks noChangeShapeType="1"/>
              </p:cNvSpPr>
              <p:nvPr/>
            </p:nvSpPr>
            <p:spPr bwMode="auto">
              <a:xfrm flipH="1">
                <a:off x="1104" y="144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3300"/>
              </a:p>
            </p:txBody>
          </p:sp>
          <p:sp>
            <p:nvSpPr>
              <p:cNvPr id="39944" name="Line 10"/>
              <p:cNvSpPr>
                <a:spLocks noChangeShapeType="1"/>
              </p:cNvSpPr>
              <p:nvPr/>
            </p:nvSpPr>
            <p:spPr bwMode="auto">
              <a:xfrm>
                <a:off x="288" y="336"/>
                <a:ext cx="816" cy="1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3300"/>
              </a:p>
            </p:txBody>
          </p:sp>
          <p:sp>
            <p:nvSpPr>
              <p:cNvPr id="39945" name="Text Box 11"/>
              <p:cNvSpPr txBox="1">
                <a:spLocks noChangeArrowheads="1"/>
              </p:cNvSpPr>
              <p:nvPr/>
            </p:nvSpPr>
            <p:spPr bwMode="auto">
              <a:xfrm>
                <a:off x="1152" y="0"/>
                <a:ext cx="288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zh-CN" sz="1800">
                    <a:latin typeface="Times New Roman" panose="02020603050405020304" pitchFamily="18" charset="0"/>
                  </a:rPr>
                  <a:t>N</a:t>
                </a:r>
              </a:p>
            </p:txBody>
          </p:sp>
          <p:sp>
            <p:nvSpPr>
              <p:cNvPr id="39946" name="Text Box 12"/>
              <p:cNvSpPr txBox="1">
                <a:spLocks noChangeArrowheads="1"/>
              </p:cNvSpPr>
              <p:nvPr/>
            </p:nvSpPr>
            <p:spPr bwMode="auto">
              <a:xfrm>
                <a:off x="1200" y="528"/>
                <a:ext cx="336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zh-CN" sz="1800"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39947" name="Text Box 13"/>
              <p:cNvSpPr txBox="1">
                <a:spLocks noChangeArrowheads="1"/>
              </p:cNvSpPr>
              <p:nvPr/>
            </p:nvSpPr>
            <p:spPr bwMode="auto">
              <a:xfrm>
                <a:off x="1104" y="1296"/>
                <a:ext cx="432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zh-CN" sz="1800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39948" name="Text Box 14"/>
              <p:cNvSpPr txBox="1">
                <a:spLocks noChangeArrowheads="1"/>
              </p:cNvSpPr>
              <p:nvPr/>
            </p:nvSpPr>
            <p:spPr bwMode="auto">
              <a:xfrm>
                <a:off x="0" y="192"/>
                <a:ext cx="288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zh-CN" sz="1800"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39949" name="Arc 15"/>
              <p:cNvSpPr>
                <a:spLocks noChangeArrowheads="1"/>
              </p:cNvSpPr>
              <p:nvPr/>
            </p:nvSpPr>
            <p:spPr bwMode="auto">
              <a:xfrm flipH="1">
                <a:off x="816" y="384"/>
                <a:ext cx="288" cy="192"/>
              </a:xfrm>
              <a:custGeom>
                <a:avLst/>
                <a:gdLst>
                  <a:gd name="T0" fmla="*/ -1 w 21600"/>
                  <a:gd name="T1" fmla="*/ 0 h 21600"/>
                  <a:gd name="T2" fmla="*/ 21600 w 21600"/>
                  <a:gd name="T3" fmla="*/ 21600 h 21600"/>
                  <a:gd name="T4" fmla="*/ -1 w 21600"/>
                  <a:gd name="T5" fmla="*/ 0 h 21600"/>
                  <a:gd name="T6" fmla="*/ 21600 w 21600"/>
                  <a:gd name="T7" fmla="*/ 21600 h 21600"/>
                  <a:gd name="T8" fmla="*/ 0 w 21600"/>
                  <a:gd name="T9" fmla="*/ 21600 h 21600"/>
                  <a:gd name="T10" fmla="*/ -1 w 21600"/>
                  <a:gd name="T11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 sz="3300"/>
              </a:p>
            </p:txBody>
          </p:sp>
          <p:sp>
            <p:nvSpPr>
              <p:cNvPr id="39950" name="Arc 16"/>
              <p:cNvSpPr>
                <a:spLocks noChangeArrowheads="1"/>
              </p:cNvSpPr>
              <p:nvPr/>
            </p:nvSpPr>
            <p:spPr bwMode="auto">
              <a:xfrm flipH="1">
                <a:off x="912" y="1104"/>
                <a:ext cx="192" cy="96"/>
              </a:xfrm>
              <a:custGeom>
                <a:avLst/>
                <a:gdLst>
                  <a:gd name="T0" fmla="*/ -1 w 21600"/>
                  <a:gd name="T1" fmla="*/ 0 h 21600"/>
                  <a:gd name="T2" fmla="*/ 21600 w 21600"/>
                  <a:gd name="T3" fmla="*/ 21600 h 21600"/>
                  <a:gd name="T4" fmla="*/ -1 w 21600"/>
                  <a:gd name="T5" fmla="*/ 0 h 21600"/>
                  <a:gd name="T6" fmla="*/ 21600 w 21600"/>
                  <a:gd name="T7" fmla="*/ 21600 h 21600"/>
                  <a:gd name="T8" fmla="*/ 0 w 21600"/>
                  <a:gd name="T9" fmla="*/ 21600 h 21600"/>
                  <a:gd name="T10" fmla="*/ -1 w 21600"/>
                  <a:gd name="T11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 sz="3300"/>
              </a:p>
            </p:txBody>
          </p:sp>
          <p:sp>
            <p:nvSpPr>
              <p:cNvPr id="39951" name="Text Box 17"/>
              <p:cNvSpPr txBox="1">
                <a:spLocks noChangeArrowheads="1"/>
              </p:cNvSpPr>
              <p:nvPr/>
            </p:nvSpPr>
            <p:spPr bwMode="auto">
              <a:xfrm>
                <a:off x="1344" y="48"/>
                <a:ext cx="432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en-US" sz="1800">
                    <a:latin typeface="Times New Roman" panose="02020603050405020304" pitchFamily="18" charset="0"/>
                  </a:rPr>
                  <a:t>北</a:t>
                </a:r>
              </a:p>
            </p:txBody>
          </p:sp>
          <p:sp>
            <p:nvSpPr>
              <p:cNvPr id="39952" name="Line 18"/>
              <p:cNvSpPr>
                <a:spLocks noChangeShapeType="1"/>
              </p:cNvSpPr>
              <p:nvPr/>
            </p:nvSpPr>
            <p:spPr bwMode="auto">
              <a:xfrm>
                <a:off x="288" y="336"/>
                <a:ext cx="816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3300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矩形 8"/>
          <p:cNvSpPr>
            <a:spLocks noChangeArrowheads="1"/>
          </p:cNvSpPr>
          <p:nvPr/>
        </p:nvSpPr>
        <p:spPr bwMode="auto">
          <a:xfrm>
            <a:off x="307975" y="414655"/>
            <a:ext cx="10293985" cy="2030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10.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在△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ABC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中，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AB=AC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，倘若不留神，它的一部分被墨水涂没了，只留下一条底边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BC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和一个底角∠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，请问，有没有办法把原来的等腰三角形画出来？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1986" name="等腰三角形 9"/>
          <p:cNvSpPr>
            <a:spLocks noChangeArrowheads="1"/>
          </p:cNvSpPr>
          <p:nvPr/>
        </p:nvSpPr>
        <p:spPr bwMode="auto">
          <a:xfrm>
            <a:off x="8226114" y="2970100"/>
            <a:ext cx="1134665" cy="1512094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3300"/>
          </a:p>
        </p:txBody>
      </p:sp>
      <p:sp>
        <p:nvSpPr>
          <p:cNvPr id="41987" name="TextBox 10"/>
          <p:cNvSpPr txBox="1">
            <a:spLocks noChangeArrowheads="1"/>
          </p:cNvSpPr>
          <p:nvPr/>
        </p:nvSpPr>
        <p:spPr bwMode="auto">
          <a:xfrm>
            <a:off x="8658310" y="2646250"/>
            <a:ext cx="323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b="1">
                <a:latin typeface="Times New Roman" panose="02020603050405020304" pitchFamily="18" charset="0"/>
              </a:rPr>
              <a:t>A</a:t>
            </a:r>
            <a:endParaRPr lang="zh-CN" altLang="en-US" sz="1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988" name="TextBox 11"/>
          <p:cNvSpPr txBox="1">
            <a:spLocks noChangeArrowheads="1"/>
          </p:cNvSpPr>
          <p:nvPr/>
        </p:nvSpPr>
        <p:spPr bwMode="auto">
          <a:xfrm>
            <a:off x="8010610" y="4459571"/>
            <a:ext cx="323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b="1" i="1">
                <a:latin typeface="Times New Roman" panose="02020603050405020304" pitchFamily="18" charset="0"/>
              </a:rPr>
              <a:t>B</a:t>
            </a:r>
            <a:endParaRPr lang="zh-CN" altLang="en-US" sz="18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989" name="TextBox 12"/>
          <p:cNvSpPr txBox="1">
            <a:spLocks noChangeArrowheads="1"/>
          </p:cNvSpPr>
          <p:nvPr/>
        </p:nvSpPr>
        <p:spPr bwMode="auto">
          <a:xfrm>
            <a:off x="9284579" y="4438140"/>
            <a:ext cx="323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b="1" i="1">
                <a:latin typeface="Times New Roman" panose="02020603050405020304" pitchFamily="18" charset="0"/>
              </a:rPr>
              <a:t>C</a:t>
            </a:r>
            <a:endParaRPr lang="zh-CN" altLang="en-US" sz="18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990" name="任意多边形 13"/>
          <p:cNvSpPr>
            <a:spLocks noChangeArrowheads="1"/>
          </p:cNvSpPr>
          <p:nvPr/>
        </p:nvSpPr>
        <p:spPr bwMode="auto">
          <a:xfrm>
            <a:off x="8010611" y="2646249"/>
            <a:ext cx="1188244" cy="1853804"/>
          </a:xfrm>
          <a:custGeom>
            <a:avLst/>
            <a:gdLst>
              <a:gd name="T0" fmla="*/ 246743 w 1640115"/>
              <a:gd name="T1" fmla="*/ 2467429 h 2467429"/>
              <a:gd name="T2" fmla="*/ 957943 w 1640115"/>
              <a:gd name="T3" fmla="*/ 2177143 h 2467429"/>
              <a:gd name="T4" fmla="*/ 1582058 w 1640115"/>
              <a:gd name="T5" fmla="*/ 2104572 h 2467429"/>
              <a:gd name="T6" fmla="*/ 1611086 w 1640115"/>
              <a:gd name="T7" fmla="*/ 1016000 h 2467429"/>
              <a:gd name="T8" fmla="*/ 1640115 w 1640115"/>
              <a:gd name="T9" fmla="*/ 580572 h 2467429"/>
              <a:gd name="T10" fmla="*/ 1465943 w 1640115"/>
              <a:gd name="T11" fmla="*/ 420915 h 2467429"/>
              <a:gd name="T12" fmla="*/ 1349829 w 1640115"/>
              <a:gd name="T13" fmla="*/ 130629 h 2467429"/>
              <a:gd name="T14" fmla="*/ 798286 w 1640115"/>
              <a:gd name="T15" fmla="*/ 0 h 2467429"/>
              <a:gd name="T16" fmla="*/ 420915 w 1640115"/>
              <a:gd name="T17" fmla="*/ 435429 h 2467429"/>
              <a:gd name="T18" fmla="*/ 188686 w 1640115"/>
              <a:gd name="T19" fmla="*/ 841829 h 2467429"/>
              <a:gd name="T20" fmla="*/ 203200 w 1640115"/>
              <a:gd name="T21" fmla="*/ 1480457 h 2467429"/>
              <a:gd name="T22" fmla="*/ 0 w 1640115"/>
              <a:gd name="T23" fmla="*/ 1625600 h 2467429"/>
              <a:gd name="T24" fmla="*/ 14515 w 1640115"/>
              <a:gd name="T25" fmla="*/ 1828800 h 2467429"/>
              <a:gd name="T26" fmla="*/ 43543 w 1640115"/>
              <a:gd name="T27" fmla="*/ 1886857 h 2467429"/>
              <a:gd name="T28" fmla="*/ 116115 w 1640115"/>
              <a:gd name="T29" fmla="*/ 1973943 h 2467429"/>
              <a:gd name="T30" fmla="*/ 145143 w 1640115"/>
              <a:gd name="T31" fmla="*/ 2017486 h 2467429"/>
              <a:gd name="T32" fmla="*/ 174172 w 1640115"/>
              <a:gd name="T33" fmla="*/ 2191657 h 2467429"/>
              <a:gd name="T34" fmla="*/ 290286 w 1640115"/>
              <a:gd name="T35" fmla="*/ 2467429 h 2467429"/>
              <a:gd name="T36" fmla="*/ 304800 w 1640115"/>
              <a:gd name="T37" fmla="*/ 2423886 h 24674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0115" h="2467429">
                <a:moveTo>
                  <a:pt x="246743" y="2467429"/>
                </a:moveTo>
                <a:lnTo>
                  <a:pt x="957943" y="2177143"/>
                </a:lnTo>
                <a:lnTo>
                  <a:pt x="1582058" y="2104572"/>
                </a:lnTo>
                <a:lnTo>
                  <a:pt x="1611086" y="1016000"/>
                </a:lnTo>
                <a:lnTo>
                  <a:pt x="1640115" y="580572"/>
                </a:lnTo>
                <a:lnTo>
                  <a:pt x="1465943" y="420915"/>
                </a:lnTo>
                <a:lnTo>
                  <a:pt x="1349829" y="130629"/>
                </a:lnTo>
                <a:lnTo>
                  <a:pt x="798286" y="0"/>
                </a:lnTo>
                <a:lnTo>
                  <a:pt x="420915" y="435429"/>
                </a:lnTo>
                <a:lnTo>
                  <a:pt x="188686" y="841829"/>
                </a:lnTo>
                <a:lnTo>
                  <a:pt x="203200" y="1480457"/>
                </a:lnTo>
                <a:lnTo>
                  <a:pt x="0" y="1625600"/>
                </a:lnTo>
                <a:cubicBezTo>
                  <a:pt x="4838" y="1693333"/>
                  <a:pt x="3351" y="1761818"/>
                  <a:pt x="14515" y="1828800"/>
                </a:cubicBezTo>
                <a:cubicBezTo>
                  <a:pt x="18072" y="1850142"/>
                  <a:pt x="32808" y="1868071"/>
                  <a:pt x="43543" y="1886857"/>
                </a:cubicBezTo>
                <a:cubicBezTo>
                  <a:pt x="70485" y="1934006"/>
                  <a:pt x="76090" y="1933918"/>
                  <a:pt x="116115" y="1973943"/>
                </a:cubicBezTo>
                <a:cubicBezTo>
                  <a:pt x="132159" y="2022076"/>
                  <a:pt x="115330" y="2017486"/>
                  <a:pt x="145143" y="2017486"/>
                </a:cubicBezTo>
                <a:lnTo>
                  <a:pt x="174172" y="2191657"/>
                </a:lnTo>
                <a:lnTo>
                  <a:pt x="290286" y="2467429"/>
                </a:lnTo>
                <a:lnTo>
                  <a:pt x="304800" y="2423886"/>
                </a:lnTo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3300"/>
          </a:p>
        </p:txBody>
      </p:sp>
      <p:sp>
        <p:nvSpPr>
          <p:cNvPr id="15" name="Rectangle 1"/>
          <p:cNvSpPr/>
          <p:nvPr/>
        </p:nvSpPr>
        <p:spPr>
          <a:xfrm>
            <a:off x="393700" y="2637790"/>
            <a:ext cx="6654800" cy="396938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defRPr/>
            </a:pPr>
            <a:r>
              <a:rPr lang="zh-CN" altLang="en-US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解：</a:t>
            </a:r>
            <a:r>
              <a:rPr lang="en-US" altLang="zh-CN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种“补出”方法：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zh-CN" altLang="en-US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方法</a:t>
            </a:r>
            <a:r>
              <a:rPr lang="en-US" altLang="zh-CN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：量出∠</a:t>
            </a:r>
            <a:r>
              <a:rPr lang="en-US" altLang="zh-CN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</a:t>
            </a:r>
            <a:r>
              <a:rPr lang="zh-CN" altLang="en-US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度数，画出∠</a:t>
            </a:r>
            <a:r>
              <a:rPr lang="en-US" altLang="zh-CN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</a:t>
            </a:r>
            <a:r>
              <a:rPr lang="zh-CN" altLang="en-US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＝∠</a:t>
            </a:r>
            <a:r>
              <a:rPr lang="en-US" altLang="zh-CN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</a:t>
            </a:r>
            <a:r>
              <a:rPr lang="zh-CN" altLang="en-US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 ∠</a:t>
            </a:r>
            <a:r>
              <a:rPr lang="en-US" altLang="zh-CN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</a:t>
            </a:r>
            <a:r>
              <a:rPr lang="zh-CN" altLang="en-US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与∠</a:t>
            </a:r>
            <a:r>
              <a:rPr lang="en-US" altLang="zh-CN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</a:t>
            </a:r>
            <a:r>
              <a:rPr lang="zh-CN" altLang="en-US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的边相交得到顶点</a:t>
            </a:r>
            <a:r>
              <a:rPr lang="en-US" altLang="zh-CN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lang="zh-CN" altLang="en-US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zh-CN" altLang="en-US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方法</a:t>
            </a:r>
            <a:r>
              <a:rPr lang="en-US" altLang="zh-CN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：作</a:t>
            </a:r>
            <a:r>
              <a:rPr lang="en-US" altLang="zh-CN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BC</a:t>
            </a:r>
            <a:r>
              <a:rPr lang="zh-CN" altLang="en-US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边上的垂直平分线，与∠</a:t>
            </a:r>
            <a:r>
              <a:rPr lang="en-US" altLang="zh-CN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</a:t>
            </a:r>
            <a:r>
              <a:rPr lang="zh-CN" altLang="en-US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的一边相交得到顶点</a:t>
            </a:r>
            <a:r>
              <a:rPr lang="en-US" altLang="zh-CN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lang="zh-CN" altLang="en-US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zh-CN" altLang="en-US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方法</a:t>
            </a:r>
            <a:r>
              <a:rPr lang="en-US" altLang="zh-CN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：对折．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8775" y="2518093"/>
            <a:ext cx="1160860" cy="1814830"/>
          </a:xfrm>
          <a:prstGeom prst="rect">
            <a:avLst/>
          </a:prstGeom>
          <a:noFill/>
          <a:ln w="25400" cap="flat" cmpd="sng">
            <a:solidFill>
              <a:srgbClr val="4F81BD">
                <a:alpha val="54117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>
            <a:spAutoFit/>
          </a:bodyPr>
          <a:lstStyle/>
          <a:p>
            <a:pPr algn="ctr"/>
            <a:r>
              <a:rPr lang="zh-CN" altLang="en-US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等腰三角形的判定</a:t>
            </a:r>
          </a:p>
        </p:txBody>
      </p:sp>
      <p:sp>
        <p:nvSpPr>
          <p:cNvPr id="6" name="TextBox 3"/>
          <p:cNvSpPr txBox="1"/>
          <p:nvPr/>
        </p:nvSpPr>
        <p:spPr>
          <a:xfrm>
            <a:off x="1702435" y="1140460"/>
            <a:ext cx="2097405" cy="953135"/>
          </a:xfrm>
          <a:prstGeom prst="rect">
            <a:avLst/>
          </a:prstGeom>
          <a:noFill/>
          <a:ln w="25400" cap="flat" cmpd="sng">
            <a:solidFill>
              <a:srgbClr val="4F81BD">
                <a:alpha val="54117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ctr"/>
            <a:r>
              <a:rPr lang="zh-CN" altLang="en-US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等腰三角形的判定定理</a:t>
            </a:r>
          </a:p>
        </p:txBody>
      </p:sp>
      <p:sp>
        <p:nvSpPr>
          <p:cNvPr id="15365" name="左大括号 9"/>
          <p:cNvSpPr/>
          <p:nvPr/>
        </p:nvSpPr>
        <p:spPr>
          <a:xfrm>
            <a:off x="1529239" y="1876425"/>
            <a:ext cx="152876" cy="2903696"/>
          </a:xfrm>
          <a:prstGeom prst="leftBrace">
            <a:avLst>
              <a:gd name="adj1" fmla="val 7664"/>
              <a:gd name="adj2" fmla="val 50000"/>
            </a:avLst>
          </a:prstGeom>
          <a:noFill/>
          <a:ln w="25400" cap="flat" cmpd="sng">
            <a:solidFill>
              <a:sysClr val="windowText" lastClr="000000">
                <a:alpha val="29019"/>
              </a:sys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endParaRPr lang="zh-CN" altLang="en-US" sz="2100">
              <a:solidFill>
                <a:schemeClr val="bg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40694" y="4570095"/>
            <a:ext cx="1215866" cy="953135"/>
          </a:xfrm>
          <a:prstGeom prst="rect">
            <a:avLst/>
          </a:prstGeom>
          <a:noFill/>
          <a:ln w="25400" cap="flat" cmpd="sng">
            <a:solidFill>
              <a:srgbClr val="4F81BD">
                <a:alpha val="54117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dist"/>
            <a:r>
              <a:rPr lang="zh-CN" altLang="en-US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尺规作图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97350" y="510540"/>
            <a:ext cx="5072380" cy="1383665"/>
          </a:xfrm>
          <a:prstGeom prst="rect">
            <a:avLst/>
          </a:prstGeom>
          <a:noFill/>
          <a:ln w="25400" cap="flat" cmpd="sng">
            <a:solidFill>
              <a:srgbClr val="4F81BD">
                <a:alpha val="53999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如果一个三角形有两个角相等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,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那么这个三角形是等腰三角形</a:t>
            </a:r>
          </a:p>
        </p:txBody>
      </p:sp>
      <p:sp>
        <p:nvSpPr>
          <p:cNvPr id="30" name="矩形 29"/>
          <p:cNvSpPr/>
          <p:nvPr/>
        </p:nvSpPr>
        <p:spPr>
          <a:xfrm>
            <a:off x="3324225" y="4730750"/>
            <a:ext cx="4886325" cy="650875"/>
          </a:xfrm>
          <a:prstGeom prst="rect">
            <a:avLst/>
          </a:prstGeom>
          <a:ln w="25400">
            <a:solidFill>
              <a:srgbClr val="4F81BD">
                <a:lumMod val="40000"/>
                <a:lumOff val="60000"/>
              </a:srgbClr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>
                <a:tab pos="5611495" algn="r"/>
              </a:tabLst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ea"/>
              </a:rPr>
              <a:t>根据已知条件作出等腰三角形</a:t>
            </a:r>
          </a:p>
        </p:txBody>
      </p:sp>
      <p:sp>
        <p:nvSpPr>
          <p:cNvPr id="7" name="右箭头 6"/>
          <p:cNvSpPr/>
          <p:nvPr/>
        </p:nvSpPr>
        <p:spPr bwMode="auto">
          <a:xfrm>
            <a:off x="3807460" y="1406843"/>
            <a:ext cx="408385" cy="270272"/>
          </a:xfrm>
          <a:prstGeom prst="rightArrow">
            <a:avLst/>
          </a:prstGeom>
          <a:solidFill>
            <a:sysClr val="windowText" lastClr="000000">
              <a:lumMod val="50000"/>
              <a:lumOff val="50000"/>
            </a:sys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1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10" name="右箭头 9"/>
          <p:cNvSpPr/>
          <p:nvPr/>
        </p:nvSpPr>
        <p:spPr bwMode="auto">
          <a:xfrm>
            <a:off x="2955449" y="4837748"/>
            <a:ext cx="388144" cy="270272"/>
          </a:xfrm>
          <a:prstGeom prst="rightArrow">
            <a:avLst/>
          </a:prstGeom>
          <a:solidFill>
            <a:sysClr val="windowText" lastClr="000000">
              <a:lumMod val="50000"/>
              <a:lumOff val="50000"/>
            </a:sys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1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1739900" y="2741295"/>
            <a:ext cx="2058670" cy="953135"/>
          </a:xfrm>
          <a:prstGeom prst="rect">
            <a:avLst/>
          </a:prstGeom>
          <a:noFill/>
          <a:ln w="25400" cap="flat" cmpd="sng">
            <a:solidFill>
              <a:srgbClr val="4F81BD">
                <a:alpha val="54117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ctr"/>
            <a:r>
              <a:rPr lang="zh-CN" altLang="en-US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等边三角形的判定定理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937000" y="2042160"/>
            <a:ext cx="6377940" cy="737235"/>
          </a:xfrm>
          <a:prstGeom prst="rect">
            <a:avLst/>
          </a:prstGeom>
          <a:noFill/>
          <a:ln w="31750" cap="flat" cmpd="sng">
            <a:solidFill>
              <a:srgbClr val="4F81BD">
                <a:alpha val="54117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三边法三边相等的三角形是等边三角形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942080" y="2832735"/>
            <a:ext cx="6169025" cy="737235"/>
          </a:xfrm>
          <a:prstGeom prst="rect">
            <a:avLst/>
          </a:prstGeom>
          <a:noFill/>
          <a:ln w="31750" cap="flat" cmpd="sng">
            <a:solidFill>
              <a:srgbClr val="4F81BD">
                <a:alpha val="54117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三个角为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60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°的三角形是等边三角形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933190" y="3680460"/>
            <a:ext cx="6928485" cy="607695"/>
          </a:xfrm>
          <a:prstGeom prst="rect">
            <a:avLst/>
          </a:prstGeom>
          <a:noFill/>
          <a:ln w="25400" cap="flat" cmpd="sng">
            <a:solidFill>
              <a:srgbClr val="4F81BD">
                <a:alpha val="54117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有一个角为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60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°的等腰三角形是等边三角形</a:t>
            </a:r>
          </a:p>
        </p:txBody>
      </p:sp>
      <p:sp>
        <p:nvSpPr>
          <p:cNvPr id="38" name="左大括号 37"/>
          <p:cNvSpPr/>
          <p:nvPr/>
        </p:nvSpPr>
        <p:spPr bwMode="auto">
          <a:xfrm>
            <a:off x="3818414" y="2647633"/>
            <a:ext cx="108347" cy="1188244"/>
          </a:xfrm>
          <a:prstGeom prst="leftBrac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pic>
        <p:nvPicPr>
          <p:cNvPr id="15366" name="New picture" hidden="1"/>
          <p:cNvPicPr/>
          <p:nvPr/>
        </p:nvPicPr>
        <p:blipFill>
          <a:blip r:embed="rId2"/>
          <a:stretch>
            <a:fillRect/>
          </a:stretch>
        </p:blipFill>
        <p:spPr>
          <a:xfrm>
            <a:off x="9363075" y="9305925"/>
            <a:ext cx="333375" cy="323850"/>
          </a:xfrm>
          <a:prstGeom prst="cube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477520" y="222250"/>
            <a:ext cx="2044700" cy="521970"/>
            <a:chOff x="752" y="350"/>
            <a:chExt cx="3220" cy="822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课堂小结</a:t>
              </a: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5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1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2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pic>
        <p:nvPicPr>
          <p:cNvPr id="15367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1582400" y="12306300"/>
            <a:ext cx="342900" cy="2413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15365" grpId="0" animBg="1"/>
      <p:bldP spid="20" grpId="0" animBg="1"/>
      <p:bldP spid="27" grpId="0" animBg="1"/>
      <p:bldP spid="30" grpId="0" animBg="1"/>
      <p:bldP spid="7" grpId="0" animBg="1"/>
      <p:bldP spid="10" grpId="0" animBg="1"/>
      <p:bldP spid="8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867524" y="3003697"/>
            <a:ext cx="18415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endParaRPr kumimoji="1" lang="zh-CN" altLang="zh-CN" sz="440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0489" name="Picture 2" descr="MCj04334860000[1]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6096000" y="3156098"/>
            <a:ext cx="1827213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MCj04403900000[1]"/>
          <p:cNvPicPr>
            <a:picLocks noChangeAspect="1" noChangeArrowheads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>
            <a:off x="9690100" y="4276872"/>
            <a:ext cx="1662113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 descr="MCj04136260000[1]"/>
          <p:cNvPicPr>
            <a:picLocks noChangeAspect="1" noChangeArrowheads="1"/>
          </p:cNvPicPr>
          <p:nvPr/>
        </p:nvPicPr>
        <p:blipFill>
          <a:blip r:embed="rId5" cstate="email"/>
          <a:stretch>
            <a:fillRect/>
          </a:stretch>
        </p:blipFill>
        <p:spPr bwMode="auto">
          <a:xfrm>
            <a:off x="2921000" y="4624536"/>
            <a:ext cx="15843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2" name="AutoShape 5"/>
          <p:cNvSpPr>
            <a:spLocks noChangeArrowheads="1"/>
          </p:cNvSpPr>
          <p:nvPr/>
        </p:nvSpPr>
        <p:spPr bwMode="auto">
          <a:xfrm>
            <a:off x="4583112" y="4461022"/>
            <a:ext cx="5040312" cy="1181100"/>
          </a:xfrm>
          <a:prstGeom prst="triangle">
            <a:avLst>
              <a:gd name="adj" fmla="val 50000"/>
            </a:avLst>
          </a:prstGeom>
          <a:noFill/>
          <a:ln w="9525">
            <a:solidFill>
              <a:srgbClr val="FF00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2400"/>
          </a:p>
        </p:txBody>
      </p:sp>
      <p:sp>
        <p:nvSpPr>
          <p:cNvPr id="20493" name="Text Box 6"/>
          <p:cNvSpPr txBox="1">
            <a:spLocks noChangeArrowheads="1"/>
          </p:cNvSpPr>
          <p:nvPr/>
        </p:nvSpPr>
        <p:spPr bwMode="auto">
          <a:xfrm>
            <a:off x="6907213" y="4092722"/>
            <a:ext cx="288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0494" name="Text Box 7"/>
          <p:cNvSpPr txBox="1">
            <a:spLocks noChangeArrowheads="1"/>
          </p:cNvSpPr>
          <p:nvPr/>
        </p:nvSpPr>
        <p:spPr bwMode="auto">
          <a:xfrm>
            <a:off x="4198937" y="5372247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0495" name="Text Box 8"/>
          <p:cNvSpPr txBox="1">
            <a:spLocks noChangeArrowheads="1"/>
          </p:cNvSpPr>
          <p:nvPr/>
        </p:nvSpPr>
        <p:spPr bwMode="auto">
          <a:xfrm>
            <a:off x="9637713" y="5372247"/>
            <a:ext cx="43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0496" name="Text Box 10"/>
          <p:cNvSpPr txBox="1">
            <a:spLocks noChangeArrowheads="1"/>
          </p:cNvSpPr>
          <p:nvPr/>
        </p:nvSpPr>
        <p:spPr bwMode="auto">
          <a:xfrm>
            <a:off x="292980" y="921311"/>
            <a:ext cx="11893378" cy="2030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如图，位于海上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两处的两艘救生船接到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处遇险船只的报警，当时测得∠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B=∠C.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如果这两艘救生船以同样的速度同时出发，能不能同时赶到出事地点（不考虑风浪因素）？</a:t>
            </a:r>
          </a:p>
        </p:txBody>
      </p:sp>
      <p:grpSp>
        <p:nvGrpSpPr>
          <p:cNvPr id="31" name="组合 30"/>
          <p:cNvGrpSpPr/>
          <p:nvPr/>
        </p:nvGrpSpPr>
        <p:grpSpPr>
          <a:xfrm>
            <a:off x="487045" y="213360"/>
            <a:ext cx="2044700" cy="521970"/>
            <a:chOff x="752" y="350"/>
            <a:chExt cx="3220" cy="822"/>
          </a:xfrm>
        </p:grpSpPr>
        <p:sp>
          <p:nvSpPr>
            <p:cNvPr id="32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情景导入</a:t>
              </a:r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34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5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6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06 4.44444E-06 L 0.27383 -0.24098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85" y="-1206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07 2.22222E-06 L -0.2888 -0.24097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40" y="-1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矩形 1"/>
          <p:cNvSpPr>
            <a:spLocks noChangeArrowheads="1"/>
          </p:cNvSpPr>
          <p:nvPr/>
        </p:nvSpPr>
        <p:spPr bwMode="auto">
          <a:xfrm>
            <a:off x="220980" y="1795780"/>
            <a:ext cx="864044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70000"/>
              </a:lnSpc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已知：如图，在△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ABC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∠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B=∠C,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那么它们所对的边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AC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有什么数量关系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?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2530" name="文本框 2"/>
          <p:cNvSpPr txBox="1">
            <a:spLocks noChangeArrowheads="1"/>
          </p:cNvSpPr>
          <p:nvPr/>
        </p:nvSpPr>
        <p:spPr bwMode="auto">
          <a:xfrm>
            <a:off x="369252" y="1269385"/>
            <a:ext cx="298767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zh-CN" altLang="en-US" sz="28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建立数学模型：</a:t>
            </a:r>
          </a:p>
        </p:txBody>
      </p:sp>
      <p:grpSp>
        <p:nvGrpSpPr>
          <p:cNvPr id="2" name="Group 15"/>
          <p:cNvGrpSpPr/>
          <p:nvPr/>
        </p:nvGrpSpPr>
        <p:grpSpPr>
          <a:xfrm>
            <a:off x="7154780" y="2938640"/>
            <a:ext cx="3943350" cy="1606550"/>
            <a:chOff x="2392" y="1925"/>
            <a:chExt cx="2484" cy="1012"/>
          </a:xfrm>
        </p:grpSpPr>
        <p:sp>
          <p:nvSpPr>
            <p:cNvPr id="22532" name="Line 16"/>
            <p:cNvSpPr>
              <a:spLocks noChangeShapeType="1"/>
            </p:cNvSpPr>
            <p:nvPr/>
          </p:nvSpPr>
          <p:spPr bwMode="auto">
            <a:xfrm>
              <a:off x="2558" y="2830"/>
              <a:ext cx="210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3" name="Line 17"/>
            <p:cNvSpPr>
              <a:spLocks noChangeShapeType="1"/>
            </p:cNvSpPr>
            <p:nvPr/>
          </p:nvSpPr>
          <p:spPr bwMode="auto">
            <a:xfrm>
              <a:off x="3627" y="2166"/>
              <a:ext cx="1032" cy="66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4" name="Line 18"/>
            <p:cNvSpPr>
              <a:spLocks noChangeShapeType="1"/>
            </p:cNvSpPr>
            <p:nvPr/>
          </p:nvSpPr>
          <p:spPr bwMode="auto">
            <a:xfrm flipH="1">
              <a:off x="2558" y="2166"/>
              <a:ext cx="1069" cy="66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2535" name="Group 19"/>
            <p:cNvGrpSpPr/>
            <p:nvPr/>
          </p:nvGrpSpPr>
          <p:grpSpPr>
            <a:xfrm>
              <a:off x="4644" y="2669"/>
              <a:ext cx="232" cy="233"/>
              <a:chOff x="4598" y="2867"/>
              <a:chExt cx="108" cy="233"/>
            </a:xfrm>
          </p:grpSpPr>
          <p:sp>
            <p:nvSpPr>
              <p:cNvPr id="22536" name="Rectangle 20"/>
              <p:cNvSpPr>
                <a:spLocks noChangeArrowheads="1"/>
              </p:cNvSpPr>
              <p:nvPr/>
            </p:nvSpPr>
            <p:spPr bwMode="auto">
              <a:xfrm flipH="1">
                <a:off x="4598" y="2867"/>
                <a:ext cx="0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537" name="Rectangle 21"/>
              <p:cNvSpPr>
                <a:spLocks noChangeArrowheads="1"/>
              </p:cNvSpPr>
              <p:nvPr/>
            </p:nvSpPr>
            <p:spPr bwMode="auto">
              <a:xfrm>
                <a:off x="4619" y="2867"/>
                <a:ext cx="8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400" b="1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C</a:t>
                </a:r>
                <a:endParaRPr lang="en-US" altLang="zh-CN" sz="2400" b="1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2538" name="Group 22"/>
            <p:cNvGrpSpPr/>
            <p:nvPr/>
          </p:nvGrpSpPr>
          <p:grpSpPr>
            <a:xfrm>
              <a:off x="3602" y="1925"/>
              <a:ext cx="129" cy="233"/>
              <a:chOff x="3602" y="1925"/>
              <a:chExt cx="129" cy="233"/>
            </a:xfrm>
          </p:grpSpPr>
          <p:sp>
            <p:nvSpPr>
              <p:cNvPr id="22539" name="Rectangle 23"/>
              <p:cNvSpPr>
                <a:spLocks noChangeArrowheads="1"/>
              </p:cNvSpPr>
              <p:nvPr/>
            </p:nvSpPr>
            <p:spPr bwMode="auto">
              <a:xfrm flipH="1">
                <a:off x="3602" y="1925"/>
                <a:ext cx="0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540" name="Rectangle 24"/>
              <p:cNvSpPr>
                <a:spLocks noChangeArrowheads="1"/>
              </p:cNvSpPr>
              <p:nvPr/>
            </p:nvSpPr>
            <p:spPr bwMode="auto">
              <a:xfrm>
                <a:off x="3602" y="1925"/>
                <a:ext cx="129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400" b="1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</a:t>
                </a:r>
                <a:endParaRPr lang="en-US" altLang="zh-CN" sz="2400" b="1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2541" name="Group 25"/>
            <p:cNvGrpSpPr/>
            <p:nvPr/>
          </p:nvGrpSpPr>
          <p:grpSpPr>
            <a:xfrm>
              <a:off x="2392" y="2704"/>
              <a:ext cx="129" cy="233"/>
              <a:chOff x="2497" y="2855"/>
              <a:chExt cx="129" cy="233"/>
            </a:xfrm>
          </p:grpSpPr>
          <p:sp>
            <p:nvSpPr>
              <p:cNvPr id="22542" name="Rectangle 26"/>
              <p:cNvSpPr>
                <a:spLocks noChangeArrowheads="1"/>
              </p:cNvSpPr>
              <p:nvPr/>
            </p:nvSpPr>
            <p:spPr bwMode="auto">
              <a:xfrm flipH="1">
                <a:off x="2497" y="2855"/>
                <a:ext cx="0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543" name="Rectangle 27"/>
              <p:cNvSpPr>
                <a:spLocks noChangeArrowheads="1"/>
              </p:cNvSpPr>
              <p:nvPr/>
            </p:nvSpPr>
            <p:spPr bwMode="auto">
              <a:xfrm>
                <a:off x="2497" y="2855"/>
                <a:ext cx="129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400" b="1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B</a:t>
                </a:r>
                <a:endParaRPr lang="en-US" altLang="zh-CN" sz="2400" b="1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836419" y="3405507"/>
            <a:ext cx="140271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AB=AC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10855" y="4026415"/>
            <a:ext cx="373888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你能验证你的结论吗？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368935" y="8255"/>
            <a:ext cx="2044700" cy="521970"/>
            <a:chOff x="752" y="350"/>
            <a:chExt cx="3220" cy="822"/>
          </a:xfrm>
        </p:grpSpPr>
        <p:sp>
          <p:nvSpPr>
            <p:cNvPr id="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获取新知</a:t>
              </a: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0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1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2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30" name="圆角矩形 31"/>
          <p:cNvSpPr/>
          <p:nvPr/>
        </p:nvSpPr>
        <p:spPr>
          <a:xfrm>
            <a:off x="368618" y="530225"/>
            <a:ext cx="1836737" cy="59055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一起探究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9"/>
          <p:cNvSpPr txBox="1"/>
          <p:nvPr/>
        </p:nvSpPr>
        <p:spPr>
          <a:xfrm>
            <a:off x="1362710" y="1099185"/>
            <a:ext cx="6031230" cy="650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280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问题</a:t>
            </a:r>
            <a:r>
              <a:rPr lang="en-US" altLang="zh-CN" sz="280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    </a:t>
            </a:r>
            <a:r>
              <a:rPr sz="280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如图，在△ABC 中，∠B=∠C.</a:t>
            </a:r>
            <a:endParaRPr lang="en-US" altLang="zh-CN" sz="2800">
              <a:solidFill>
                <a:schemeClr val="accent1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7797165" y="2288540"/>
            <a:ext cx="2127250" cy="2629535"/>
            <a:chOff x="4050" y="4234"/>
            <a:chExt cx="3350" cy="4141"/>
          </a:xfrm>
        </p:grpSpPr>
        <p:sp>
          <p:nvSpPr>
            <p:cNvPr id="31" name="Rectangle 6"/>
            <p:cNvSpPr/>
            <p:nvPr/>
          </p:nvSpPr>
          <p:spPr>
            <a:xfrm>
              <a:off x="4050" y="7466"/>
              <a:ext cx="188" cy="58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 anchor="t">
              <a:spAutoFit/>
            </a:bodyPr>
            <a:lstStyle/>
            <a:p>
              <a:pPr algn="ctr"/>
              <a:r>
                <a:rPr lang="en-US" altLang="zh-CN" sz="24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32" name="Rectangle 7"/>
            <p:cNvSpPr/>
            <p:nvPr/>
          </p:nvSpPr>
          <p:spPr>
            <a:xfrm>
              <a:off x="7212" y="7466"/>
              <a:ext cx="188" cy="58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 anchor="t">
              <a:spAutoFit/>
            </a:bodyPr>
            <a:lstStyle/>
            <a:p>
              <a:pPr algn="ctr"/>
              <a:r>
                <a:rPr lang="en-US" altLang="zh-CN" sz="24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5380" y="7650"/>
              <a:ext cx="635" cy="7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4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D</a:t>
              </a:r>
            </a:p>
          </p:txBody>
        </p:sp>
        <p:sp>
          <p:nvSpPr>
            <p:cNvPr id="35" name="Rectangle 5"/>
            <p:cNvSpPr/>
            <p:nvPr/>
          </p:nvSpPr>
          <p:spPr>
            <a:xfrm>
              <a:off x="5444" y="4234"/>
              <a:ext cx="855" cy="58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 anchor="t">
              <a:spAutoFit/>
            </a:bodyPr>
            <a:lstStyle/>
            <a:p>
              <a:pPr algn="ctr"/>
              <a:r>
                <a:rPr lang="en-US" altLang="zh-CN" sz="24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</p:grpSp>
      <p:sp>
        <p:nvSpPr>
          <p:cNvPr id="41" name="直角三角形 40"/>
          <p:cNvSpPr/>
          <p:nvPr/>
        </p:nvSpPr>
        <p:spPr>
          <a:xfrm rot="10800000" flipV="1">
            <a:off x="7983220" y="2693670"/>
            <a:ext cx="876935" cy="1764030"/>
          </a:xfrm>
          <a:prstGeom prst="rtTriangle">
            <a:avLst/>
          </a:prstGeom>
          <a:solidFill>
            <a:sysClr val="window" lastClr="FFFFFF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chemeClr val="bg2"/>
              </a:solidFill>
            </a:endParaRPr>
          </a:p>
        </p:txBody>
      </p:sp>
      <p:sp>
        <p:nvSpPr>
          <p:cNvPr id="42" name="Rectangle 6"/>
          <p:cNvSpPr/>
          <p:nvPr/>
        </p:nvSpPr>
        <p:spPr>
          <a:xfrm>
            <a:off x="9874885" y="4340860"/>
            <a:ext cx="688975" cy="36893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400" i="1">
                <a:solidFill>
                  <a:schemeClr val="bg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22" name="直角三角形 21"/>
          <p:cNvSpPr/>
          <p:nvPr/>
        </p:nvSpPr>
        <p:spPr>
          <a:xfrm>
            <a:off x="8869045" y="2693670"/>
            <a:ext cx="935990" cy="1764030"/>
          </a:xfrm>
          <a:prstGeom prst="rtTriangle">
            <a:avLst/>
          </a:prstGeom>
          <a:noFill/>
          <a:ln w="25400" cap="flat" cmpd="sng" algn="ctr">
            <a:solidFill>
              <a:schemeClr val="accent1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chemeClr val="bg2"/>
              </a:solidFill>
            </a:endParaRPr>
          </a:p>
        </p:txBody>
      </p:sp>
      <p:sp>
        <p:nvSpPr>
          <p:cNvPr id="23" name="等腰三角形 22"/>
          <p:cNvSpPr/>
          <p:nvPr/>
        </p:nvSpPr>
        <p:spPr>
          <a:xfrm>
            <a:off x="7983220" y="2693670"/>
            <a:ext cx="1821815" cy="1764665"/>
          </a:xfrm>
          <a:prstGeom prst="triangle">
            <a:avLst>
              <a:gd name="adj" fmla="val 49111"/>
            </a:avLst>
          </a:prstGeom>
          <a:noFill/>
          <a:ln w="25400" cap="flat" cmpd="sng" algn="ctr">
            <a:solidFill>
              <a:schemeClr val="accent1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chemeClr val="bg2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615440" y="1750060"/>
            <a:ext cx="6196330" cy="35375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914400">
              <a:lnSpc>
                <a:spcPct val="160000"/>
              </a:lnSpc>
            </a:pPr>
            <a:r>
              <a:rPr sz="2800" dirty="0">
                <a:solidFill>
                  <a:sysClr val="windowText" lastClr="000000"/>
                </a:solidFill>
                <a:uFillTx/>
                <a:latin typeface="+mn-ea"/>
                <a:cs typeface="+mn-ea"/>
                <a:sym typeface="+mn-ea"/>
              </a:rPr>
              <a:t>(1)</a:t>
            </a:r>
            <a:r>
              <a:rPr sz="2800" dirty="0" err="1">
                <a:solidFill>
                  <a:sysClr val="windowText" lastClr="000000"/>
                </a:solidFill>
                <a:uFillTx/>
                <a:latin typeface="+mn-ea"/>
                <a:cs typeface="+mn-ea"/>
                <a:sym typeface="+mn-ea"/>
              </a:rPr>
              <a:t>请你作出∠BAC的平分线AD</a:t>
            </a:r>
            <a:r>
              <a:rPr sz="2800" dirty="0">
                <a:solidFill>
                  <a:sysClr val="windowText" lastClr="000000"/>
                </a:solidFill>
                <a:uFillTx/>
                <a:latin typeface="+mn-ea"/>
                <a:cs typeface="+mn-ea"/>
                <a:sym typeface="+mn-ea"/>
              </a:rPr>
              <a:t>.</a:t>
            </a:r>
          </a:p>
          <a:p>
            <a:pPr defTabSz="914400">
              <a:lnSpc>
                <a:spcPct val="160000"/>
              </a:lnSpc>
            </a:pPr>
            <a:r>
              <a:rPr sz="2800" dirty="0">
                <a:solidFill>
                  <a:sysClr val="windowText" lastClr="000000"/>
                </a:solidFill>
                <a:uFillTx/>
                <a:latin typeface="+mn-ea"/>
                <a:cs typeface="+mn-ea"/>
                <a:sym typeface="+mn-ea"/>
              </a:rPr>
              <a:t>(2)</a:t>
            </a:r>
            <a:r>
              <a:rPr sz="2800" dirty="0" err="1">
                <a:solidFill>
                  <a:sysClr val="windowText" lastClr="000000"/>
                </a:solidFill>
                <a:uFillTx/>
                <a:latin typeface="+mn-ea"/>
                <a:cs typeface="+mn-ea"/>
                <a:sym typeface="+mn-ea"/>
              </a:rPr>
              <a:t>将△ABC沿AD所在直线折叠△ABC</a:t>
            </a:r>
            <a:endParaRPr sz="2800" dirty="0">
              <a:solidFill>
                <a:sysClr val="windowText" lastClr="000000"/>
              </a:solidFill>
              <a:uFillTx/>
              <a:latin typeface="+mn-ea"/>
              <a:cs typeface="+mn-ea"/>
              <a:sym typeface="+mn-ea"/>
            </a:endParaRPr>
          </a:p>
          <a:p>
            <a:pPr defTabSz="914400">
              <a:lnSpc>
                <a:spcPct val="160000"/>
              </a:lnSpc>
            </a:pPr>
            <a:r>
              <a:rPr sz="2800" dirty="0" err="1" smtClean="0">
                <a:solidFill>
                  <a:sysClr val="windowText" lastClr="000000"/>
                </a:solidFill>
                <a:uFillTx/>
                <a:latin typeface="+mn-ea"/>
                <a:cs typeface="+mn-ea"/>
                <a:sym typeface="+mn-ea"/>
              </a:rPr>
              <a:t>被直线</a:t>
            </a:r>
            <a:r>
              <a:rPr sz="2800" dirty="0" err="1">
                <a:solidFill>
                  <a:sysClr val="windowText" lastClr="000000"/>
                </a:solidFill>
                <a:uFillTx/>
                <a:latin typeface="+mn-ea"/>
                <a:cs typeface="+mn-ea"/>
                <a:sym typeface="+mn-ea"/>
              </a:rPr>
              <a:t>AD分成的两部分能够重合吗</a:t>
            </a:r>
            <a:r>
              <a:rPr sz="2800" dirty="0">
                <a:solidFill>
                  <a:sysClr val="windowText" lastClr="000000"/>
                </a:solidFill>
                <a:uFillTx/>
                <a:latin typeface="+mn-ea"/>
                <a:cs typeface="+mn-ea"/>
                <a:sym typeface="+mn-ea"/>
              </a:rPr>
              <a:t>？</a:t>
            </a:r>
          </a:p>
          <a:p>
            <a:pPr defTabSz="914400">
              <a:lnSpc>
                <a:spcPct val="160000"/>
              </a:lnSpc>
            </a:pPr>
            <a:r>
              <a:rPr sz="2800" dirty="0">
                <a:solidFill>
                  <a:sysClr val="windowText" lastClr="000000"/>
                </a:solidFill>
                <a:uFillTx/>
                <a:latin typeface="+mn-ea"/>
                <a:cs typeface="+mn-ea"/>
                <a:sym typeface="+mn-ea"/>
              </a:rPr>
              <a:t>(</a:t>
            </a:r>
            <a:r>
              <a:rPr lang="en-US" sz="2800" dirty="0">
                <a:solidFill>
                  <a:sysClr val="windowText" lastClr="000000"/>
                </a:solidFill>
                <a:uFillTx/>
                <a:latin typeface="+mn-ea"/>
                <a:cs typeface="+mn-ea"/>
                <a:sym typeface="+mn-ea"/>
              </a:rPr>
              <a:t>3</a:t>
            </a:r>
            <a:r>
              <a:rPr sz="2800" dirty="0">
                <a:solidFill>
                  <a:sysClr val="windowText" lastClr="000000"/>
                </a:solidFill>
                <a:uFillTx/>
                <a:latin typeface="+mn-ea"/>
                <a:cs typeface="+mn-ea"/>
                <a:sym typeface="+mn-ea"/>
              </a:rPr>
              <a:t>)</a:t>
            </a:r>
            <a:r>
              <a:rPr sz="2800" dirty="0" err="1">
                <a:solidFill>
                  <a:sysClr val="windowText" lastClr="000000"/>
                </a:solidFill>
                <a:uFillTx/>
                <a:latin typeface="+mn-ea"/>
                <a:cs typeface="+mn-ea"/>
                <a:sym typeface="+mn-ea"/>
              </a:rPr>
              <a:t>由上面的操作，你是否发现了边</a:t>
            </a:r>
            <a:r>
              <a:rPr sz="2800" dirty="0">
                <a:solidFill>
                  <a:sysClr val="windowText" lastClr="000000"/>
                </a:solidFill>
                <a:uFillTx/>
                <a:latin typeface="+mn-ea"/>
                <a:cs typeface="+mn-ea"/>
                <a:sym typeface="+mn-ea"/>
              </a:rPr>
              <a:t> AB</a:t>
            </a:r>
          </a:p>
          <a:p>
            <a:pPr defTabSz="914400">
              <a:lnSpc>
                <a:spcPct val="160000"/>
              </a:lnSpc>
            </a:pPr>
            <a:r>
              <a:rPr sz="2800" dirty="0">
                <a:solidFill>
                  <a:sysClr val="windowText" lastClr="000000"/>
                </a:solidFill>
                <a:uFillTx/>
                <a:latin typeface="+mn-ea"/>
                <a:cs typeface="+mn-ea"/>
                <a:sym typeface="+mn-ea"/>
              </a:rPr>
              <a:t>     </a:t>
            </a:r>
            <a:r>
              <a:rPr sz="2800" dirty="0" err="1">
                <a:solidFill>
                  <a:sysClr val="windowText" lastClr="000000"/>
                </a:solidFill>
                <a:uFillTx/>
                <a:latin typeface="+mn-ea"/>
                <a:cs typeface="+mn-ea"/>
                <a:sym typeface="+mn-ea"/>
              </a:rPr>
              <a:t>和边AC之间的数量关系</a:t>
            </a:r>
            <a:r>
              <a:rPr sz="2800" dirty="0">
                <a:solidFill>
                  <a:sysClr val="windowText" lastClr="000000"/>
                </a:solidFill>
                <a:uFillTx/>
                <a:latin typeface="+mn-ea"/>
                <a:cs typeface="+mn-ea"/>
                <a:sym typeface="+mn-ea"/>
              </a:rPr>
              <a:t>?</a:t>
            </a:r>
            <a:endParaRPr lang="zh-CN" altLang="en-US" sz="2800" dirty="0">
              <a:solidFill>
                <a:sysClr val="windowText" lastClr="000000"/>
              </a:solidFill>
              <a:uFillTx/>
              <a:latin typeface="+mn-ea"/>
              <a:cs typeface="+mn-ea"/>
              <a:sym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521075" y="5417820"/>
            <a:ext cx="122872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+mn-ea"/>
                <a:sym typeface="+mn-ea"/>
              </a:rPr>
              <a:t>AB=AC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7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2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base">
                                        <p:cTn id="35" dur="1" fill="hold">
                                          <p:stCondLst>
                                            <p:cond delay="199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42" grpId="0"/>
      <p:bldP spid="22" grpId="0" animBg="1"/>
      <p:bldP spid="23" grpId="0" animBg="1"/>
      <p:bldP spid="23" grpId="1" animBg="1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9"/>
          <p:cNvSpPr txBox="1"/>
          <p:nvPr/>
        </p:nvSpPr>
        <p:spPr>
          <a:xfrm>
            <a:off x="1636395" y="1089025"/>
            <a:ext cx="6524625" cy="650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280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问题</a:t>
            </a:r>
            <a:r>
              <a:rPr lang="en-US" altLang="zh-CN" sz="280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     </a:t>
            </a:r>
            <a:r>
              <a:rPr lang="zh-CN" altLang="en-US" sz="280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运用所学知识，证明你的猜想</a:t>
            </a:r>
            <a:r>
              <a:rPr lang="en-US" altLang="zh-CN" sz="280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  <a:endParaRPr lang="en-US" altLang="zh-CN" sz="2800">
              <a:solidFill>
                <a:schemeClr val="accent1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7733665" y="2866390"/>
            <a:ext cx="2451735" cy="3113405"/>
            <a:chOff x="2137" y="4377"/>
            <a:chExt cx="3861" cy="4903"/>
          </a:xfrm>
        </p:grpSpPr>
        <p:sp>
          <p:nvSpPr>
            <p:cNvPr id="11" name="等腰三角形 10"/>
            <p:cNvSpPr/>
            <p:nvPr/>
          </p:nvSpPr>
          <p:spPr>
            <a:xfrm>
              <a:off x="2540" y="4954"/>
              <a:ext cx="3062" cy="3742"/>
            </a:xfrm>
            <a:prstGeom prst="triangle">
              <a:avLst/>
            </a:prstGeom>
            <a:noFill/>
            <a:ln w="317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290" name="Rectangle 5"/>
            <p:cNvSpPr/>
            <p:nvPr/>
          </p:nvSpPr>
          <p:spPr>
            <a:xfrm>
              <a:off x="3636" y="4377"/>
              <a:ext cx="855" cy="58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 anchor="t">
              <a:spAutoFit/>
            </a:bodyPr>
            <a:lstStyle/>
            <a:p>
              <a:pPr algn="ctr"/>
              <a:r>
                <a:rPr lang="en-US" altLang="zh-CN" sz="2400" i="1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12291" name="Rectangle 6"/>
            <p:cNvSpPr/>
            <p:nvPr/>
          </p:nvSpPr>
          <p:spPr>
            <a:xfrm>
              <a:off x="2137" y="8644"/>
              <a:ext cx="188" cy="58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 anchor="t">
              <a:spAutoFit/>
            </a:bodyPr>
            <a:lstStyle/>
            <a:p>
              <a:pPr algn="ctr"/>
              <a:r>
                <a:rPr lang="en-US" altLang="zh-CN" sz="2400" i="1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12292" name="Rectangle 7"/>
            <p:cNvSpPr/>
            <p:nvPr/>
          </p:nvSpPr>
          <p:spPr>
            <a:xfrm>
              <a:off x="5810" y="8699"/>
              <a:ext cx="188" cy="58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 anchor="t">
              <a:spAutoFit/>
            </a:bodyPr>
            <a:lstStyle/>
            <a:p>
              <a:pPr algn="ctr"/>
              <a:r>
                <a:rPr lang="en-US" altLang="zh-CN" sz="2400" i="1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1752600" y="1739900"/>
            <a:ext cx="4700270" cy="13468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70000"/>
              </a:lnSpc>
            </a:pPr>
            <a:r>
              <a:rPr lang="zh-CN" altLang="en-US" sz="2400">
                <a:solidFill>
                  <a:schemeClr val="accent1">
                    <a:lumMod val="7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已知：</a:t>
            </a:r>
            <a:r>
              <a:rPr lang="zh-CN" altLang="en-US" sz="240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如图，在△</a:t>
            </a:r>
            <a:r>
              <a:rPr lang="en-US" altLang="zh-CN" sz="240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ABC</a:t>
            </a:r>
            <a:r>
              <a:rPr lang="zh-CN" altLang="en-US" sz="240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中</a:t>
            </a:r>
            <a:r>
              <a:rPr lang="en-US" altLang="zh-CN" sz="240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,</a:t>
            </a:r>
            <a:r>
              <a:rPr lang="zh-CN" altLang="en-US" sz="240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 ∠</a:t>
            </a:r>
            <a:r>
              <a:rPr lang="en-US" altLang="zh-CN" sz="240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B=∠C.</a:t>
            </a:r>
            <a:endParaRPr lang="zh-CN" altLang="en-US" sz="2400">
              <a:solidFill>
                <a:schemeClr val="bg2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宋体" panose="02010600030101010101" pitchFamily="2" charset="-122"/>
            </a:endParaRPr>
          </a:p>
          <a:p>
            <a:pPr>
              <a:lnSpc>
                <a:spcPct val="170000"/>
              </a:lnSpc>
            </a:pPr>
            <a:r>
              <a:rPr lang="zh-CN" altLang="en-US" sz="2400">
                <a:solidFill>
                  <a:schemeClr val="accent1">
                    <a:lumMod val="7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求证：</a:t>
            </a:r>
            <a:r>
              <a:rPr lang="en-US" altLang="zh-CN" sz="240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AB=AC.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752600" y="3232785"/>
            <a:ext cx="4970145" cy="30073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 defTabSz="914400">
              <a:lnSpc>
                <a:spcPct val="90000"/>
              </a:lnSpc>
              <a:spcBef>
                <a:spcPct val="50000"/>
              </a:spcBef>
            </a:pPr>
            <a:r>
              <a:rPr lang="zh-CN" altLang="en-US" sz="240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证明：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作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∠A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的平分线，交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BC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于点D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  <a:endParaRPr lang="en-US" altLang="zh-CN" sz="24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defTabSz="914400">
              <a:lnSpc>
                <a:spcPct val="90000"/>
              </a:lnSpc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在△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ABD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和△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ACD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中，</a:t>
            </a:r>
            <a:endParaRPr lang="zh-CN" altLang="en-US" sz="24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defTabSz="914400">
              <a:lnSpc>
                <a:spcPct val="90000"/>
              </a:lnSpc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     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∠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B=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∠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C，</a:t>
            </a:r>
            <a:endParaRPr lang="zh-CN" altLang="en-US" sz="24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defTabSz="914400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∠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1=∠2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，</a:t>
            </a:r>
          </a:p>
          <a:p>
            <a:pPr algn="l" defTabSz="914400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AD=AD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，</a:t>
            </a:r>
            <a:endParaRPr lang="zh-CN" altLang="en-US" sz="24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defTabSz="914400">
              <a:lnSpc>
                <a:spcPct val="90000"/>
              </a:lnSpc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∴ △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ABD ≌ △ACD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，∴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AB=AC.</a:t>
            </a:r>
          </a:p>
        </p:txBody>
      </p:sp>
      <p:sp>
        <p:nvSpPr>
          <p:cNvPr id="4" name="左大括号 3"/>
          <p:cNvSpPr/>
          <p:nvPr/>
        </p:nvSpPr>
        <p:spPr>
          <a:xfrm>
            <a:off x="2092960" y="4417060"/>
            <a:ext cx="85725" cy="1191895"/>
          </a:xfrm>
          <a:prstGeom prst="leftBrace">
            <a:avLst/>
          </a:prstGeom>
          <a:noFill/>
          <a:ln w="317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zh-CN" altLang="en-US" sz="2200">
              <a:solidFill>
                <a:schemeClr val="bg2"/>
              </a:solidFill>
              <a:effectLst/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8959215" y="3241040"/>
            <a:ext cx="4445" cy="2373630"/>
          </a:xfrm>
          <a:prstGeom prst="line">
            <a:avLst/>
          </a:prstGeom>
          <a:noFill/>
          <a:ln w="31750" cap="flat" cmpd="sng" algn="ctr">
            <a:solidFill>
              <a:srgbClr val="C0504D">
                <a:lumMod val="60000"/>
                <a:lumOff val="40000"/>
              </a:srgbClr>
            </a:solidFill>
            <a:prstDash val="lgDash"/>
          </a:ln>
          <a:effectLst/>
        </p:spPr>
      </p:cxnSp>
      <p:sp>
        <p:nvSpPr>
          <p:cNvPr id="23" name="文本框 22"/>
          <p:cNvSpPr txBox="1"/>
          <p:nvPr/>
        </p:nvSpPr>
        <p:spPr>
          <a:xfrm>
            <a:off x="8755380" y="5575935"/>
            <a:ext cx="4032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i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D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8588375" y="4118610"/>
            <a:ext cx="335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1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9011285" y="4203700"/>
            <a:ext cx="335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2</a:t>
            </a:r>
          </a:p>
        </p:txBody>
      </p:sp>
      <p:sp>
        <p:nvSpPr>
          <p:cNvPr id="26" name="弧形 25"/>
          <p:cNvSpPr/>
          <p:nvPr/>
        </p:nvSpPr>
        <p:spPr>
          <a:xfrm rot="7320000">
            <a:off x="8507730" y="3619500"/>
            <a:ext cx="432435" cy="504190"/>
          </a:xfrm>
          <a:prstGeom prst="arc">
            <a:avLst/>
          </a:prstGeom>
          <a:noFill/>
          <a:ln w="3175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chemeClr val="bg2"/>
              </a:solidFill>
              <a:effectLst/>
            </a:endParaRPr>
          </a:p>
        </p:txBody>
      </p:sp>
      <p:sp>
        <p:nvSpPr>
          <p:cNvPr id="27" name="弧形 26"/>
          <p:cNvSpPr/>
          <p:nvPr/>
        </p:nvSpPr>
        <p:spPr>
          <a:xfrm rot="6960000">
            <a:off x="8815705" y="3627120"/>
            <a:ext cx="432435" cy="504190"/>
          </a:xfrm>
          <a:prstGeom prst="arc">
            <a:avLst/>
          </a:prstGeom>
          <a:noFill/>
          <a:ln w="3175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chemeClr val="bg2"/>
              </a:solidFill>
              <a:effectLst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" grpId="0" animBg="1"/>
      <p:bldP spid="23" grpId="0"/>
      <p:bldP spid="23" grpId="1"/>
      <p:bldP spid="24" grpId="0"/>
      <p:bldP spid="25" grpId="0"/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9"/>
          <p:cNvSpPr/>
          <p:nvPr/>
        </p:nvSpPr>
        <p:spPr>
          <a:xfrm>
            <a:off x="1970088" y="4724400"/>
            <a:ext cx="6096000" cy="138366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∴ 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AC=AB.     (                 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即△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为等腰三角形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26" name="Rectangle 8"/>
          <p:cNvSpPr/>
          <p:nvPr/>
        </p:nvSpPr>
        <p:spPr>
          <a:xfrm>
            <a:off x="2053590" y="4248785"/>
            <a:ext cx="383032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∵∠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B=∠C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(              )</a:t>
            </a:r>
          </a:p>
        </p:txBody>
      </p:sp>
      <p:sp>
        <p:nvSpPr>
          <p:cNvPr id="9221" name="矩形 112"/>
          <p:cNvSpPr/>
          <p:nvPr/>
        </p:nvSpPr>
        <p:spPr>
          <a:xfrm>
            <a:off x="1661160" y="1174115"/>
            <a:ext cx="4413250" cy="431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cene3d>
              <a:camera prst="orthographicFront"/>
              <a:lightRig rig="threePt" dir="t"/>
            </a:scene3d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32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等腰三角形的判定定理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12583" y="1773238"/>
            <a:ext cx="8497887" cy="1383665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anchor="t" anchorCtr="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如果一个三角形有两个角相等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那么这个三角形是等腰三角形（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简写成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“等角对等边”）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21" name="Rectangle 3"/>
          <p:cNvSpPr/>
          <p:nvPr/>
        </p:nvSpPr>
        <p:spPr>
          <a:xfrm>
            <a:off x="4367213" y="4318635"/>
            <a:ext cx="1000125" cy="52197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已知</a:t>
            </a:r>
          </a:p>
        </p:txBody>
      </p:sp>
      <p:sp>
        <p:nvSpPr>
          <p:cNvPr id="22" name="Rectangle 4"/>
          <p:cNvSpPr/>
          <p:nvPr/>
        </p:nvSpPr>
        <p:spPr>
          <a:xfrm>
            <a:off x="4369753" y="4996498"/>
            <a:ext cx="196088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等角对等边</a:t>
            </a:r>
          </a:p>
        </p:txBody>
      </p:sp>
      <p:sp>
        <p:nvSpPr>
          <p:cNvPr id="23" name="Text Box 5"/>
          <p:cNvSpPr txBox="1"/>
          <p:nvPr/>
        </p:nvSpPr>
        <p:spPr>
          <a:xfrm>
            <a:off x="1893888" y="3748088"/>
            <a:ext cx="3698875" cy="41402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在△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ABC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中， </a:t>
            </a:r>
          </a:p>
        </p:txBody>
      </p:sp>
      <p:sp>
        <p:nvSpPr>
          <p:cNvPr id="24" name="Line 6"/>
          <p:cNvSpPr/>
          <p:nvPr/>
        </p:nvSpPr>
        <p:spPr>
          <a:xfrm flipV="1">
            <a:off x="8113713" y="4186238"/>
            <a:ext cx="1295400" cy="503237"/>
          </a:xfrm>
          <a:prstGeom prst="line">
            <a:avLst/>
          </a:prstGeom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t" anchorCtr="0"/>
          <a:lstStyle/>
          <a:p>
            <a:pPr>
              <a:buFont typeface="Arial" panose="020B0604020202020204" pitchFamily="34" charset="0"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" name="Line 7"/>
          <p:cNvSpPr/>
          <p:nvPr/>
        </p:nvSpPr>
        <p:spPr>
          <a:xfrm flipH="1" flipV="1">
            <a:off x="8474075" y="4186238"/>
            <a:ext cx="1231900" cy="554037"/>
          </a:xfrm>
          <a:prstGeom prst="line">
            <a:avLst/>
          </a:prstGeom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t" anchorCtr="0"/>
          <a:lstStyle/>
          <a:p>
            <a:pPr>
              <a:buFont typeface="Arial" panose="020B0604020202020204" pitchFamily="34" charset="0"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" name="Rectangle 10"/>
          <p:cNvSpPr/>
          <p:nvPr/>
        </p:nvSpPr>
        <p:spPr>
          <a:xfrm>
            <a:off x="1660843" y="3149600"/>
            <a:ext cx="1605280" cy="52197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 lvl="0" indent="0" eaLnBrk="1" fontAlgn="base" hangingPunct="1">
              <a:buFont typeface="Wingdings" panose="05000000000000000000" pitchFamily="2" charset="2"/>
              <a:buNone/>
            </a:pPr>
            <a:r>
              <a:rPr lang="zh-CN" altLang="en-US" sz="2800" b="1" strike="noStrike" noProof="1">
                <a:solidFill>
                  <a:schemeClr val="accent6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几何语言</a:t>
            </a:r>
          </a:p>
        </p:txBody>
      </p:sp>
      <p:grpSp>
        <p:nvGrpSpPr>
          <p:cNvPr id="8204" name="Group 12"/>
          <p:cNvGrpSpPr/>
          <p:nvPr/>
        </p:nvGrpSpPr>
        <p:grpSpPr>
          <a:xfrm>
            <a:off x="7464425" y="3228975"/>
            <a:ext cx="2952750" cy="2112963"/>
            <a:chOff x="0" y="0"/>
            <a:chExt cx="1860" cy="1331"/>
          </a:xfrm>
        </p:grpSpPr>
        <p:sp>
          <p:nvSpPr>
            <p:cNvPr id="8205" name="Line 13"/>
            <p:cNvSpPr/>
            <p:nvPr/>
          </p:nvSpPr>
          <p:spPr>
            <a:xfrm>
              <a:off x="106" y="1056"/>
              <a:ext cx="1632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lstStyle/>
            <a:p>
              <a:pPr>
                <a:buFont typeface="Arial" panose="020B0604020202020204" pitchFamily="34" charset="0"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206" name="Text Box 14"/>
            <p:cNvSpPr txBox="1"/>
            <p:nvPr/>
          </p:nvSpPr>
          <p:spPr>
            <a:xfrm>
              <a:off x="0" y="1041"/>
              <a:ext cx="273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 algn="ctr">
                <a:spcBef>
                  <a:spcPct val="50000"/>
                </a:spcBef>
                <a:buFont typeface="Arial" panose="020B0604020202020204" pitchFamily="34" charset="0"/>
              </a:pPr>
              <a:r>
                <a:rPr lang="en-US" altLang="zh-CN" sz="24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endParaRPr lang="en-US" altLang="zh-CN" sz="2400" b="1" i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207" name="Text Box 15"/>
            <p:cNvSpPr txBox="1"/>
            <p:nvPr/>
          </p:nvSpPr>
          <p:spPr>
            <a:xfrm>
              <a:off x="1601" y="1041"/>
              <a:ext cx="259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 algn="ctr">
                <a:spcBef>
                  <a:spcPct val="50000"/>
                </a:spcBef>
                <a:buFont typeface="Arial" panose="020B0604020202020204" pitchFamily="34" charset="0"/>
              </a:pPr>
              <a:r>
                <a:rPr lang="en-US" altLang="zh-CN" sz="24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endParaRPr lang="en-US" altLang="zh-CN" sz="2400" b="1" i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208" name="Line 16"/>
            <p:cNvSpPr/>
            <p:nvPr/>
          </p:nvSpPr>
          <p:spPr>
            <a:xfrm flipV="1">
              <a:off x="106" y="240"/>
              <a:ext cx="816" cy="816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lstStyle/>
            <a:p>
              <a:pPr>
                <a:buFont typeface="Arial" panose="020B0604020202020204" pitchFamily="34" charset="0"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209" name="Line 17"/>
            <p:cNvSpPr/>
            <p:nvPr/>
          </p:nvSpPr>
          <p:spPr>
            <a:xfrm flipH="1" flipV="1">
              <a:off x="922" y="240"/>
              <a:ext cx="816" cy="816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lstStyle/>
            <a:p>
              <a:pPr>
                <a:buFont typeface="Arial" panose="020B0604020202020204" pitchFamily="34" charset="0"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210" name="Text Box 18"/>
            <p:cNvSpPr txBox="1"/>
            <p:nvPr/>
          </p:nvSpPr>
          <p:spPr>
            <a:xfrm>
              <a:off x="784" y="0"/>
              <a:ext cx="305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 algn="ctr">
                <a:spcBef>
                  <a:spcPct val="50000"/>
                </a:spcBef>
                <a:buFont typeface="Arial" panose="020B0604020202020204" pitchFamily="34" charset="0"/>
              </a:pPr>
              <a:r>
                <a:rPr lang="en-US" altLang="zh-CN" sz="24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en-US" altLang="zh-CN" sz="2400" b="1" i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37" name="Text Box 19"/>
          <p:cNvSpPr txBox="1"/>
          <p:nvPr/>
        </p:nvSpPr>
        <p:spPr>
          <a:xfrm rot="9360000">
            <a:off x="7824788" y="4546600"/>
            <a:ext cx="433387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spcBef>
                <a:spcPct val="50000"/>
              </a:spcBef>
              <a:buFont typeface="Arial" panose="020B0604020202020204" pitchFamily="34" charset="0"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</a:p>
        </p:txBody>
      </p:sp>
      <p:sp>
        <p:nvSpPr>
          <p:cNvPr id="38" name="Text Box 20"/>
          <p:cNvSpPr txBox="1"/>
          <p:nvPr/>
        </p:nvSpPr>
        <p:spPr>
          <a:xfrm rot="900000">
            <a:off x="9625013" y="4521200"/>
            <a:ext cx="433387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spcBef>
                <a:spcPct val="50000"/>
              </a:spcBef>
              <a:buFont typeface="Arial" panose="020B0604020202020204" pitchFamily="34" charset="0"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3" name="组合 39"/>
          <p:cNvGrpSpPr/>
          <p:nvPr/>
        </p:nvGrpSpPr>
        <p:grpSpPr>
          <a:xfrm>
            <a:off x="6302375" y="370840"/>
            <a:ext cx="3699510" cy="1367155"/>
            <a:chOff x="5004048" y="692696"/>
            <a:chExt cx="4139952" cy="1368152"/>
          </a:xfrm>
        </p:grpSpPr>
        <p:sp>
          <p:nvSpPr>
            <p:cNvPr id="8214" name="Text Box 11"/>
            <p:cNvSpPr txBox="1"/>
            <p:nvPr/>
          </p:nvSpPr>
          <p:spPr>
            <a:xfrm>
              <a:off x="5292080" y="764824"/>
              <a:ext cx="3672408" cy="119975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 eaLnBrk="0" hangingPunct="0">
                <a:lnSpc>
                  <a:spcPct val="150000"/>
                </a:lnSpc>
                <a:buClr>
                  <a:schemeClr val="tx2"/>
                </a:buClr>
                <a:buFont typeface="Wingdings" panose="05000000000000000000" pitchFamily="2" charset="2"/>
              </a:pPr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这又是一个判定两条线段相等的根据之一</a:t>
              </a:r>
              <a:r>
                <a:rPr lang="en-US" altLang="zh-CN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.</a:t>
              </a:r>
            </a:p>
          </p:txBody>
        </p:sp>
        <p:sp>
          <p:nvSpPr>
            <p:cNvPr id="8215" name="圆角矩形标注 38"/>
            <p:cNvSpPr/>
            <p:nvPr/>
          </p:nvSpPr>
          <p:spPr>
            <a:xfrm>
              <a:off x="5004048" y="692696"/>
              <a:ext cx="4139952" cy="1368152"/>
            </a:xfrm>
            <a:prstGeom prst="wedgeRoundRectCallout">
              <a:avLst>
                <a:gd name="adj1" fmla="val -20833"/>
                <a:gd name="adj2" fmla="val 62500"/>
                <a:gd name="adj3" fmla="val 16667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lstStyle/>
            <a:p>
              <a:pPr>
                <a:buFont typeface="Arial" panose="020B0604020202020204" pitchFamily="34" charset="0"/>
              </a:pPr>
              <a:endParaRPr lang="zh-CN" altLang="en-US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775970" y="422910"/>
            <a:ext cx="1143000" cy="5835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/>
              <a:t>归纳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uiExpand="1" build="p"/>
      <p:bldP spid="26" grpId="0" build="p"/>
      <p:bldP spid="9221" grpId="0"/>
      <p:bldP spid="20" grpId="0" animBg="1"/>
      <p:bldP spid="21" grpId="0" build="p"/>
      <p:bldP spid="22" grpId="0" build="p"/>
      <p:bldP spid="23" grpId="0" build="p"/>
      <p:bldP spid="28" grpId="0" build="p"/>
      <p:bldP spid="37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Group 3"/>
          <p:cNvGrpSpPr/>
          <p:nvPr/>
        </p:nvGrpSpPr>
        <p:grpSpPr>
          <a:xfrm>
            <a:off x="2351088" y="1389063"/>
            <a:ext cx="3051175" cy="3610084"/>
            <a:chOff x="41" y="0"/>
            <a:chExt cx="1922" cy="2623"/>
          </a:xfrm>
        </p:grpSpPr>
        <p:grpSp>
          <p:nvGrpSpPr>
            <p:cNvPr id="9218" name="Group 4"/>
            <p:cNvGrpSpPr/>
            <p:nvPr/>
          </p:nvGrpSpPr>
          <p:grpSpPr>
            <a:xfrm>
              <a:off x="41" y="0"/>
              <a:ext cx="1922" cy="1726"/>
              <a:chOff x="41" y="0"/>
              <a:chExt cx="1922" cy="1726"/>
            </a:xfrm>
          </p:grpSpPr>
          <p:sp>
            <p:nvSpPr>
              <p:cNvPr id="9219" name="Line 5"/>
              <p:cNvSpPr/>
              <p:nvPr/>
            </p:nvSpPr>
            <p:spPr>
              <a:xfrm flipH="1">
                <a:off x="288" y="360"/>
                <a:ext cx="1104" cy="1104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lstStyle/>
              <a:p>
                <a:pPr>
                  <a:buFont typeface="Arial" panose="020B0604020202020204" pitchFamily="34" charset="0"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220" name="Line 6"/>
              <p:cNvSpPr/>
              <p:nvPr/>
            </p:nvSpPr>
            <p:spPr>
              <a:xfrm>
                <a:off x="288" y="1464"/>
                <a:ext cx="1440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lstStyle/>
              <a:p>
                <a:pPr>
                  <a:buFont typeface="Arial" panose="020B0604020202020204" pitchFamily="34" charset="0"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221" name="Line 7"/>
              <p:cNvSpPr/>
              <p:nvPr/>
            </p:nvSpPr>
            <p:spPr>
              <a:xfrm>
                <a:off x="1392" y="360"/>
                <a:ext cx="336" cy="1104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lstStyle/>
              <a:p>
                <a:pPr>
                  <a:buFont typeface="Arial" panose="020B0604020202020204" pitchFamily="34" charset="0"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222" name="Line 8"/>
              <p:cNvSpPr/>
              <p:nvPr/>
            </p:nvSpPr>
            <p:spPr>
              <a:xfrm flipH="1">
                <a:off x="1056" y="360"/>
                <a:ext cx="336" cy="1104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lstStyle/>
              <a:p>
                <a:pPr>
                  <a:buFont typeface="Arial" panose="020B0604020202020204" pitchFamily="34" charset="0"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223" name="Rectangle 9"/>
              <p:cNvSpPr/>
              <p:nvPr/>
            </p:nvSpPr>
            <p:spPr>
              <a:xfrm>
                <a:off x="1248" y="0"/>
                <a:ext cx="243" cy="3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lstStyle/>
              <a:p>
                <a:pPr>
                  <a:buFont typeface="Arial" panose="020B0604020202020204" pitchFamily="34" charset="0"/>
                </a:pPr>
                <a:r>
                  <a:rPr lang="en-US" altLang="zh-CN" sz="2400" b="1" i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endParaRPr lang="en-US" altLang="zh-CN" sz="2400" b="1" i="1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9224" name="Rectangle 10"/>
              <p:cNvSpPr/>
              <p:nvPr/>
            </p:nvSpPr>
            <p:spPr>
              <a:xfrm>
                <a:off x="41" y="1325"/>
                <a:ext cx="243" cy="3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lstStyle/>
              <a:p>
                <a:pPr>
                  <a:buFont typeface="Arial" panose="020B0604020202020204" pitchFamily="34" charset="0"/>
                </a:pPr>
                <a:r>
                  <a:rPr lang="en-US" altLang="zh-CN" sz="2400" b="1" i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  <a:endParaRPr lang="en-US" altLang="zh-CN" sz="2400" b="1" i="1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9225" name="Rectangle 11"/>
              <p:cNvSpPr/>
              <p:nvPr/>
            </p:nvSpPr>
            <p:spPr>
              <a:xfrm>
                <a:off x="1720" y="1325"/>
                <a:ext cx="243" cy="3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lstStyle/>
              <a:p>
                <a:pPr>
                  <a:buFont typeface="Arial" panose="020B0604020202020204" pitchFamily="34" charset="0"/>
                </a:pPr>
                <a:r>
                  <a:rPr lang="en-US" altLang="zh-CN" sz="2400" b="1" i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C</a:t>
                </a:r>
                <a:endParaRPr lang="en-US" altLang="zh-CN" sz="2400" b="1" i="1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9226" name="Rectangle 12"/>
              <p:cNvSpPr/>
              <p:nvPr/>
            </p:nvSpPr>
            <p:spPr>
              <a:xfrm>
                <a:off x="912" y="1392"/>
                <a:ext cx="254" cy="3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lstStyle/>
              <a:p>
                <a:pPr>
                  <a:buFont typeface="Arial" panose="020B0604020202020204" pitchFamily="34" charset="0"/>
                </a:pPr>
                <a:r>
                  <a:rPr lang="en-US" altLang="zh-CN" sz="2400" b="1" i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D</a:t>
                </a:r>
                <a:endParaRPr lang="en-US" altLang="zh-CN" sz="2400" b="1" i="1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9227" name="Arc 13"/>
              <p:cNvSpPr/>
              <p:nvPr/>
            </p:nvSpPr>
            <p:spPr>
              <a:xfrm flipH="1" flipV="1">
                <a:off x="1344" y="504"/>
                <a:ext cx="96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28" name="Arc 14"/>
              <p:cNvSpPr/>
              <p:nvPr/>
            </p:nvSpPr>
            <p:spPr>
              <a:xfrm flipH="1" flipV="1">
                <a:off x="1248" y="504"/>
                <a:ext cx="96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29" name="Text Box 15"/>
              <p:cNvSpPr txBox="1"/>
              <p:nvPr/>
            </p:nvSpPr>
            <p:spPr>
              <a:xfrm>
                <a:off x="1296" y="504"/>
                <a:ext cx="288" cy="3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</a:pPr>
                <a:r>
                  <a:rPr lang="en-US" altLang="zh-CN" sz="24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  <a:endParaRPr lang="en-US" altLang="zh-CN" sz="2400" b="1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9230" name="Rectangle 16"/>
              <p:cNvSpPr/>
              <p:nvPr/>
            </p:nvSpPr>
            <p:spPr>
              <a:xfrm>
                <a:off x="1104" y="504"/>
                <a:ext cx="211" cy="3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lstStyle/>
              <a:p>
                <a:pPr>
                  <a:buFont typeface="Arial" panose="020B0604020202020204" pitchFamily="34" charset="0"/>
                </a:pPr>
                <a:r>
                  <a:rPr lang="en-US" altLang="zh-CN" sz="24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1</a:t>
                </a:r>
                <a:endParaRPr lang="en-US" altLang="zh-CN" sz="2400" b="1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9231" name="Rectangle 17"/>
            <p:cNvSpPr/>
            <p:nvPr/>
          </p:nvSpPr>
          <p:spPr>
            <a:xfrm>
              <a:off x="96" y="1752"/>
              <a:ext cx="1824" cy="87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</a:pPr>
              <a:r>
                <a:rPr lang="zh-CN" altLang="en-US" sz="2400" b="1">
                  <a:solidFill>
                    <a:srgbClr val="000E18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∵∠</a:t>
              </a:r>
              <a:r>
                <a:rPr lang="en-US" altLang="zh-CN" sz="2400" b="1">
                  <a:solidFill>
                    <a:srgbClr val="000E18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1=∠2 ,               ∴</a:t>
              </a:r>
              <a:r>
                <a:rPr lang="en-US" altLang="zh-CN" sz="2400" b="1" i="1">
                  <a:solidFill>
                    <a:srgbClr val="000E18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BD=DC</a:t>
              </a:r>
              <a:endParaRPr lang="en-US" altLang="zh-CN" sz="2400" b="1" i="1">
                <a:solidFill>
                  <a:srgbClr val="000E18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9232" name="Text Box 18"/>
          <p:cNvSpPr txBox="1"/>
          <p:nvPr/>
        </p:nvSpPr>
        <p:spPr>
          <a:xfrm>
            <a:off x="2514600" y="5013325"/>
            <a:ext cx="3733800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  <a:buSzTx/>
            </a:pP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等角对等边</a:t>
            </a: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</p:txBody>
      </p:sp>
      <p:grpSp>
        <p:nvGrpSpPr>
          <p:cNvPr id="9233" name="Group 19"/>
          <p:cNvGrpSpPr/>
          <p:nvPr/>
        </p:nvGrpSpPr>
        <p:grpSpPr>
          <a:xfrm>
            <a:off x="6019800" y="1584325"/>
            <a:ext cx="2976563" cy="3370573"/>
            <a:chOff x="0" y="0"/>
            <a:chExt cx="1875" cy="2399"/>
          </a:xfrm>
        </p:grpSpPr>
        <p:sp>
          <p:nvSpPr>
            <p:cNvPr id="9234" name="Rectangle 20"/>
            <p:cNvSpPr/>
            <p:nvPr/>
          </p:nvSpPr>
          <p:spPr>
            <a:xfrm>
              <a:off x="0" y="1546"/>
              <a:ext cx="1824" cy="85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</a:pPr>
              <a:r>
                <a:rPr lang="zh-CN" altLang="en-US" sz="2400" b="1">
                  <a:solidFill>
                    <a:srgbClr val="000E18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∵</a:t>
              </a:r>
              <a:r>
                <a:rPr lang="zh-CN" altLang="en-US" sz="2400" b="1">
                  <a:solidFill>
                    <a:srgbClr val="000E18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∠</a:t>
              </a:r>
              <a:r>
                <a:rPr lang="en-US" altLang="zh-CN" sz="2400" b="1">
                  <a:solidFill>
                    <a:srgbClr val="000E18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1=</a:t>
              </a:r>
              <a:r>
                <a:rPr lang="en-US" altLang="zh-CN" sz="2400" b="1">
                  <a:solidFill>
                    <a:srgbClr val="000E18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∠2,</a:t>
              </a:r>
              <a:r>
                <a:rPr lang="en-US" altLang="zh-CN" sz="2400" b="1">
                  <a:solidFill>
                    <a:srgbClr val="000E18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          ∴</a:t>
              </a:r>
              <a:r>
                <a:rPr lang="en-US" altLang="zh-CN" sz="2400" b="1" i="1">
                  <a:solidFill>
                    <a:srgbClr val="000E18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DC=BC</a:t>
              </a:r>
              <a:endParaRPr lang="en-US" altLang="zh-CN" sz="2400" b="1" i="1">
                <a:solidFill>
                  <a:srgbClr val="000E18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9235" name="Group 21"/>
            <p:cNvGrpSpPr/>
            <p:nvPr/>
          </p:nvGrpSpPr>
          <p:grpSpPr>
            <a:xfrm>
              <a:off x="93" y="0"/>
              <a:ext cx="1782" cy="1287"/>
              <a:chOff x="93" y="0"/>
              <a:chExt cx="1782" cy="1287"/>
            </a:xfrm>
          </p:grpSpPr>
          <p:sp>
            <p:nvSpPr>
              <p:cNvPr id="9236" name="Line 22"/>
              <p:cNvSpPr/>
              <p:nvPr/>
            </p:nvSpPr>
            <p:spPr>
              <a:xfrm>
                <a:off x="336" y="1200"/>
                <a:ext cx="1104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lstStyle/>
              <a:p>
                <a:pPr>
                  <a:buFont typeface="Arial" panose="020B0604020202020204" pitchFamily="34" charset="0"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237" name="Line 23"/>
              <p:cNvSpPr/>
              <p:nvPr/>
            </p:nvSpPr>
            <p:spPr>
              <a:xfrm flipV="1">
                <a:off x="336" y="624"/>
                <a:ext cx="144" cy="576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lstStyle/>
              <a:p>
                <a:pPr>
                  <a:buFont typeface="Arial" panose="020B0604020202020204" pitchFamily="34" charset="0"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238" name="Line 24"/>
              <p:cNvSpPr/>
              <p:nvPr/>
            </p:nvSpPr>
            <p:spPr>
              <a:xfrm flipV="1">
                <a:off x="480" y="240"/>
                <a:ext cx="1200" cy="384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lstStyle/>
              <a:p>
                <a:pPr>
                  <a:buFont typeface="Arial" panose="020B0604020202020204" pitchFamily="34" charset="0"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239" name="Line 25"/>
              <p:cNvSpPr/>
              <p:nvPr/>
            </p:nvSpPr>
            <p:spPr>
              <a:xfrm flipV="1">
                <a:off x="336" y="240"/>
                <a:ext cx="1344" cy="96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lstStyle/>
              <a:p>
                <a:pPr>
                  <a:buFont typeface="Arial" panose="020B0604020202020204" pitchFamily="34" charset="0"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240" name="Line 26"/>
              <p:cNvSpPr/>
              <p:nvPr/>
            </p:nvSpPr>
            <p:spPr>
              <a:xfrm flipH="1">
                <a:off x="1440" y="240"/>
                <a:ext cx="240" cy="96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lstStyle/>
              <a:p>
                <a:pPr>
                  <a:buFont typeface="Arial" panose="020B0604020202020204" pitchFamily="34" charset="0"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241" name="Rectangle 27"/>
              <p:cNvSpPr/>
              <p:nvPr/>
            </p:nvSpPr>
            <p:spPr>
              <a:xfrm>
                <a:off x="93" y="954"/>
                <a:ext cx="243" cy="32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lstStyle/>
              <a:p>
                <a:pPr>
                  <a:buFont typeface="Arial" panose="020B0604020202020204" pitchFamily="34" charset="0"/>
                </a:pPr>
                <a:r>
                  <a:rPr lang="en-US" altLang="zh-CN" sz="2400" b="1" i="1">
                    <a:latin typeface="Times New Roman" panose="02020603050405020304" pitchFamily="18" charset="0"/>
                    <a:ea typeface="隶书" panose="02010509060101010101" pitchFamily="49" charset="-122"/>
                  </a:rPr>
                  <a:t>A</a:t>
                </a:r>
              </a:p>
            </p:txBody>
          </p:sp>
          <p:sp>
            <p:nvSpPr>
              <p:cNvPr id="9242" name="Rectangle 28"/>
              <p:cNvSpPr/>
              <p:nvPr/>
            </p:nvSpPr>
            <p:spPr>
              <a:xfrm>
                <a:off x="1440" y="959"/>
                <a:ext cx="243" cy="32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lstStyle/>
              <a:p>
                <a:pPr>
                  <a:buFont typeface="Arial" panose="020B0604020202020204" pitchFamily="34" charset="0"/>
                </a:pPr>
                <a:r>
                  <a:rPr lang="en-US" altLang="zh-CN" sz="2400" b="1" i="1">
                    <a:latin typeface="Times New Roman" panose="02020603050405020304" pitchFamily="18" charset="0"/>
                    <a:ea typeface="隶书" panose="02010509060101010101" pitchFamily="49" charset="-122"/>
                  </a:rPr>
                  <a:t>B</a:t>
                </a:r>
              </a:p>
            </p:txBody>
          </p:sp>
          <p:sp>
            <p:nvSpPr>
              <p:cNvPr id="9243" name="Rectangle 29"/>
              <p:cNvSpPr/>
              <p:nvPr/>
            </p:nvSpPr>
            <p:spPr>
              <a:xfrm>
                <a:off x="1632" y="0"/>
                <a:ext cx="243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lstStyle/>
              <a:p>
                <a:pPr>
                  <a:buFont typeface="Arial" panose="020B0604020202020204" pitchFamily="34" charset="0"/>
                </a:pPr>
                <a:r>
                  <a:rPr lang="en-US" altLang="zh-CN" sz="2400" b="1" i="1">
                    <a:latin typeface="Times New Roman" panose="02020603050405020304" pitchFamily="18" charset="0"/>
                    <a:ea typeface="隶书" panose="02010509060101010101" pitchFamily="49" charset="-122"/>
                  </a:rPr>
                  <a:t>C</a:t>
                </a:r>
              </a:p>
            </p:txBody>
          </p:sp>
          <p:sp>
            <p:nvSpPr>
              <p:cNvPr id="9244" name="Rectangle 30"/>
              <p:cNvSpPr/>
              <p:nvPr/>
            </p:nvSpPr>
            <p:spPr>
              <a:xfrm>
                <a:off x="245" y="325"/>
                <a:ext cx="254" cy="32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lstStyle/>
              <a:p>
                <a:pPr>
                  <a:buFont typeface="Arial" panose="020B0604020202020204" pitchFamily="34" charset="0"/>
                </a:pPr>
                <a:r>
                  <a:rPr lang="en-US" altLang="zh-CN" sz="2400" b="1" i="1">
                    <a:latin typeface="Times New Roman" panose="02020603050405020304" pitchFamily="18" charset="0"/>
                    <a:ea typeface="隶书" panose="02010509060101010101" pitchFamily="49" charset="-122"/>
                  </a:rPr>
                  <a:t>D</a:t>
                </a:r>
              </a:p>
            </p:txBody>
          </p:sp>
          <p:sp>
            <p:nvSpPr>
              <p:cNvPr id="9245" name="Arc 31"/>
              <p:cNvSpPr/>
              <p:nvPr/>
            </p:nvSpPr>
            <p:spPr>
              <a:xfrm>
                <a:off x="384" y="1008"/>
                <a:ext cx="96" cy="9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46" name="Arc 32"/>
              <p:cNvSpPr/>
              <p:nvPr/>
            </p:nvSpPr>
            <p:spPr>
              <a:xfrm>
                <a:off x="528" y="1056"/>
                <a:ext cx="48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47" name="Text Box 33"/>
              <p:cNvSpPr txBox="1"/>
              <p:nvPr/>
            </p:nvSpPr>
            <p:spPr>
              <a:xfrm>
                <a:off x="576" y="959"/>
                <a:ext cx="192" cy="32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</a:pPr>
                <a:r>
                  <a:rPr lang="en-US" altLang="zh-CN" sz="24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  <a:endParaRPr lang="en-US" altLang="zh-CN" sz="2400" b="1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9248" name="Rectangle 34"/>
              <p:cNvSpPr/>
              <p:nvPr/>
            </p:nvSpPr>
            <p:spPr>
              <a:xfrm>
                <a:off x="412" y="768"/>
                <a:ext cx="211" cy="32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lstStyle/>
              <a:p>
                <a:pPr>
                  <a:buFont typeface="Arial" panose="020B0604020202020204" pitchFamily="34" charset="0"/>
                </a:pPr>
                <a:r>
                  <a:rPr lang="en-US" altLang="zh-CN" sz="24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1</a:t>
                </a:r>
                <a:endParaRPr lang="en-US" altLang="zh-CN" sz="2400" b="1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9249" name="Text Box 35"/>
          <p:cNvSpPr txBox="1"/>
          <p:nvPr/>
        </p:nvSpPr>
        <p:spPr>
          <a:xfrm>
            <a:off x="5943600" y="4937125"/>
            <a:ext cx="3733800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  <a:buSzTx/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等角对等边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35" name="Text Box 36"/>
          <p:cNvSpPr txBox="1"/>
          <p:nvPr/>
        </p:nvSpPr>
        <p:spPr>
          <a:xfrm>
            <a:off x="2742883" y="5590540"/>
            <a:ext cx="6122987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错，因为都不是在同一个三角形中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1600200" y="772160"/>
            <a:ext cx="6324600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en-US" sz="2800" kern="1200" cap="none" spc="0" normalizeH="0" baseline="0" noProof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0" lang="zh-CN" altLang="en-US" sz="2800" kern="1200" cap="none" spc="0" normalizeH="0" baseline="0" noProof="0"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辨一辨：</a:t>
            </a:r>
            <a:r>
              <a:rPr kumimoji="0" lang="zh-CN" altLang="en-US" sz="2800" kern="1200" cap="none" spc="0" normalizeH="0" baseline="0" noProof="0">
                <a:solidFill>
                  <a:srgbClr val="000E18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</a:t>
            </a:r>
            <a:r>
              <a:rPr kumimoji="0" lang="en-US" altLang="zh-CN" sz="2800" kern="1200" cap="none" spc="0" normalizeH="0" baseline="0" noProof="0">
                <a:solidFill>
                  <a:srgbClr val="000E18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kumimoji="0" lang="zh-CN" altLang="en-US" sz="2800" kern="1200" cap="none" spc="0" normalizeH="0" baseline="0" noProof="0">
                <a:solidFill>
                  <a:srgbClr val="000E18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下列推理正确吗</a:t>
            </a:r>
            <a:r>
              <a:rPr kumimoji="0" lang="en-US" altLang="zh-CN" sz="2800" kern="1200" cap="none" spc="0" normalizeH="0" baseline="0" noProof="0">
                <a:solidFill>
                  <a:srgbClr val="000E18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? 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335231" y="995800"/>
            <a:ext cx="11580103" cy="52197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kumimoji="1"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例</a:t>
            </a:r>
            <a:r>
              <a:rPr kumimoji="1"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 </a:t>
            </a:r>
            <a:r>
              <a:rPr kumimoji="1" lang="en-US" altLang="zh-CN"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已知：如图，</a:t>
            </a:r>
            <a:r>
              <a:rPr kumimoji="1"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AD</a:t>
            </a:r>
            <a:r>
              <a:rPr kumimoji="1" lang="en-US" altLang="zh-CN" sz="28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∥</a:t>
            </a:r>
            <a:r>
              <a:rPr kumimoji="1"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BC</a:t>
            </a:r>
            <a:r>
              <a:rPr kumimoji="1"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kumimoji="1"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BD</a:t>
            </a:r>
            <a:r>
              <a:rPr kumimoji="1"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平分∠</a:t>
            </a:r>
            <a:r>
              <a:rPr kumimoji="1"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ABC.</a:t>
            </a:r>
            <a:r>
              <a:rPr kumimoji="1"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求证：</a:t>
            </a:r>
            <a:r>
              <a:rPr kumimoji="1"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AB=AD</a:t>
            </a:r>
          </a:p>
        </p:txBody>
      </p:sp>
      <p:grpSp>
        <p:nvGrpSpPr>
          <p:cNvPr id="28674" name="Group 2"/>
          <p:cNvGrpSpPr/>
          <p:nvPr/>
        </p:nvGrpSpPr>
        <p:grpSpPr>
          <a:xfrm>
            <a:off x="7851775" y="1942929"/>
            <a:ext cx="3382962" cy="2071786"/>
            <a:chOff x="0" y="0"/>
            <a:chExt cx="2544" cy="1285"/>
          </a:xfrm>
        </p:grpSpPr>
        <p:grpSp>
          <p:nvGrpSpPr>
            <p:cNvPr id="28675" name="Group 3"/>
            <p:cNvGrpSpPr/>
            <p:nvPr/>
          </p:nvGrpSpPr>
          <p:grpSpPr>
            <a:xfrm>
              <a:off x="288" y="240"/>
              <a:ext cx="1968" cy="816"/>
              <a:chOff x="0" y="0"/>
              <a:chExt cx="1968" cy="816"/>
            </a:xfrm>
          </p:grpSpPr>
          <p:sp>
            <p:nvSpPr>
              <p:cNvPr id="28676" name="AutoShape 4"/>
              <p:cNvSpPr>
                <a:spLocks noChangeArrowheads="1"/>
              </p:cNvSpPr>
              <p:nvPr/>
            </p:nvSpPr>
            <p:spPr bwMode="auto">
              <a:xfrm rot="10800000">
                <a:off x="0" y="0"/>
                <a:ext cx="1968" cy="816"/>
              </a:xfrm>
              <a:custGeom>
                <a:avLst/>
                <a:gdLst>
                  <a:gd name="T0" fmla="*/ 0 w 21600"/>
                  <a:gd name="T1" fmla="*/ 0 h 21600"/>
                  <a:gd name="T2" fmla="*/ 5400 w 21600"/>
                  <a:gd name="T3" fmla="*/ 21600 h 21600"/>
                  <a:gd name="T4" fmla="*/ 16200 w 21600"/>
                  <a:gd name="T5" fmla="*/ 21600 h 21600"/>
                  <a:gd name="T6" fmla="*/ 21600 w 21600"/>
                  <a:gd name="T7" fmla="*/ 0 h 21600"/>
                  <a:gd name="T8" fmla="*/ 0 w 21600"/>
                  <a:gd name="T9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28677" name="Line 5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1488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8678" name="Text Box 6"/>
            <p:cNvSpPr txBox="1">
              <a:spLocks noChangeArrowheads="1"/>
            </p:cNvSpPr>
            <p:nvPr/>
          </p:nvSpPr>
          <p:spPr bwMode="auto">
            <a:xfrm>
              <a:off x="0" y="912"/>
              <a:ext cx="288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28679" name="Text Box 7"/>
            <p:cNvSpPr txBox="1">
              <a:spLocks noChangeArrowheads="1"/>
            </p:cNvSpPr>
            <p:nvPr/>
          </p:nvSpPr>
          <p:spPr bwMode="auto">
            <a:xfrm>
              <a:off x="383" y="0"/>
              <a:ext cx="289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28680" name="Text Box 8"/>
            <p:cNvSpPr txBox="1">
              <a:spLocks noChangeArrowheads="1"/>
            </p:cNvSpPr>
            <p:nvPr/>
          </p:nvSpPr>
          <p:spPr bwMode="auto">
            <a:xfrm>
              <a:off x="1776" y="0"/>
              <a:ext cx="291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28681" name="Text Box 9"/>
            <p:cNvSpPr txBox="1">
              <a:spLocks noChangeArrowheads="1"/>
            </p:cNvSpPr>
            <p:nvPr/>
          </p:nvSpPr>
          <p:spPr bwMode="auto">
            <a:xfrm>
              <a:off x="2256" y="960"/>
              <a:ext cx="288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</p:grp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957263" y="1799898"/>
            <a:ext cx="5465762" cy="3753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证明：∵ 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AD</a:t>
            </a:r>
            <a:r>
              <a:rPr lang="en-US" altLang="zh-CN" sz="2800" i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∥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</a:p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∴∠ADB=∠DBC.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∵ BD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平分∠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</a:p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∴∠ABD=∠DBC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</a:p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∴∠ABD=∠ADB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</a:p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∴AB=AD.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487045" y="213360"/>
            <a:ext cx="2044700" cy="521970"/>
            <a:chOff x="752" y="350"/>
            <a:chExt cx="3220" cy="822"/>
          </a:xfrm>
        </p:grpSpPr>
        <p:sp>
          <p:nvSpPr>
            <p:cNvPr id="3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例题讲解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uiExpand="1" build="allAtOnce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dc9f8e86-e8a8-4de8-97df-871f1ea07e22}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ea664d9a-b6df-466f-9f8e-71117cc5e141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TEMPLATE_SUBCATEGORY" val="0"/>
  <p:tag name="KSO_WM_TEMPLATE_THUMBS_INDEX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1847</Words>
  <Application>Microsoft Office PowerPoint</Application>
  <PresentationFormat>宽屏</PresentationFormat>
  <Paragraphs>264</Paragraphs>
  <Slides>25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6" baseType="lpstr">
      <vt:lpstr>黑体</vt:lpstr>
      <vt:lpstr>华文行楷</vt:lpstr>
      <vt:lpstr>华文楷体</vt:lpstr>
      <vt:lpstr>楷体_GB2312</vt:lpstr>
      <vt:lpstr>隶书</vt:lpstr>
      <vt:lpstr>宋体</vt:lpstr>
      <vt:lpstr>微软雅黑</vt:lpstr>
      <vt:lpstr>Arial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2021-06-30T16:31:00Z</cp:lastPrinted>
  <dcterms:created xsi:type="dcterms:W3CDTF">2021-06-30T16:31:00Z</dcterms:created>
  <dcterms:modified xsi:type="dcterms:W3CDTF">2023-01-16T23:06:17Z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6BDB67AE3F894949AF48F32B72572EE7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