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7" r:id="rId2"/>
    <p:sldId id="261" r:id="rId3"/>
    <p:sldId id="262" r:id="rId4"/>
    <p:sldId id="288" r:id="rId5"/>
    <p:sldId id="260" r:id="rId6"/>
    <p:sldId id="263" r:id="rId7"/>
    <p:sldId id="264" r:id="rId8"/>
    <p:sldId id="266" r:id="rId9"/>
    <p:sldId id="265" r:id="rId10"/>
    <p:sldId id="273" r:id="rId11"/>
    <p:sldId id="267" r:id="rId12"/>
    <p:sldId id="268" r:id="rId13"/>
    <p:sldId id="284" r:id="rId14"/>
    <p:sldId id="285" r:id="rId15"/>
    <p:sldId id="269" r:id="rId16"/>
    <p:sldId id="270" r:id="rId17"/>
    <p:sldId id="291" r:id="rId18"/>
    <p:sldId id="292" r:id="rId19"/>
    <p:sldId id="271" r:id="rId20"/>
    <p:sldId id="274" r:id="rId21"/>
    <p:sldId id="293" r:id="rId22"/>
    <p:sldId id="275" r:id="rId23"/>
    <p:sldId id="276" r:id="rId24"/>
    <p:sldId id="277" r:id="rId25"/>
    <p:sldId id="279" r:id="rId26"/>
    <p:sldId id="278" r:id="rId27"/>
    <p:sldId id="281" r:id="rId28"/>
    <p:sldId id="283" r:id="rId29"/>
    <p:sldId id="286" r:id="rId3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新课标第一网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9708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68" autoAdjust="0"/>
    <p:restoredTop sz="96044" autoAdjust="0"/>
  </p:normalViewPr>
  <p:slideViewPr>
    <p:cSldViewPr>
      <p:cViewPr>
        <p:scale>
          <a:sx n="100" d="100"/>
          <a:sy n="100" d="100"/>
        </p:scale>
        <p:origin x="-23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 smtClean="0">
                <a:latin typeface="Arial" panose="020B0604020202020204" pitchFamily="34" charset="0"/>
                <a:cs typeface="+mn-ea"/>
              </a:defRPr>
            </a:lvl1pPr>
          </a:lstStyle>
          <a:p>
            <a:fld id="{0F9B84EA-7D68-4D60-9CB1-D50884785D1C}" type="datetimeFigureOut">
              <a:rPr lang="zh-CN" altLang="en-US"/>
              <a:t>2023-01-17</a:t>
            </a:fld>
            <a:endParaRPr lang="zh-CN" altLang="en-US">
              <a:latin typeface="Calibri" panose="020F0502020204030204" pitchFamily="34" charset="0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>
                <a:latin typeface="Arial" panose="020B0604020202020204" pitchFamily="34" charset="0"/>
              </a:defRPr>
            </a:lvl1pPr>
          </a:lstStyle>
          <a:p>
            <a:fld id="{953D8BC5-CC94-49D5-B20B-BDA3AA37AE88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7E450D4-5441-4703-BCD1-F83FCD5E061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53E4C68D-2818-4FC1-90E9-12C5FCB8CF48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614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14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0D4F3B1-51FF-4BF3-9DF8-5ED099F7B305}" type="slidenum">
              <a:rPr lang="zh-CN" altLang="en-US"/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662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zh-CN" smtClean="0"/>
          </a:p>
        </p:txBody>
      </p:sp>
      <p:sp>
        <p:nvSpPr>
          <p:cNvPr id="2662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59A0754-9D0D-4F44-A2AB-7A56E18ABA8B}" type="slidenum">
              <a:rPr lang="zh-CN" altLang="en-US"/>
              <a:t>10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867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zh-CN" smtClean="0"/>
          </a:p>
        </p:txBody>
      </p:sp>
      <p:sp>
        <p:nvSpPr>
          <p:cNvPr id="2867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AE28BA4-0393-44C3-8C08-A19F65F65F10}" type="slidenum">
              <a:rPr lang="zh-CN" altLang="en-US"/>
              <a:t>11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0722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zh-CN" smtClean="0"/>
          </a:p>
        </p:txBody>
      </p:sp>
      <p:sp>
        <p:nvSpPr>
          <p:cNvPr id="3072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7882B0F-0194-4165-AFCF-093ED27E4CB8}" type="slidenum">
              <a:rPr lang="zh-CN" altLang="en-US"/>
              <a:t>12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277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zh-CN" smtClean="0"/>
          </a:p>
        </p:txBody>
      </p:sp>
      <p:sp>
        <p:nvSpPr>
          <p:cNvPr id="3277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BE488B8-489B-43F7-BA98-B631024D5A3A}" type="slidenum">
              <a:rPr lang="zh-CN" altLang="en-US"/>
              <a:t>13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481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zh-CN" smtClean="0"/>
          </a:p>
        </p:txBody>
      </p:sp>
      <p:sp>
        <p:nvSpPr>
          <p:cNvPr id="3481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E31C194-E9AF-4EF4-83CA-A7E1CE60A61D}" type="slidenum">
              <a:rPr lang="zh-CN" altLang="en-US"/>
              <a:t>14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686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zh-CN" smtClean="0"/>
          </a:p>
        </p:txBody>
      </p:sp>
      <p:sp>
        <p:nvSpPr>
          <p:cNvPr id="3686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3451532-0C07-4D73-87AC-77E90185B433}" type="slidenum">
              <a:rPr lang="zh-CN" altLang="en-US"/>
              <a:t>15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891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zh-CN" smtClean="0"/>
          </a:p>
        </p:txBody>
      </p:sp>
      <p:sp>
        <p:nvSpPr>
          <p:cNvPr id="3891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AD7C037-A97D-4632-A1CD-D213F70FA9C8}" type="slidenum">
              <a:rPr lang="zh-CN" altLang="en-US"/>
              <a:t>16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0962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zh-CN" dirty="0" smtClean="0"/>
          </a:p>
        </p:txBody>
      </p:sp>
      <p:sp>
        <p:nvSpPr>
          <p:cNvPr id="4096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110903C-A237-4361-8653-B59E1CFDEC06}" type="slidenum">
              <a:rPr lang="zh-CN" altLang="en-US"/>
              <a:t>17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301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zh-CN" smtClean="0"/>
          </a:p>
        </p:txBody>
      </p:sp>
      <p:sp>
        <p:nvSpPr>
          <p:cNvPr id="4301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01CB793-AD19-4B15-B568-F2FD80F092EF}" type="slidenum">
              <a:rPr lang="zh-CN" altLang="en-US"/>
              <a:t>18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505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zh-CN" smtClean="0"/>
          </a:p>
        </p:txBody>
      </p:sp>
      <p:sp>
        <p:nvSpPr>
          <p:cNvPr id="4505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FFEA64C-B50F-462B-9BB5-B73CC7D46C3D}" type="slidenum">
              <a:rPr lang="zh-CN" altLang="en-US"/>
              <a:t>19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819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zh-CN" smtClean="0"/>
          </a:p>
        </p:txBody>
      </p:sp>
      <p:sp>
        <p:nvSpPr>
          <p:cNvPr id="819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FB94651-2140-49C4-8732-478DCF36ADB2}" type="slidenum">
              <a:rPr lang="zh-CN" altLang="en-US"/>
              <a:t>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710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zh-CN" smtClean="0"/>
          </a:p>
        </p:txBody>
      </p:sp>
      <p:sp>
        <p:nvSpPr>
          <p:cNvPr id="4710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03929B9-040A-47FB-B4AF-D22640C95B99}" type="slidenum">
              <a:rPr lang="zh-CN" altLang="en-US"/>
              <a:t>20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915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zh-CN" smtClean="0"/>
          </a:p>
        </p:txBody>
      </p:sp>
      <p:sp>
        <p:nvSpPr>
          <p:cNvPr id="4915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92E1551-B30C-4D10-B7DB-A3E55C3AB654}" type="slidenum">
              <a:rPr lang="zh-CN" altLang="en-US"/>
              <a:t>21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51202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zh-CN" smtClean="0"/>
          </a:p>
        </p:txBody>
      </p:sp>
      <p:sp>
        <p:nvSpPr>
          <p:cNvPr id="5120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06E4727-DC4F-4219-86F7-0F1C2297886D}" type="slidenum">
              <a:rPr lang="zh-CN" altLang="en-US"/>
              <a:t>22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5325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zh-CN" smtClean="0"/>
          </a:p>
        </p:txBody>
      </p:sp>
      <p:sp>
        <p:nvSpPr>
          <p:cNvPr id="5325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4BB6B2D-F11D-4DCD-8448-ED2CFF834D8C}" type="slidenum">
              <a:rPr lang="zh-CN" altLang="en-US"/>
              <a:t>23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5529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zh-CN" smtClean="0"/>
          </a:p>
        </p:txBody>
      </p:sp>
      <p:sp>
        <p:nvSpPr>
          <p:cNvPr id="5529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2B4D1D6-E4F1-451F-AE62-4EFED37C2067}" type="slidenum">
              <a:rPr lang="zh-CN" altLang="en-US"/>
              <a:t>24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13DB666-0C68-43CA-863E-BF3376FFC38A}" type="slidenum">
              <a:rPr lang="zh-CN" altLang="en-US"/>
              <a:t>25</a:t>
            </a:fld>
            <a:endParaRPr lang="en-US" altLang="zh-CN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141413" y="754063"/>
            <a:ext cx="4391025" cy="3294062"/>
          </a:xfrm>
          <a:ln>
            <a:solidFill>
              <a:srgbClr val="000000"/>
            </a:solidFill>
            <a:miter lim="800000"/>
          </a:ln>
        </p:spPr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zh-CN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5939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zh-CN" smtClean="0"/>
          </a:p>
        </p:txBody>
      </p:sp>
      <p:sp>
        <p:nvSpPr>
          <p:cNvPr id="5939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C1DCB65-C841-4128-806F-056604F9BF48}" type="slidenum">
              <a:rPr lang="zh-CN" altLang="en-US"/>
              <a:t>26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61442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144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6F7E72B-C5B5-44B8-BBA4-EA93BFBA2FA3}" type="slidenum">
              <a:rPr lang="zh-CN" altLang="en-US"/>
              <a:t>27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6349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349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48E00A0-7D5E-40F0-9EF1-8FD363D41576}" type="slidenum">
              <a:rPr lang="zh-CN" altLang="en-US"/>
              <a:t>28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6553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6553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715EC95-5C0A-4D7C-926A-FDC2FBDADECD}" type="slidenum">
              <a:rPr lang="zh-CN" altLang="en-US"/>
              <a:t>29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0242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024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839C859-9EA2-4CE0-B1FE-1B55B6D26E43}" type="slidenum">
              <a:rPr lang="zh-CN" altLang="en-US"/>
              <a:t>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229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zh-CN" smtClean="0"/>
          </a:p>
        </p:txBody>
      </p:sp>
      <p:sp>
        <p:nvSpPr>
          <p:cNvPr id="1229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88B148C-6056-458E-B91A-EEEB4B644E11}" type="slidenum">
              <a:rPr lang="zh-CN" altLang="en-US"/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433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zh-CN" dirty="0" smtClean="0"/>
          </a:p>
        </p:txBody>
      </p:sp>
      <p:sp>
        <p:nvSpPr>
          <p:cNvPr id="1433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5825070-BBDC-434A-97CD-06149A4B0836}" type="slidenum">
              <a:rPr lang="zh-CN" altLang="en-US"/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638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zh-CN" smtClean="0"/>
          </a:p>
        </p:txBody>
      </p:sp>
      <p:sp>
        <p:nvSpPr>
          <p:cNvPr id="1638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C1BBF63-4065-4DB6-81EF-FD3FFF90CC83}" type="slidenum">
              <a:rPr lang="zh-CN" altLang="en-US"/>
              <a:t>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843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zh-CN" smtClean="0"/>
          </a:p>
        </p:txBody>
      </p:sp>
      <p:sp>
        <p:nvSpPr>
          <p:cNvPr id="1843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2DA3FD9-8BAC-4330-8F72-034396AD8A59}" type="slidenum">
              <a:rPr lang="zh-CN" altLang="en-US"/>
              <a:t>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0482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zh-CN" smtClean="0"/>
          </a:p>
        </p:txBody>
      </p:sp>
      <p:sp>
        <p:nvSpPr>
          <p:cNvPr id="2048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443B0D0-7FE9-48A5-AC21-13F5677B40B8}" type="slidenum">
              <a:rPr lang="zh-CN" altLang="en-US"/>
              <a:t>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253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zh-CN" smtClean="0"/>
          </a:p>
        </p:txBody>
      </p:sp>
      <p:sp>
        <p:nvSpPr>
          <p:cNvPr id="2253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1EECC18-BA4D-4FFC-B16D-5753FA87F0D3}" type="slidenum">
              <a:rPr lang="zh-CN" altLang="en-US"/>
              <a:t>9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E7DD8-5B49-4D5D-8060-0E66F0738CF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572430-61C4-4BB8-BC01-C8F533CD4E69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E7DD8-5B49-4D5D-8060-0E66F0738CF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909DC-6566-4B56-B263-83FCAE83B1B4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E7DD8-5B49-4D5D-8060-0E66F0738CF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B53243-5BC9-4D49-BE24-8830E475790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标题和四项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02237E7-3224-4566-9590-DF67587E3D75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E7DD8-5B49-4D5D-8060-0E66F0738CF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1A75F0-9163-4BC8-A295-D9F89827C9B5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E7DD8-5B49-4D5D-8060-0E66F0738CF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D47772-CEC1-4F05-809C-1F2219C3CB76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E7DD8-5B49-4D5D-8060-0E66F0738CF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A9AF6E-856F-4312-B5AA-834346C265BC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E7DD8-5B49-4D5D-8060-0E66F0738CF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8AC1BD-55F0-4E8D-9F60-BF36F8E6CFDE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E7DD8-5B49-4D5D-8060-0E66F0738CF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A1B17D-DF5C-4992-8E05-18DBB23CAC04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E7DD8-5B49-4D5D-8060-0E66F0738CF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9E57F-4BBF-4964-88AD-0CD775C1744A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E7DD8-5B49-4D5D-8060-0E66F0738CF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9E3EF7-EA4C-49F4-AA9A-346C2F896EEB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E7DD8-5B49-4D5D-8060-0E66F0738CF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3C3C9F-C0C1-4214-84AF-701CC88DE38F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B1E7DD8-5B49-4D5D-8060-0E66F0738CF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758CA96D-7D5B-4262-9252-B458F91EF448}" type="slidenum">
              <a:rPr lang="zh-CN" altLang="en-US"/>
              <a:t>‹#›</a:t>
            </a:fld>
            <a:endParaRPr lang="en-US" altLang="zh-CN"/>
          </a:p>
        </p:txBody>
      </p:sp>
      <p:pic>
        <p:nvPicPr>
          <p:cNvPr id="1031" name="Picture 2" descr="C:\Users\Administrator\Desktop\04_Top bar.jpg"/>
          <p:cNvPicPr>
            <a:picLocks noChangeAspect="1" noChangeArrowheads="1"/>
          </p:cNvPicPr>
          <p:nvPr userDrawn="1"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png"/><Relationship Id="rId2" Type="http://schemas.openxmlformats.org/officeDocument/2006/relationships/audio" Target="file:///C:\Users\Administrator\Desktop\&#33521;&#35821;%20&#20845;&#24180;&#32423;&#19978;&#20876;%20&#25945;&#23398;&#35838;&#20214;\Module%203\Unit%208\&#38899;&#39057;\Look%20and%20read%2001.mp3" TargetMode="External"/><Relationship Id="rId1" Type="http://schemas.microsoft.com/office/2007/relationships/media" Target="file:///C:\Users\Administrator\Desktop\&#33521;&#35821;%20&#20845;&#24180;&#32423;&#19978;&#20876;%20&#25945;&#23398;&#35838;&#20214;\Module%203\Unit%208\&#38899;&#39057;\Look%20and%20read%2001.mp3" TargetMode="External"/><Relationship Id="rId6" Type="http://schemas.openxmlformats.org/officeDocument/2006/relationships/image" Target="../media/image25.pn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png"/><Relationship Id="rId2" Type="http://schemas.openxmlformats.org/officeDocument/2006/relationships/audio" Target="file:///C:\Users\Administrator\Desktop\&#33521;&#35821;%20&#20845;&#24180;&#32423;&#19978;&#20876;%20&#25945;&#23398;&#35838;&#20214;\Module%203\Unit%208\&#38899;&#39057;\Look%20and%20read%2002.mp3" TargetMode="External"/><Relationship Id="rId1" Type="http://schemas.microsoft.com/office/2007/relationships/media" Target="file:///C:\Users\Administrator\Desktop\&#33521;&#35821;%20&#20845;&#24180;&#32423;&#19978;&#20876;%20&#25945;&#23398;&#35838;&#20214;\Module%203\Unit%208\&#38899;&#39057;\Look%20and%20read%2002.mp3" TargetMode="External"/><Relationship Id="rId6" Type="http://schemas.openxmlformats.org/officeDocument/2006/relationships/image" Target="../media/image27.pn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png"/><Relationship Id="rId2" Type="http://schemas.openxmlformats.org/officeDocument/2006/relationships/audio" Target="file:///C:\Users\Administrator\Desktop\&#33521;&#35821;%20&#20845;&#24180;&#32423;&#19978;&#20876;%20&#25945;&#23398;&#35838;&#20214;\Module%203\Unit%208\&#38899;&#39057;\Look%20and%20read%2003.mp3" TargetMode="External"/><Relationship Id="rId1" Type="http://schemas.microsoft.com/office/2007/relationships/media" Target="file:///C:\Users\Administrator\Desktop\&#33521;&#35821;%20&#20845;&#24180;&#32423;&#19978;&#20876;%20&#25945;&#23398;&#35838;&#20214;\Module%203\Unit%208\&#38899;&#39057;\Look%20and%20read%2003.mp3" TargetMode="External"/><Relationship Id="rId6" Type="http://schemas.openxmlformats.org/officeDocument/2006/relationships/image" Target="../media/image28.pn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audio" Target="file:///C:\Users\Administrator\Desktop\&#33521;&#35821;%20&#20845;&#24180;&#32423;&#19978;&#20876;%20&#25945;&#23398;&#35838;&#20214;\Module%203\Unit%208\&#38899;&#39057;\Look%20and%20read.mp3" TargetMode="External"/><Relationship Id="rId1" Type="http://schemas.microsoft.com/office/2007/relationships/media" Target="file:///C:\Users\Administrator\Desktop\&#33521;&#35821;%20&#20845;&#24180;&#32423;&#19978;&#20876;%20&#25945;&#23398;&#35838;&#20214;\Module%203\Unit%208\&#38899;&#39057;\Look%20and%20read.mp3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3" descr="C:\Users\Administrator\Desktop\M3 unit icon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92696"/>
            <a:ext cx="1979712" cy="2323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标题 1"/>
          <p:cNvSpPr txBox="1"/>
          <p:nvPr/>
        </p:nvSpPr>
        <p:spPr bwMode="auto">
          <a:xfrm>
            <a:off x="2124074" y="1340768"/>
            <a:ext cx="6334125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buFontTx/>
              <a:buNone/>
              <a:defRPr/>
            </a:pPr>
            <a:r>
              <a:rPr lang="en-US" altLang="zh-CN" sz="7200" b="1" i="1" dirty="0">
                <a:solidFill>
                  <a:srgbClr val="F89708"/>
                </a:solidFill>
                <a:latin typeface="Arno Pro Smbd" pitchFamily="18" charset="0"/>
                <a:ea typeface="+mj-ea"/>
                <a:cs typeface="+mj-cs"/>
              </a:rPr>
              <a:t>Visiting museums</a:t>
            </a:r>
            <a:endParaRPr lang="zh-CN" altLang="en-US" sz="7200" b="1" i="1" dirty="0">
              <a:solidFill>
                <a:srgbClr val="F89708"/>
              </a:solidFill>
              <a:latin typeface="Arno Pro Smbd" pitchFamily="18" charset="0"/>
              <a:ea typeface="+mj-ea"/>
              <a:cs typeface="+mj-cs"/>
            </a:endParaRPr>
          </a:p>
        </p:txBody>
      </p:sp>
      <p:sp>
        <p:nvSpPr>
          <p:cNvPr id="5124" name="标题 1"/>
          <p:cNvSpPr txBox="1">
            <a:spLocks noChangeArrowheads="1"/>
          </p:cNvSpPr>
          <p:nvPr/>
        </p:nvSpPr>
        <p:spPr bwMode="auto">
          <a:xfrm>
            <a:off x="35496" y="1473745"/>
            <a:ext cx="1439862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8800" dirty="0">
                <a:solidFill>
                  <a:schemeClr val="bg1"/>
                </a:solidFill>
                <a:latin typeface="Jokerman" panose="04090605060D06020702" pitchFamily="82" charset="0"/>
              </a:rPr>
              <a:t>8</a:t>
            </a:r>
            <a:endParaRPr lang="zh-CN" altLang="en-US" sz="8800" dirty="0">
              <a:solidFill>
                <a:schemeClr val="bg1"/>
              </a:solidFill>
              <a:latin typeface="Jokerman" panose="04090605060D06020702" pitchFamily="82" charset="0"/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87824" y="2763093"/>
            <a:ext cx="3857652" cy="28932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128" name="矩形 3084"/>
          <p:cNvSpPr>
            <a:spLocks noChangeArrowheads="1" noChangeShapeType="1" noTextEdit="1"/>
          </p:cNvSpPr>
          <p:nvPr/>
        </p:nvSpPr>
        <p:spPr bwMode="auto">
          <a:xfrm>
            <a:off x="7772400" y="6308725"/>
            <a:ext cx="1371600" cy="350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zh-CN" altLang="en-US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5305" y="6064064"/>
            <a:ext cx="9144000" cy="565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1" name="组合 15"/>
          <p:cNvGrpSpPr/>
          <p:nvPr/>
        </p:nvGrpSpPr>
        <p:grpSpPr bwMode="auto">
          <a:xfrm>
            <a:off x="917575" y="1314450"/>
            <a:ext cx="3052763" cy="3035300"/>
            <a:chOff x="2643174" y="714356"/>
            <a:chExt cx="3504664" cy="3425777"/>
          </a:xfrm>
        </p:grpSpPr>
        <p:pic>
          <p:nvPicPr>
            <p:cNvPr id="3277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43174" y="714356"/>
              <a:ext cx="3504664" cy="71438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2773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00384" y="1429255"/>
              <a:ext cx="2857677" cy="271087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5" name="TextBox 14"/>
          <p:cNvSpPr txBox="1"/>
          <p:nvPr/>
        </p:nvSpPr>
        <p:spPr>
          <a:xfrm>
            <a:off x="357188" y="4652963"/>
            <a:ext cx="8572500" cy="2062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3200" dirty="0">
                <a:latin typeface="+mj-lt"/>
                <a:ea typeface="+mn-ea"/>
              </a:rPr>
              <a:t> What time does the science museum open?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3200" dirty="0">
                <a:latin typeface="+mj-lt"/>
                <a:ea typeface="+mn-ea"/>
              </a:rPr>
              <a:t> What did Ben and Kitty visit on the second floor?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3200" dirty="0">
                <a:latin typeface="+mj-lt"/>
                <a:ea typeface="+mn-ea"/>
              </a:rPr>
              <a:t> What did they see in “The World of Robots”?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3200" dirty="0">
                <a:latin typeface="+mj-lt"/>
                <a:ea typeface="+mn-ea"/>
              </a:rPr>
              <a:t> What can robots do there?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143375" y="1928813"/>
            <a:ext cx="51435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</a:rPr>
              <a:t>Step 1: </a:t>
            </a:r>
            <a:r>
              <a:rPr lang="en-US" altLang="zh-CN" sz="3200" dirty="0"/>
              <a:t>Choose a question.</a:t>
            </a:r>
          </a:p>
          <a:p>
            <a:r>
              <a:rPr lang="en-US" altLang="zh-CN" sz="3200" dirty="0">
                <a:solidFill>
                  <a:srgbClr val="FF0000"/>
                </a:solidFill>
              </a:rPr>
              <a:t>Step 2: </a:t>
            </a:r>
            <a:r>
              <a:rPr lang="en-US" altLang="zh-CN" sz="3200" dirty="0"/>
              <a:t>Read and answer.</a:t>
            </a:r>
          </a:p>
          <a:p>
            <a:r>
              <a:rPr lang="en-US" altLang="zh-CN" sz="3200" dirty="0">
                <a:solidFill>
                  <a:srgbClr val="FF0000"/>
                </a:solidFill>
              </a:rPr>
              <a:t>Step 3: </a:t>
            </a:r>
            <a:r>
              <a:rPr lang="en-US" altLang="zh-CN" sz="3200" dirty="0"/>
              <a:t>Share.</a:t>
            </a:r>
            <a:endParaRPr lang="zh-CN" altLang="en-US" sz="3200" dirty="0">
              <a:latin typeface="Arial" panose="020B0604020202020204" pitchFamily="34" charset="0"/>
            </a:endParaRPr>
          </a:p>
        </p:txBody>
      </p:sp>
      <p:grpSp>
        <p:nvGrpSpPr>
          <p:cNvPr id="25606" name="组合 1"/>
          <p:cNvGrpSpPr/>
          <p:nvPr/>
        </p:nvGrpSpPr>
        <p:grpSpPr bwMode="auto">
          <a:xfrm>
            <a:off x="0" y="517525"/>
            <a:ext cx="4918075" cy="785813"/>
            <a:chOff x="0" y="518318"/>
            <a:chExt cx="4918022" cy="785813"/>
          </a:xfrm>
        </p:grpSpPr>
        <p:sp>
          <p:nvSpPr>
            <p:cNvPr id="7172" name="TextBox 7"/>
            <p:cNvSpPr txBox="1">
              <a:spLocks noChangeArrowheads="1"/>
            </p:cNvSpPr>
            <p:nvPr/>
          </p:nvSpPr>
          <p:spPr bwMode="auto">
            <a:xfrm>
              <a:off x="917565" y="624681"/>
              <a:ext cx="4000457" cy="5238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zh-CN" sz="2800" dirty="0">
                  <a:solidFill>
                    <a:srgbClr val="006600"/>
                  </a:solidFill>
                  <a:latin typeface="Aharoni" pitchFamily="2" charset="-79"/>
                  <a:ea typeface="+mn-ea"/>
                  <a:cs typeface="Aharoni" pitchFamily="2" charset="-79"/>
                </a:rPr>
                <a:t>Read and answer </a:t>
              </a:r>
              <a:endParaRPr lang="zh-CN" altLang="en-US" sz="2800" dirty="0">
                <a:solidFill>
                  <a:srgbClr val="006600"/>
                </a:solidFill>
                <a:latin typeface="Aharoni" pitchFamily="2" charset="-79"/>
                <a:ea typeface="+mn-ea"/>
                <a:cs typeface="Aharoni" pitchFamily="2" charset="-79"/>
              </a:endParaRPr>
            </a:p>
          </p:txBody>
        </p:sp>
        <p:pic>
          <p:nvPicPr>
            <p:cNvPr id="25608" name="Picture 10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518318"/>
              <a:ext cx="950913" cy="785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69888" y="4295775"/>
            <a:ext cx="85725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3200" dirty="0">
                <a:latin typeface="+mj-lt"/>
                <a:ea typeface="+mn-ea"/>
              </a:rPr>
              <a:t> What can robots do there?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298450" y="1438275"/>
            <a:ext cx="7915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sz="3200" dirty="0"/>
              <a:t> What time does the science museum open?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83568" y="1908121"/>
            <a:ext cx="82089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3200" dirty="0"/>
              <a:t>It opens at ten o’clock in the morning every day.</a:t>
            </a:r>
            <a:endParaRPr lang="zh-CN" altLang="en-US" sz="3200" dirty="0">
              <a:latin typeface="Arial" panose="020B0604020202020204" pitchFamily="34" charset="0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285750" y="2509838"/>
            <a:ext cx="87487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sz="3200"/>
              <a:t> What did Ben and Kitty visit on the second floor?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41188" y="2916808"/>
            <a:ext cx="7215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dirty="0"/>
              <a:t>They visited “The World of Robots ”.</a:t>
            </a:r>
            <a:endParaRPr lang="zh-CN" altLang="en-US" sz="3200" dirty="0">
              <a:latin typeface="Arial" panose="020B0604020202020204" pitchFamily="34" charset="0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285750" y="3367088"/>
            <a:ext cx="81010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sz="3200"/>
              <a:t> What did they see in “The World of Robots”?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59593" y="3861048"/>
            <a:ext cx="72151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dirty="0"/>
              <a:t>They saw many </a:t>
            </a:r>
            <a:r>
              <a:rPr lang="en-US" altLang="zh-CN" sz="3200" dirty="0">
                <a:solidFill>
                  <a:srgbClr val="FF0000"/>
                </a:solidFill>
              </a:rPr>
              <a:t>kinds of </a:t>
            </a:r>
            <a:r>
              <a:rPr lang="en-US" altLang="zh-CN" sz="3200" dirty="0"/>
              <a:t>robots there</a:t>
            </a:r>
            <a:r>
              <a:rPr lang="en-US" altLang="zh-CN" sz="3200" dirty="0" smtClean="0"/>
              <a:t>.               </a:t>
            </a:r>
            <a:endParaRPr lang="zh-CN" altLang="en-US" sz="2400" dirty="0">
              <a:latin typeface="Arial" panose="020B0604020202020204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11560" y="4797152"/>
            <a:ext cx="80010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dirty="0"/>
              <a:t>A robot was at the piano. He could play songs. His fingers moved fast.</a:t>
            </a:r>
          </a:p>
          <a:p>
            <a:r>
              <a:rPr lang="en-US" altLang="zh-CN" sz="3200" dirty="0"/>
              <a:t>A robot was a </a:t>
            </a:r>
            <a:r>
              <a:rPr lang="en-US" altLang="zh-CN" sz="3200" dirty="0">
                <a:solidFill>
                  <a:srgbClr val="FF0000"/>
                </a:solidFill>
              </a:rPr>
              <a:t>dancer</a:t>
            </a:r>
            <a:r>
              <a:rPr lang="en-US" altLang="zh-CN" sz="3200" dirty="0"/>
              <a:t>. He could move his head and arms.                             </a:t>
            </a:r>
            <a:endParaRPr lang="zh-CN" altLang="en-US" sz="2400" dirty="0">
              <a:latin typeface="Arial" panose="020B0604020202020204" pitchFamily="34" charset="0"/>
            </a:endParaRPr>
          </a:p>
        </p:txBody>
      </p:sp>
      <p:grpSp>
        <p:nvGrpSpPr>
          <p:cNvPr id="27657" name="组合 17"/>
          <p:cNvGrpSpPr/>
          <p:nvPr/>
        </p:nvGrpSpPr>
        <p:grpSpPr bwMode="auto">
          <a:xfrm>
            <a:off x="0" y="428625"/>
            <a:ext cx="4918075" cy="785813"/>
            <a:chOff x="0" y="518318"/>
            <a:chExt cx="4918022" cy="785813"/>
          </a:xfrm>
        </p:grpSpPr>
        <p:sp>
          <p:nvSpPr>
            <p:cNvPr id="19" name="TextBox 7"/>
            <p:cNvSpPr txBox="1">
              <a:spLocks noChangeArrowheads="1"/>
            </p:cNvSpPr>
            <p:nvPr/>
          </p:nvSpPr>
          <p:spPr bwMode="auto">
            <a:xfrm>
              <a:off x="917565" y="624681"/>
              <a:ext cx="4000457" cy="5238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zh-CN" sz="2800" dirty="0">
                  <a:solidFill>
                    <a:srgbClr val="006600"/>
                  </a:solidFill>
                  <a:latin typeface="Aharoni" pitchFamily="2" charset="-79"/>
                  <a:ea typeface="+mn-ea"/>
                  <a:cs typeface="Aharoni" pitchFamily="2" charset="-79"/>
                </a:rPr>
                <a:t>Read and answer </a:t>
              </a:r>
              <a:endParaRPr lang="zh-CN" altLang="en-US" sz="2800" dirty="0">
                <a:solidFill>
                  <a:srgbClr val="006600"/>
                </a:solidFill>
                <a:latin typeface="Aharoni" pitchFamily="2" charset="-79"/>
                <a:ea typeface="+mn-ea"/>
                <a:cs typeface="Aharoni" pitchFamily="2" charset="-79"/>
              </a:endParaRPr>
            </a:p>
          </p:txBody>
        </p:sp>
        <p:pic>
          <p:nvPicPr>
            <p:cNvPr id="27659" name="Picture 10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518318"/>
              <a:ext cx="950913" cy="785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660" name="矩形 14350"/>
          <p:cNvSpPr>
            <a:spLocks noChangeArrowheads="1" noChangeShapeType="1" noTextEdit="1"/>
          </p:cNvSpPr>
          <p:nvPr/>
        </p:nvSpPr>
        <p:spPr bwMode="auto">
          <a:xfrm>
            <a:off x="7772400" y="6308725"/>
            <a:ext cx="1371600" cy="350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zh-CN" altLang="en-US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9" grpId="0"/>
      <p:bldP spid="10" grpId="0"/>
      <p:bldP spid="11" grpId="0"/>
      <p:bldP spid="12" grpId="0"/>
      <p:bldP spid="13" grpId="0"/>
      <p:bldP spid="14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9"/>
          <p:cNvSpPr txBox="1">
            <a:spLocks noChangeArrowheads="1"/>
          </p:cNvSpPr>
          <p:nvPr/>
        </p:nvSpPr>
        <p:spPr bwMode="auto">
          <a:xfrm>
            <a:off x="571500" y="2027238"/>
            <a:ext cx="89630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/>
              <a:t>It opens at ten o’clock in the morning every day.</a:t>
            </a:r>
            <a:endParaRPr lang="zh-CN" altLang="en-US" sz="3200">
              <a:latin typeface="Arial" panose="020B0604020202020204" pitchFamily="34" charset="0"/>
            </a:endParaRPr>
          </a:p>
        </p:txBody>
      </p:sp>
      <p:sp>
        <p:nvSpPr>
          <p:cNvPr id="29698" name="TextBox 11"/>
          <p:cNvSpPr txBox="1">
            <a:spLocks noChangeArrowheads="1"/>
          </p:cNvSpPr>
          <p:nvPr/>
        </p:nvSpPr>
        <p:spPr bwMode="auto">
          <a:xfrm>
            <a:off x="571500" y="2795588"/>
            <a:ext cx="7215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/>
              <a:t>They visited “The World of Robots ”.</a:t>
            </a:r>
            <a:endParaRPr lang="zh-CN" altLang="en-US" sz="3200">
              <a:latin typeface="Arial" panose="020B0604020202020204" pitchFamily="34" charset="0"/>
            </a:endParaRPr>
          </a:p>
        </p:txBody>
      </p:sp>
      <p:sp>
        <p:nvSpPr>
          <p:cNvPr id="29699" name="TextBox 13"/>
          <p:cNvSpPr txBox="1">
            <a:spLocks noChangeArrowheads="1"/>
          </p:cNvSpPr>
          <p:nvPr/>
        </p:nvSpPr>
        <p:spPr bwMode="auto">
          <a:xfrm>
            <a:off x="571500" y="3581400"/>
            <a:ext cx="721518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/>
              <a:t>They saw many </a:t>
            </a:r>
            <a:r>
              <a:rPr lang="en-US" altLang="zh-CN" sz="3200">
                <a:solidFill>
                  <a:srgbClr val="FF0000"/>
                </a:solidFill>
              </a:rPr>
              <a:t>kinds of </a:t>
            </a:r>
            <a:r>
              <a:rPr lang="en-US" altLang="zh-CN" sz="3200"/>
              <a:t>robots there.</a:t>
            </a:r>
          </a:p>
          <a:p>
            <a:r>
              <a:rPr lang="en-US" altLang="zh-CN" sz="3200"/>
              <a:t>                             </a:t>
            </a:r>
            <a:endParaRPr lang="zh-CN" altLang="en-US" sz="2400">
              <a:latin typeface="Arial" panose="020B0604020202020204" pitchFamily="34" charset="0"/>
            </a:endParaRPr>
          </a:p>
        </p:txBody>
      </p:sp>
      <p:sp>
        <p:nvSpPr>
          <p:cNvPr id="29700" name="TextBox 15"/>
          <p:cNvSpPr txBox="1">
            <a:spLocks noChangeArrowheads="1"/>
          </p:cNvSpPr>
          <p:nvPr/>
        </p:nvSpPr>
        <p:spPr bwMode="auto">
          <a:xfrm>
            <a:off x="571500" y="4438650"/>
            <a:ext cx="80010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/>
              <a:t>A robot was at the piano. He could play songs. His fingers moved fast.</a:t>
            </a:r>
          </a:p>
          <a:p>
            <a:r>
              <a:rPr lang="en-US" altLang="zh-CN" sz="3200"/>
              <a:t>A robot was a </a:t>
            </a:r>
            <a:r>
              <a:rPr lang="en-US" altLang="zh-CN" sz="3200">
                <a:solidFill>
                  <a:srgbClr val="FF0000"/>
                </a:solidFill>
              </a:rPr>
              <a:t>dancer</a:t>
            </a:r>
            <a:r>
              <a:rPr lang="en-US" altLang="zh-CN" sz="3200"/>
              <a:t>. He could move his head and arms.                             </a:t>
            </a:r>
            <a:endParaRPr lang="zh-CN" altLang="en-US" sz="2400"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625725" y="1379538"/>
            <a:ext cx="3905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0070C0"/>
                </a:solidFill>
              </a:rPr>
              <a:t>The science museum</a:t>
            </a:r>
            <a:endParaRPr lang="zh-CN" altLang="en-US" sz="320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grpSp>
        <p:nvGrpSpPr>
          <p:cNvPr id="29702" name="组合 9"/>
          <p:cNvGrpSpPr/>
          <p:nvPr/>
        </p:nvGrpSpPr>
        <p:grpSpPr bwMode="auto">
          <a:xfrm>
            <a:off x="0" y="463550"/>
            <a:ext cx="4918075" cy="785813"/>
            <a:chOff x="0" y="518318"/>
            <a:chExt cx="4918022" cy="785813"/>
          </a:xfrm>
        </p:grpSpPr>
        <p:sp>
          <p:nvSpPr>
            <p:cNvPr id="11" name="TextBox 7"/>
            <p:cNvSpPr txBox="1">
              <a:spLocks noChangeArrowheads="1"/>
            </p:cNvSpPr>
            <p:nvPr/>
          </p:nvSpPr>
          <p:spPr bwMode="auto">
            <a:xfrm>
              <a:off x="917565" y="624681"/>
              <a:ext cx="4000457" cy="5238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zh-CN" sz="2800" dirty="0">
                  <a:solidFill>
                    <a:srgbClr val="006600"/>
                  </a:solidFill>
                  <a:latin typeface="Aharoni" pitchFamily="2" charset="-79"/>
                  <a:ea typeface="+mn-ea"/>
                  <a:cs typeface="Aharoni" pitchFamily="2" charset="-79"/>
                </a:rPr>
                <a:t>Think and retell</a:t>
              </a:r>
              <a:endParaRPr lang="zh-CN" altLang="en-US" sz="2800" dirty="0">
                <a:solidFill>
                  <a:srgbClr val="006600"/>
                </a:solidFill>
                <a:latin typeface="Aharoni" pitchFamily="2" charset="-79"/>
                <a:ea typeface="+mn-ea"/>
                <a:cs typeface="Aharoni" pitchFamily="2" charset="-79"/>
              </a:endParaRPr>
            </a:p>
          </p:txBody>
        </p:sp>
        <p:pic>
          <p:nvPicPr>
            <p:cNvPr id="29704" name="Picture 10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518318"/>
              <a:ext cx="950913" cy="785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85813" y="1571625"/>
            <a:ext cx="778668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/>
              <a:t>How did Kitty and Ben feel after they visited the science museum? </a:t>
            </a:r>
            <a:endParaRPr lang="zh-CN" altLang="en-US" sz="3200">
              <a:latin typeface="Arial" panose="020B0604020202020204" pitchFamily="34" charset="0"/>
            </a:endParaRP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3500438"/>
            <a:ext cx="4962525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3143250"/>
            <a:ext cx="28860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直接连接符 10"/>
          <p:cNvCxnSpPr/>
          <p:nvPr/>
        </p:nvCxnSpPr>
        <p:spPr>
          <a:xfrm>
            <a:off x="5143500" y="5000625"/>
            <a:ext cx="27860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3643313" y="5500688"/>
            <a:ext cx="16430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750" name="组合 17"/>
          <p:cNvGrpSpPr/>
          <p:nvPr/>
        </p:nvGrpSpPr>
        <p:grpSpPr bwMode="auto">
          <a:xfrm>
            <a:off x="0" y="463550"/>
            <a:ext cx="4918075" cy="785813"/>
            <a:chOff x="0" y="518318"/>
            <a:chExt cx="4918022" cy="785813"/>
          </a:xfrm>
        </p:grpSpPr>
        <p:sp>
          <p:nvSpPr>
            <p:cNvPr id="19" name="TextBox 7"/>
            <p:cNvSpPr txBox="1">
              <a:spLocks noChangeArrowheads="1"/>
            </p:cNvSpPr>
            <p:nvPr/>
          </p:nvSpPr>
          <p:spPr bwMode="auto">
            <a:xfrm>
              <a:off x="917565" y="624681"/>
              <a:ext cx="4000457" cy="5238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zh-CN" sz="2800" dirty="0">
                  <a:solidFill>
                    <a:srgbClr val="006600"/>
                  </a:solidFill>
                  <a:latin typeface="Aharoni" pitchFamily="2" charset="-79"/>
                  <a:ea typeface="+mn-ea"/>
                  <a:cs typeface="Aharoni" pitchFamily="2" charset="-79"/>
                </a:rPr>
                <a:t>Think and retell</a:t>
              </a:r>
              <a:endParaRPr lang="zh-CN" altLang="en-US" sz="2800" dirty="0">
                <a:solidFill>
                  <a:srgbClr val="006600"/>
                </a:solidFill>
                <a:latin typeface="Aharoni" pitchFamily="2" charset="-79"/>
                <a:ea typeface="+mn-ea"/>
                <a:cs typeface="Aharoni" pitchFamily="2" charset="-79"/>
              </a:endParaRPr>
            </a:p>
          </p:txBody>
        </p:sp>
        <p:pic>
          <p:nvPicPr>
            <p:cNvPr id="31752" name="Picture 10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518318"/>
              <a:ext cx="950913" cy="785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Box 9"/>
          <p:cNvSpPr txBox="1">
            <a:spLocks noChangeArrowheads="1"/>
          </p:cNvSpPr>
          <p:nvPr/>
        </p:nvSpPr>
        <p:spPr bwMode="auto">
          <a:xfrm>
            <a:off x="604838" y="1974850"/>
            <a:ext cx="8610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/>
              <a:t>It opens at ten o’clock in the morning every day.</a:t>
            </a:r>
            <a:endParaRPr lang="zh-CN" altLang="en-US" sz="3200">
              <a:latin typeface="Arial" panose="020B0604020202020204" pitchFamily="34" charset="0"/>
            </a:endParaRPr>
          </a:p>
        </p:txBody>
      </p:sp>
      <p:sp>
        <p:nvSpPr>
          <p:cNvPr id="33794" name="TextBox 11"/>
          <p:cNvSpPr txBox="1">
            <a:spLocks noChangeArrowheads="1"/>
          </p:cNvSpPr>
          <p:nvPr/>
        </p:nvSpPr>
        <p:spPr bwMode="auto">
          <a:xfrm>
            <a:off x="604838" y="2559050"/>
            <a:ext cx="72151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/>
              <a:t>They visited “The World of Robots ”.</a:t>
            </a:r>
            <a:endParaRPr lang="zh-CN" altLang="en-US" sz="3200">
              <a:latin typeface="Arial" panose="020B0604020202020204" pitchFamily="34" charset="0"/>
            </a:endParaRPr>
          </a:p>
        </p:txBody>
      </p:sp>
      <p:sp>
        <p:nvSpPr>
          <p:cNvPr id="33795" name="TextBox 13"/>
          <p:cNvSpPr txBox="1">
            <a:spLocks noChangeArrowheads="1"/>
          </p:cNvSpPr>
          <p:nvPr/>
        </p:nvSpPr>
        <p:spPr bwMode="auto">
          <a:xfrm>
            <a:off x="604838" y="3124200"/>
            <a:ext cx="721518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/>
              <a:t>They saw </a:t>
            </a:r>
            <a:r>
              <a:rPr lang="en-US" altLang="zh-CN" sz="3200">
                <a:solidFill>
                  <a:srgbClr val="FF0000"/>
                </a:solidFill>
              </a:rPr>
              <a:t>many</a:t>
            </a:r>
            <a:r>
              <a:rPr lang="en-US" altLang="zh-CN" sz="3200"/>
              <a:t> </a:t>
            </a:r>
            <a:r>
              <a:rPr lang="en-US" altLang="zh-CN" sz="3200">
                <a:solidFill>
                  <a:srgbClr val="FF0000"/>
                </a:solidFill>
              </a:rPr>
              <a:t>kinds of </a:t>
            </a:r>
            <a:r>
              <a:rPr lang="en-US" altLang="zh-CN" sz="3200"/>
              <a:t>robots there.</a:t>
            </a:r>
          </a:p>
          <a:p>
            <a:r>
              <a:rPr lang="en-US" altLang="zh-CN" sz="3200"/>
              <a:t>                             </a:t>
            </a:r>
            <a:endParaRPr lang="zh-CN" altLang="en-US" sz="2400">
              <a:latin typeface="Arial" panose="020B0604020202020204" pitchFamily="34" charset="0"/>
            </a:endParaRPr>
          </a:p>
        </p:txBody>
      </p:sp>
      <p:sp>
        <p:nvSpPr>
          <p:cNvPr id="33796" name="TextBox 15"/>
          <p:cNvSpPr txBox="1">
            <a:spLocks noChangeArrowheads="1"/>
          </p:cNvSpPr>
          <p:nvPr/>
        </p:nvSpPr>
        <p:spPr bwMode="auto">
          <a:xfrm>
            <a:off x="604838" y="3702050"/>
            <a:ext cx="80010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/>
              <a:t>A robot was at the piano. He could play songs. His fingers moved fast.</a:t>
            </a:r>
          </a:p>
          <a:p>
            <a:r>
              <a:rPr lang="en-US" altLang="zh-CN" sz="3200"/>
              <a:t>A robot was a </a:t>
            </a:r>
            <a:r>
              <a:rPr lang="en-US" altLang="zh-CN" sz="3200">
                <a:solidFill>
                  <a:srgbClr val="FF0000"/>
                </a:solidFill>
              </a:rPr>
              <a:t>dancer</a:t>
            </a:r>
            <a:r>
              <a:rPr lang="en-US" altLang="zh-CN" sz="3200"/>
              <a:t>. He could move his head and arms.                             </a:t>
            </a:r>
            <a:endParaRPr lang="zh-CN" altLang="en-US" sz="2400">
              <a:latin typeface="Arial" panose="020B0604020202020204" pitchFamily="34" charset="0"/>
            </a:endParaRPr>
          </a:p>
        </p:txBody>
      </p:sp>
      <p:sp>
        <p:nvSpPr>
          <p:cNvPr id="33797" name="TextBox 16"/>
          <p:cNvSpPr txBox="1">
            <a:spLocks noChangeArrowheads="1"/>
          </p:cNvSpPr>
          <p:nvPr/>
        </p:nvSpPr>
        <p:spPr bwMode="auto">
          <a:xfrm>
            <a:off x="2352675" y="1201738"/>
            <a:ext cx="38623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0070C0"/>
                </a:solidFill>
              </a:rPr>
              <a:t>The science museum</a:t>
            </a:r>
            <a:endParaRPr lang="zh-CN" altLang="en-US" sz="320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04838" y="5773738"/>
            <a:ext cx="80724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0070C0"/>
                </a:solidFill>
              </a:rPr>
              <a:t>They had a great time there.</a:t>
            </a:r>
            <a:endParaRPr lang="zh-CN" altLang="en-US" sz="320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grpSp>
        <p:nvGrpSpPr>
          <p:cNvPr id="33799" name="组合 10"/>
          <p:cNvGrpSpPr/>
          <p:nvPr/>
        </p:nvGrpSpPr>
        <p:grpSpPr bwMode="auto">
          <a:xfrm>
            <a:off x="0" y="463550"/>
            <a:ext cx="4918075" cy="785813"/>
            <a:chOff x="0" y="518318"/>
            <a:chExt cx="4918022" cy="785813"/>
          </a:xfrm>
        </p:grpSpPr>
        <p:sp>
          <p:nvSpPr>
            <p:cNvPr id="12" name="TextBox 7"/>
            <p:cNvSpPr txBox="1">
              <a:spLocks noChangeArrowheads="1"/>
            </p:cNvSpPr>
            <p:nvPr/>
          </p:nvSpPr>
          <p:spPr bwMode="auto">
            <a:xfrm>
              <a:off x="917565" y="624681"/>
              <a:ext cx="4000457" cy="5238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zh-CN" sz="2800" dirty="0">
                  <a:solidFill>
                    <a:srgbClr val="006600"/>
                  </a:solidFill>
                  <a:latin typeface="Aharoni" pitchFamily="2" charset="-79"/>
                  <a:ea typeface="+mn-ea"/>
                  <a:cs typeface="Aharoni" pitchFamily="2" charset="-79"/>
                </a:rPr>
                <a:t>Think and retell</a:t>
              </a:r>
              <a:endParaRPr lang="zh-CN" altLang="en-US" sz="2800" dirty="0">
                <a:solidFill>
                  <a:srgbClr val="006600"/>
                </a:solidFill>
                <a:latin typeface="Aharoni" pitchFamily="2" charset="-79"/>
                <a:ea typeface="+mn-ea"/>
                <a:cs typeface="Aharoni" pitchFamily="2" charset="-79"/>
              </a:endParaRPr>
            </a:p>
          </p:txBody>
        </p:sp>
        <p:pic>
          <p:nvPicPr>
            <p:cNvPr id="33801" name="Picture 10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518318"/>
              <a:ext cx="950913" cy="785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1" name="组合 15"/>
          <p:cNvGrpSpPr/>
          <p:nvPr/>
        </p:nvGrpSpPr>
        <p:grpSpPr bwMode="auto">
          <a:xfrm>
            <a:off x="4572000" y="771525"/>
            <a:ext cx="3505200" cy="3425825"/>
            <a:chOff x="2643174" y="714356"/>
            <a:chExt cx="3504664" cy="3425777"/>
          </a:xfrm>
        </p:grpSpPr>
        <p:pic>
          <p:nvPicPr>
            <p:cNvPr id="3277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43174" y="714356"/>
              <a:ext cx="3504664" cy="71438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2773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00307" y="1428721"/>
              <a:ext cx="2857063" cy="27114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143000" y="4500563"/>
            <a:ext cx="7786688" cy="15700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3200" dirty="0">
                <a:solidFill>
                  <a:srgbClr val="0070C0"/>
                </a:solidFill>
              </a:rPr>
              <a:t>The science museum …</a:t>
            </a:r>
          </a:p>
          <a:p>
            <a:pPr>
              <a:buFontTx/>
              <a:buNone/>
              <a:defRPr/>
            </a:pPr>
            <a:r>
              <a:rPr lang="en-US" altLang="zh-CN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…</a:t>
            </a:r>
          </a:p>
          <a:p>
            <a:pPr>
              <a:buFontTx/>
              <a:buNone/>
              <a:defRPr/>
            </a:pPr>
            <a:r>
              <a:rPr lang="en-US" altLang="zh-CN" sz="3200" dirty="0">
                <a:solidFill>
                  <a:srgbClr val="0070C0"/>
                </a:solidFill>
              </a:rPr>
              <a:t>They had a great time there.</a:t>
            </a:r>
          </a:p>
        </p:txBody>
      </p:sp>
      <p:grpSp>
        <p:nvGrpSpPr>
          <p:cNvPr id="35845" name="组合 9"/>
          <p:cNvGrpSpPr/>
          <p:nvPr/>
        </p:nvGrpSpPr>
        <p:grpSpPr bwMode="auto">
          <a:xfrm>
            <a:off x="0" y="463550"/>
            <a:ext cx="4918075" cy="785813"/>
            <a:chOff x="0" y="518318"/>
            <a:chExt cx="4918022" cy="785813"/>
          </a:xfrm>
        </p:grpSpPr>
        <p:sp>
          <p:nvSpPr>
            <p:cNvPr id="11" name="TextBox 7"/>
            <p:cNvSpPr txBox="1">
              <a:spLocks noChangeArrowheads="1"/>
            </p:cNvSpPr>
            <p:nvPr/>
          </p:nvSpPr>
          <p:spPr bwMode="auto">
            <a:xfrm>
              <a:off x="917565" y="624681"/>
              <a:ext cx="4000457" cy="5238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zh-CN" sz="2800" dirty="0">
                  <a:solidFill>
                    <a:srgbClr val="006600"/>
                  </a:solidFill>
                  <a:latin typeface="Aharoni" pitchFamily="2" charset="-79"/>
                  <a:ea typeface="+mn-ea"/>
                  <a:cs typeface="Aharoni" pitchFamily="2" charset="-79"/>
                </a:rPr>
                <a:t>Think and say</a:t>
              </a:r>
              <a:endParaRPr lang="zh-CN" altLang="en-US" sz="2800" dirty="0">
                <a:solidFill>
                  <a:srgbClr val="006600"/>
                </a:solidFill>
                <a:latin typeface="Aharoni" pitchFamily="2" charset="-79"/>
                <a:ea typeface="+mn-ea"/>
                <a:cs typeface="Aharoni" pitchFamily="2" charset="-79"/>
              </a:endParaRPr>
            </a:p>
          </p:txBody>
        </p:sp>
        <p:pic>
          <p:nvPicPr>
            <p:cNvPr id="35847" name="Picture 10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518318"/>
              <a:ext cx="950913" cy="785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89" name="组合 6"/>
          <p:cNvGrpSpPr/>
          <p:nvPr/>
        </p:nvGrpSpPr>
        <p:grpSpPr bwMode="auto">
          <a:xfrm>
            <a:off x="0" y="463550"/>
            <a:ext cx="4918075" cy="785813"/>
            <a:chOff x="0" y="518318"/>
            <a:chExt cx="4918022" cy="785813"/>
          </a:xfrm>
        </p:grpSpPr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917565" y="624681"/>
              <a:ext cx="4000457" cy="5238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zh-CN" sz="2800" dirty="0">
                  <a:solidFill>
                    <a:srgbClr val="006600"/>
                  </a:solidFill>
                  <a:latin typeface="Aharoni" pitchFamily="2" charset="-79"/>
                  <a:ea typeface="+mn-ea"/>
                  <a:cs typeface="Aharoni" pitchFamily="2" charset="-79"/>
                </a:rPr>
                <a:t>Look and read</a:t>
              </a:r>
              <a:endParaRPr lang="zh-CN" altLang="en-US" sz="2800" dirty="0">
                <a:solidFill>
                  <a:srgbClr val="006600"/>
                </a:solidFill>
                <a:latin typeface="Aharoni" pitchFamily="2" charset="-79"/>
                <a:ea typeface="+mn-ea"/>
                <a:cs typeface="Aharoni" pitchFamily="2" charset="-79"/>
              </a:endParaRPr>
            </a:p>
          </p:txBody>
        </p:sp>
        <p:pic>
          <p:nvPicPr>
            <p:cNvPr id="37891" name="Picture 10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518318"/>
              <a:ext cx="950913" cy="785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789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388" y="1700213"/>
            <a:ext cx="8820150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Look and read 01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49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7" name="组合 6"/>
          <p:cNvGrpSpPr/>
          <p:nvPr/>
        </p:nvGrpSpPr>
        <p:grpSpPr bwMode="auto">
          <a:xfrm>
            <a:off x="-5333" y="463550"/>
            <a:ext cx="4918075" cy="785813"/>
            <a:chOff x="0" y="518318"/>
            <a:chExt cx="4918022" cy="785813"/>
          </a:xfrm>
        </p:grpSpPr>
        <p:sp>
          <p:nvSpPr>
            <p:cNvPr id="39938" name="TextBox 7"/>
            <p:cNvSpPr txBox="1">
              <a:spLocks noChangeArrowheads="1"/>
            </p:cNvSpPr>
            <p:nvPr/>
          </p:nvSpPr>
          <p:spPr bwMode="auto">
            <a:xfrm>
              <a:off x="917565" y="624681"/>
              <a:ext cx="4000457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800">
                  <a:solidFill>
                    <a:srgbClr val="006600"/>
                  </a:solidFill>
                  <a:latin typeface="Aharoni" pitchFamily="2" charset="-79"/>
                  <a:cs typeface="Aharoni" pitchFamily="2" charset="-79"/>
                </a:rPr>
                <a:t>Look and read</a:t>
              </a:r>
              <a:endParaRPr lang="zh-CN" altLang="en-US" sz="2800">
                <a:solidFill>
                  <a:srgbClr val="00660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pic>
          <p:nvPicPr>
            <p:cNvPr id="39939" name="Picture 10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518318"/>
              <a:ext cx="950913" cy="785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9940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" y="2143125"/>
            <a:ext cx="89154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Look and read 02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62150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5" name="组合 6"/>
          <p:cNvGrpSpPr/>
          <p:nvPr/>
        </p:nvGrpSpPr>
        <p:grpSpPr bwMode="auto">
          <a:xfrm>
            <a:off x="0" y="463550"/>
            <a:ext cx="4918075" cy="785813"/>
            <a:chOff x="0" y="518318"/>
            <a:chExt cx="4918022" cy="785813"/>
          </a:xfrm>
        </p:grpSpPr>
        <p:sp>
          <p:nvSpPr>
            <p:cNvPr id="41986" name="TextBox 7"/>
            <p:cNvSpPr txBox="1">
              <a:spLocks noChangeArrowheads="1"/>
            </p:cNvSpPr>
            <p:nvPr/>
          </p:nvSpPr>
          <p:spPr bwMode="auto">
            <a:xfrm>
              <a:off x="917565" y="624681"/>
              <a:ext cx="4000457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800">
                  <a:solidFill>
                    <a:srgbClr val="006600"/>
                  </a:solidFill>
                  <a:latin typeface="Aharoni" pitchFamily="2" charset="-79"/>
                  <a:cs typeface="Aharoni" pitchFamily="2" charset="-79"/>
                </a:rPr>
                <a:t>Look and read</a:t>
              </a:r>
              <a:endParaRPr lang="zh-CN" altLang="en-US" sz="2800">
                <a:solidFill>
                  <a:srgbClr val="00660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pic>
          <p:nvPicPr>
            <p:cNvPr id="41987" name="Picture 10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518318"/>
              <a:ext cx="950913" cy="785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" y="1341438"/>
            <a:ext cx="84963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Look and read 03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61991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矩形 21512"/>
          <p:cNvSpPr>
            <a:spLocks noChangeArrowheads="1" noChangeShapeType="1" noTextEdit="1"/>
          </p:cNvSpPr>
          <p:nvPr/>
        </p:nvSpPr>
        <p:spPr bwMode="auto">
          <a:xfrm>
            <a:off x="7772400" y="6308725"/>
            <a:ext cx="1371600" cy="350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zh-CN" altLang="en-US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5275" y="1214438"/>
            <a:ext cx="8578850" cy="550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429250" y="357188"/>
            <a:ext cx="30003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</a:rPr>
              <a:t>Step 1: </a:t>
            </a:r>
            <a:r>
              <a:rPr lang="en-US" altLang="zh-CN" sz="2000"/>
              <a:t>Think and write.</a:t>
            </a:r>
          </a:p>
          <a:p>
            <a:r>
              <a:rPr lang="en-US" altLang="zh-CN" sz="2000">
                <a:solidFill>
                  <a:srgbClr val="FF0000"/>
                </a:solidFill>
              </a:rPr>
              <a:t>Step 2: </a:t>
            </a:r>
            <a:r>
              <a:rPr lang="en-US" altLang="zh-CN" sz="2000"/>
              <a:t>Share and check.</a:t>
            </a:r>
          </a:p>
          <a:p>
            <a:r>
              <a:rPr lang="en-US" altLang="zh-CN" sz="2000">
                <a:solidFill>
                  <a:srgbClr val="FF0000"/>
                </a:solidFill>
              </a:rPr>
              <a:t>Step 3: </a:t>
            </a:r>
            <a:r>
              <a:rPr lang="en-US" altLang="zh-CN" sz="2000"/>
              <a:t>Report.</a:t>
            </a:r>
            <a:endParaRPr lang="zh-CN" altLang="en-US" sz="2000">
              <a:latin typeface="Arial" panose="020B0604020202020204" pitchFamily="34" charset="0"/>
            </a:endParaRPr>
          </a:p>
        </p:txBody>
      </p:sp>
      <p:grpSp>
        <p:nvGrpSpPr>
          <p:cNvPr id="44035" name="组合 6"/>
          <p:cNvGrpSpPr/>
          <p:nvPr/>
        </p:nvGrpSpPr>
        <p:grpSpPr bwMode="auto">
          <a:xfrm>
            <a:off x="0" y="404813"/>
            <a:ext cx="4918075" cy="785812"/>
            <a:chOff x="0" y="518318"/>
            <a:chExt cx="4918022" cy="785813"/>
          </a:xfrm>
        </p:grpSpPr>
        <p:sp>
          <p:nvSpPr>
            <p:cNvPr id="9" name="TextBox 7"/>
            <p:cNvSpPr txBox="1">
              <a:spLocks noChangeArrowheads="1"/>
            </p:cNvSpPr>
            <p:nvPr/>
          </p:nvSpPr>
          <p:spPr bwMode="auto">
            <a:xfrm>
              <a:off x="917565" y="624680"/>
              <a:ext cx="4000457" cy="52387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zh-CN" sz="2800" dirty="0">
                  <a:solidFill>
                    <a:srgbClr val="006600"/>
                  </a:solidFill>
                  <a:latin typeface="Aharoni" pitchFamily="2" charset="-79"/>
                  <a:ea typeface="+mn-ea"/>
                  <a:cs typeface="Aharoni" pitchFamily="2" charset="-79"/>
                </a:rPr>
                <a:t>Think and write</a:t>
              </a:r>
              <a:endParaRPr lang="zh-CN" altLang="en-US" sz="2800" dirty="0">
                <a:solidFill>
                  <a:srgbClr val="006600"/>
                </a:solidFill>
                <a:latin typeface="Aharoni" pitchFamily="2" charset="-79"/>
                <a:ea typeface="+mn-ea"/>
                <a:cs typeface="Aharoni" pitchFamily="2" charset="-79"/>
              </a:endParaRPr>
            </a:p>
          </p:txBody>
        </p:sp>
        <p:pic>
          <p:nvPicPr>
            <p:cNvPr id="44037" name="Picture 10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518318"/>
              <a:ext cx="950913" cy="785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upload.wikimedia.org/wikipedia/commons/6/64/Classical_sculpture_collection_-_Worcester_Art_Museum_-_IMG_77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8" y="1592263"/>
            <a:ext cx="2857500" cy="1836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643313" y="723900"/>
            <a:ext cx="4286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</a:rPr>
              <a:t>What museum is it?</a:t>
            </a:r>
            <a:endParaRPr lang="zh-CN" altLang="en-US" sz="3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00063" y="3429000"/>
            <a:ext cx="21097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dirty="0"/>
              <a:t>art museum</a:t>
            </a:r>
            <a:endParaRPr lang="zh-CN" altLang="en-US" sz="2800" dirty="0">
              <a:latin typeface="Arial" panose="020B0604020202020204" pitchFamily="34" charset="0"/>
            </a:endParaRPr>
          </a:p>
        </p:txBody>
      </p:sp>
      <p:pic>
        <p:nvPicPr>
          <p:cNvPr id="20486" name="Picture 6" descr="http://www.thelowry.com/Images/Brochure37/Science_Museum_main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71813" y="1571625"/>
            <a:ext cx="2714625" cy="1844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214688" y="3405188"/>
            <a:ext cx="2714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dirty="0"/>
              <a:t>science museum</a:t>
            </a:r>
            <a:endParaRPr lang="zh-CN" altLang="en-US" sz="2800" dirty="0">
              <a:latin typeface="Arial" panose="020B0604020202020204" pitchFamily="34" charset="0"/>
            </a:endParaRPr>
          </a:p>
        </p:txBody>
      </p:sp>
      <p:pic>
        <p:nvPicPr>
          <p:cNvPr id="20488" name="Picture 8" descr="http://images.china.cn/attachement/jpg/site1007/20110608/000cf1a48f870f5928d62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72188" y="1571625"/>
            <a:ext cx="2928937" cy="1857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500813" y="3429000"/>
            <a:ext cx="2571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dirty="0"/>
              <a:t>insect museum</a:t>
            </a:r>
            <a:endParaRPr lang="zh-CN" altLang="en-US" sz="2800" dirty="0">
              <a:latin typeface="Arial" panose="020B0604020202020204" pitchFamily="34" charset="0"/>
            </a:endParaRPr>
          </a:p>
        </p:txBody>
      </p:sp>
      <p:pic>
        <p:nvPicPr>
          <p:cNvPr id="20490" name="Picture 10" descr="http://nimg.sulekha.com/travel/original700/travel-trip-race-car-museum-2008-12-10-16-5-3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214438" y="4071938"/>
            <a:ext cx="2928937" cy="1928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714500" y="6072188"/>
            <a:ext cx="2571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dirty="0"/>
              <a:t>car museum</a:t>
            </a:r>
            <a:endParaRPr lang="zh-CN" altLang="en-US" sz="2800" dirty="0">
              <a:latin typeface="Arial" panose="020B0604020202020204" pitchFamily="34" charset="0"/>
            </a:endParaRPr>
          </a:p>
        </p:txBody>
      </p:sp>
      <p:pic>
        <p:nvPicPr>
          <p:cNvPr id="20492" name="Picture 12" descr="http://t0.gstatic.com/images?q=tbn:ANd9GcRWVnrkEIWTML0R0Qk2iekhP1D76k78EgrRlgv0o-8uXyOyupBq-A&amp;t=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43500" y="4137025"/>
            <a:ext cx="2571750" cy="1925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214938" y="6072188"/>
            <a:ext cx="2571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dirty="0"/>
              <a:t>history museum</a:t>
            </a:r>
            <a:endParaRPr lang="zh-CN" altLang="en-US" sz="2800" dirty="0">
              <a:latin typeface="Arial" panose="020B0604020202020204" pitchFamily="34" charset="0"/>
            </a:endParaRPr>
          </a:p>
        </p:txBody>
      </p:sp>
      <p:grpSp>
        <p:nvGrpSpPr>
          <p:cNvPr id="7180" name="组合 16"/>
          <p:cNvGrpSpPr/>
          <p:nvPr/>
        </p:nvGrpSpPr>
        <p:grpSpPr bwMode="auto">
          <a:xfrm>
            <a:off x="101600" y="420688"/>
            <a:ext cx="4135438" cy="688975"/>
            <a:chOff x="155736" y="568340"/>
            <a:chExt cx="4838728" cy="733425"/>
          </a:xfrm>
        </p:grpSpPr>
        <p:sp>
          <p:nvSpPr>
            <p:cNvPr id="7181" name="TextBox 7"/>
            <p:cNvSpPr txBox="1">
              <a:spLocks noChangeArrowheads="1"/>
            </p:cNvSpPr>
            <p:nvPr/>
          </p:nvSpPr>
          <p:spPr bwMode="auto">
            <a:xfrm>
              <a:off x="993936" y="654271"/>
              <a:ext cx="4000528" cy="556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800" dirty="0">
                  <a:solidFill>
                    <a:srgbClr val="008000"/>
                  </a:solidFill>
                  <a:latin typeface="Aharoni" pitchFamily="2" charset="-79"/>
                  <a:cs typeface="Aharoni" pitchFamily="2" charset="-79"/>
                </a:rPr>
                <a:t>Look and guess</a:t>
              </a:r>
              <a:endParaRPr lang="zh-CN" altLang="en-US" sz="2800" dirty="0">
                <a:solidFill>
                  <a:srgbClr val="00800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pic>
          <p:nvPicPr>
            <p:cNvPr id="7182" name="Picture 2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5736" y="568340"/>
              <a:ext cx="838200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83" name="矩形 4113"/>
          <p:cNvSpPr>
            <a:spLocks noChangeArrowheads="1" noChangeShapeType="1" noTextEdit="1"/>
          </p:cNvSpPr>
          <p:nvPr/>
        </p:nvSpPr>
        <p:spPr bwMode="auto">
          <a:xfrm>
            <a:off x="7772400" y="6308725"/>
            <a:ext cx="1371600" cy="350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zh-CN" altLang="en-US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4" grpId="0"/>
      <p:bldP spid="16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82588" y="1585913"/>
            <a:ext cx="2786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</a:rPr>
              <a:t>Step 1: </a:t>
            </a:r>
            <a:r>
              <a:rPr lang="en-US" altLang="zh-CN" sz="3200" dirty="0"/>
              <a:t>Choose.</a:t>
            </a:r>
            <a:endParaRPr lang="zh-CN" altLang="en-US" sz="3200" dirty="0"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 rot="21211679">
            <a:off x="1785938" y="2420938"/>
            <a:ext cx="6265862" cy="34369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2400" b="1" dirty="0">
                <a:latin typeface="+mn-lt"/>
                <a:ea typeface="+mn-ea"/>
              </a:rPr>
              <a:t>Welcome to the insect museum!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altLang="zh-CN" dirty="0"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altLang="zh-CN" dirty="0"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altLang="zh-CN" dirty="0"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altLang="zh-CN" dirty="0"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altLang="zh-CN" dirty="0"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altLang="zh-CN" dirty="0"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altLang="zh-CN" dirty="0"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altLang="zh-CN" dirty="0"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altLang="zh-CN" dirty="0"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altLang="zh-CN" dirty="0"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dirty="0">
              <a:latin typeface="+mn-lt"/>
              <a:ea typeface="+mn-ea"/>
            </a:endParaRPr>
          </a:p>
        </p:txBody>
      </p:sp>
      <p:grpSp>
        <p:nvGrpSpPr>
          <p:cNvPr id="46083" name="组合 17"/>
          <p:cNvGrpSpPr/>
          <p:nvPr/>
        </p:nvGrpSpPr>
        <p:grpSpPr bwMode="auto">
          <a:xfrm>
            <a:off x="101600" y="420688"/>
            <a:ext cx="4135438" cy="688975"/>
            <a:chOff x="155736" y="568340"/>
            <a:chExt cx="4838728" cy="733425"/>
          </a:xfrm>
        </p:grpSpPr>
        <p:sp>
          <p:nvSpPr>
            <p:cNvPr id="46084" name="TextBox 7"/>
            <p:cNvSpPr txBox="1">
              <a:spLocks noChangeArrowheads="1"/>
            </p:cNvSpPr>
            <p:nvPr/>
          </p:nvSpPr>
          <p:spPr bwMode="auto">
            <a:xfrm>
              <a:off x="993936" y="654271"/>
              <a:ext cx="4000528" cy="556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800" dirty="0">
                  <a:solidFill>
                    <a:srgbClr val="008000"/>
                  </a:solidFill>
                  <a:latin typeface="Aharoni" pitchFamily="2" charset="-79"/>
                  <a:cs typeface="Aharoni" pitchFamily="2" charset="-79"/>
                </a:rPr>
                <a:t>Make a poster</a:t>
              </a:r>
              <a:endParaRPr lang="zh-CN" altLang="en-US" sz="2800" dirty="0">
                <a:solidFill>
                  <a:srgbClr val="00800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pic>
          <p:nvPicPr>
            <p:cNvPr id="46085" name="Picture 2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5736" y="568340"/>
              <a:ext cx="838200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6086" name="TextBox 8"/>
          <p:cNvSpPr txBox="1">
            <a:spLocks noChangeArrowheads="1"/>
          </p:cNvSpPr>
          <p:nvPr/>
        </p:nvSpPr>
        <p:spPr bwMode="auto">
          <a:xfrm rot="-403780">
            <a:off x="2033588" y="3078163"/>
            <a:ext cx="5883275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000" dirty="0">
                <a:latin typeface="Arial" panose="020B0604020202020204" pitchFamily="34" charset="0"/>
              </a:rPr>
              <a:t>The insect museum opens at 9 o’clock every day.</a:t>
            </a:r>
            <a:endParaRPr lang="zh-CN" altLang="en-US" sz="2000" dirty="0">
              <a:latin typeface="Arial" panose="020B0604020202020204" pitchFamily="34" charset="0"/>
            </a:endParaRPr>
          </a:p>
          <a:p>
            <a:pPr eaLnBrk="0" hangingPunct="0"/>
            <a:r>
              <a:rPr lang="en-US" altLang="zh-CN" sz="2000" dirty="0">
                <a:latin typeface="Arial" panose="020B0604020202020204" pitchFamily="34" charset="0"/>
              </a:rPr>
              <a:t>We can see many kinds of insects there. The museum also shows different kinds of butterflies. Kids like to visit the insect museum because they can learn a lot about different kinds of insects. They can get to know the names and the life cycles of those insects. </a:t>
            </a:r>
            <a:endParaRPr lang="zh-CN" altLang="en-US" sz="2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Box 16"/>
          <p:cNvSpPr txBox="1">
            <a:spLocks noChangeArrowheads="1"/>
          </p:cNvSpPr>
          <p:nvPr/>
        </p:nvSpPr>
        <p:spPr bwMode="auto">
          <a:xfrm>
            <a:off x="382588" y="1268413"/>
            <a:ext cx="2786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</a:rPr>
              <a:t>Step 1: </a:t>
            </a:r>
            <a:r>
              <a:rPr lang="en-US" altLang="zh-CN" sz="3200" dirty="0"/>
              <a:t>Choose.</a:t>
            </a:r>
            <a:endParaRPr lang="zh-CN" altLang="en-US" sz="3200" dirty="0"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 rot="462324">
            <a:off x="2076450" y="2254250"/>
            <a:ext cx="5827713" cy="35083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2400" b="1" dirty="0">
                <a:latin typeface="+mn-lt"/>
                <a:ea typeface="+mn-ea"/>
              </a:rPr>
              <a:t>Welcome to the  car museum!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altLang="zh-CN" dirty="0"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altLang="zh-CN" dirty="0"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altLang="zh-CN" dirty="0"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altLang="zh-CN" dirty="0"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altLang="zh-CN" dirty="0"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altLang="zh-CN" dirty="0"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altLang="zh-CN" dirty="0"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altLang="zh-CN" dirty="0"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altLang="zh-CN" dirty="0"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altLang="zh-CN" dirty="0"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28625" y="5876925"/>
            <a:ext cx="4000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</a:rPr>
              <a:t>Step 2: </a:t>
            </a:r>
            <a:r>
              <a:rPr lang="en-US" altLang="zh-CN" sz="3200" dirty="0"/>
              <a:t>Find friends.</a:t>
            </a:r>
            <a:endParaRPr lang="zh-CN" altLang="en-US" sz="3200" dirty="0">
              <a:latin typeface="Arial" panose="020B0604020202020204" pitchFamily="34" charset="0"/>
            </a:endParaRPr>
          </a:p>
        </p:txBody>
      </p:sp>
      <p:grpSp>
        <p:nvGrpSpPr>
          <p:cNvPr id="48132" name="组合 17"/>
          <p:cNvGrpSpPr/>
          <p:nvPr/>
        </p:nvGrpSpPr>
        <p:grpSpPr bwMode="auto">
          <a:xfrm>
            <a:off x="101600" y="420688"/>
            <a:ext cx="4135438" cy="688975"/>
            <a:chOff x="155736" y="568340"/>
            <a:chExt cx="4838728" cy="733425"/>
          </a:xfrm>
        </p:grpSpPr>
        <p:sp>
          <p:nvSpPr>
            <p:cNvPr id="48133" name="TextBox 7"/>
            <p:cNvSpPr txBox="1">
              <a:spLocks noChangeArrowheads="1"/>
            </p:cNvSpPr>
            <p:nvPr/>
          </p:nvSpPr>
          <p:spPr bwMode="auto">
            <a:xfrm>
              <a:off x="993936" y="654271"/>
              <a:ext cx="4000528" cy="556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800" dirty="0">
                  <a:solidFill>
                    <a:srgbClr val="008000"/>
                  </a:solidFill>
                  <a:latin typeface="Aharoni" pitchFamily="2" charset="-79"/>
                  <a:cs typeface="Aharoni" pitchFamily="2" charset="-79"/>
                </a:rPr>
                <a:t>Make a poster</a:t>
              </a:r>
              <a:endParaRPr lang="zh-CN" altLang="en-US" sz="2800" dirty="0">
                <a:solidFill>
                  <a:srgbClr val="00800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pic>
          <p:nvPicPr>
            <p:cNvPr id="48134" name="Picture 2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5736" y="568340"/>
              <a:ext cx="838200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8135" name="TextBox 9"/>
          <p:cNvSpPr txBox="1">
            <a:spLocks noChangeArrowheads="1"/>
          </p:cNvSpPr>
          <p:nvPr/>
        </p:nvSpPr>
        <p:spPr bwMode="auto">
          <a:xfrm rot="487135">
            <a:off x="2168525" y="2778125"/>
            <a:ext cx="568642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000" dirty="0">
                <a:latin typeface="Arial" panose="020B0604020202020204" pitchFamily="34" charset="0"/>
              </a:rPr>
              <a:t>The car museum opens from 10 a.m. to 4 p.m. from Monday to Friday.</a:t>
            </a:r>
            <a:endParaRPr lang="zh-CN" altLang="en-US" sz="2000" dirty="0">
              <a:latin typeface="Arial" panose="020B0604020202020204" pitchFamily="34" charset="0"/>
            </a:endParaRPr>
          </a:p>
          <a:p>
            <a:pPr eaLnBrk="0" hangingPunct="0"/>
            <a:r>
              <a:rPr lang="en-US" altLang="zh-CN" sz="2000" dirty="0">
                <a:latin typeface="Arial" panose="020B0604020202020204" pitchFamily="34" charset="0"/>
              </a:rPr>
              <a:t>There are many floors in the car museum. On the first floor, we can see the photo shows of cars. On the second floor, there are a lot of old cars. We can learn about the history of cars there. On the third floor, we can see 22 different brands</a:t>
            </a:r>
            <a:r>
              <a:rPr lang="zh-CN" altLang="en-US" sz="2000" dirty="0">
                <a:latin typeface="Arial" panose="020B0604020202020204" pitchFamily="34" charset="0"/>
              </a:rPr>
              <a:t>（品牌）</a:t>
            </a:r>
            <a:r>
              <a:rPr lang="en-US" altLang="zh-CN" sz="2000" dirty="0">
                <a:latin typeface="Arial" panose="020B0604020202020204" pitchFamily="34" charset="0"/>
              </a:rPr>
              <a:t>of cars. The "Future Show" is on the fourth floor. We can see some future cars. </a:t>
            </a:r>
            <a:endParaRPr lang="zh-CN" altLang="en-US" sz="2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60375" y="1700213"/>
            <a:ext cx="4929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</a:rPr>
              <a:t>Step 3</a:t>
            </a:r>
            <a:r>
              <a:rPr lang="en-US" altLang="zh-CN" sz="3200" dirty="0"/>
              <a:t>: Underline and talk.</a:t>
            </a:r>
            <a:endParaRPr lang="zh-CN" altLang="en-US" sz="3200" dirty="0">
              <a:latin typeface="Arial" panose="020B0604020202020204" pitchFamily="34" charset="0"/>
            </a:endParaRPr>
          </a:p>
        </p:txBody>
      </p:sp>
      <p:sp>
        <p:nvSpPr>
          <p:cNvPr id="50178" name="TextBox 20"/>
          <p:cNvSpPr txBox="1">
            <a:spLocks noChangeArrowheads="1"/>
          </p:cNvSpPr>
          <p:nvPr/>
        </p:nvSpPr>
        <p:spPr bwMode="auto">
          <a:xfrm>
            <a:off x="539750" y="2300288"/>
            <a:ext cx="8283575" cy="300037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ts val="1800"/>
              </a:spcBef>
            </a:pPr>
            <a:endParaRPr lang="en-US" altLang="zh-CN" sz="3600" b="1" dirty="0">
              <a:solidFill>
                <a:srgbClr val="7030A0"/>
              </a:solidFill>
            </a:endParaRP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altLang="zh-CN" sz="3600" b="1" dirty="0">
                <a:solidFill>
                  <a:srgbClr val="7030A0"/>
                </a:solidFill>
              </a:rPr>
              <a:t> What time does it open?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altLang="zh-CN" sz="3600" b="1" dirty="0">
                <a:solidFill>
                  <a:srgbClr val="7030A0"/>
                </a:solidFill>
              </a:rPr>
              <a:t> What can you see at the museum?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altLang="zh-CN" sz="3600" b="1" dirty="0">
                <a:solidFill>
                  <a:srgbClr val="7030A0"/>
                </a:solidFill>
              </a:rPr>
              <a:t> What can you learn from the museum?</a:t>
            </a:r>
          </a:p>
        </p:txBody>
      </p:sp>
      <p:grpSp>
        <p:nvGrpSpPr>
          <p:cNvPr id="50179" name="组合 13"/>
          <p:cNvGrpSpPr/>
          <p:nvPr/>
        </p:nvGrpSpPr>
        <p:grpSpPr bwMode="auto">
          <a:xfrm>
            <a:off x="101600" y="420688"/>
            <a:ext cx="4135438" cy="688975"/>
            <a:chOff x="155736" y="568340"/>
            <a:chExt cx="4838728" cy="733425"/>
          </a:xfrm>
        </p:grpSpPr>
        <p:sp>
          <p:nvSpPr>
            <p:cNvPr id="50180" name="TextBox 7"/>
            <p:cNvSpPr txBox="1">
              <a:spLocks noChangeArrowheads="1"/>
            </p:cNvSpPr>
            <p:nvPr/>
          </p:nvSpPr>
          <p:spPr bwMode="auto">
            <a:xfrm>
              <a:off x="993936" y="654271"/>
              <a:ext cx="4000528" cy="556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800">
                  <a:solidFill>
                    <a:srgbClr val="008000"/>
                  </a:solidFill>
                  <a:latin typeface="Aharoni" pitchFamily="2" charset="-79"/>
                  <a:cs typeface="Aharoni" pitchFamily="2" charset="-79"/>
                </a:rPr>
                <a:t>Make a poster</a:t>
              </a:r>
              <a:endParaRPr lang="zh-CN" altLang="en-US" sz="2800">
                <a:solidFill>
                  <a:srgbClr val="00800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pic>
          <p:nvPicPr>
            <p:cNvPr id="50181" name="Picture 2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5736" y="568340"/>
              <a:ext cx="838200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0182" name="矩形 25608"/>
          <p:cNvSpPr>
            <a:spLocks noChangeArrowheads="1" noChangeShapeType="1" noTextEdit="1"/>
          </p:cNvSpPr>
          <p:nvPr/>
        </p:nvSpPr>
        <p:spPr bwMode="auto">
          <a:xfrm>
            <a:off x="7772400" y="6308725"/>
            <a:ext cx="1371600" cy="350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zh-CN" altLang="en-US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857625" y="642938"/>
            <a:ext cx="5286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</a:rPr>
              <a:t>Step 4: </a:t>
            </a:r>
            <a:r>
              <a:rPr lang="en-US" altLang="zh-CN" sz="3200"/>
              <a:t>Think and design.</a:t>
            </a:r>
          </a:p>
        </p:txBody>
      </p:sp>
      <p:grpSp>
        <p:nvGrpSpPr>
          <p:cNvPr id="52226" name="组合 6"/>
          <p:cNvGrpSpPr/>
          <p:nvPr/>
        </p:nvGrpSpPr>
        <p:grpSpPr bwMode="auto">
          <a:xfrm>
            <a:off x="101600" y="420688"/>
            <a:ext cx="4135438" cy="688975"/>
            <a:chOff x="155736" y="568340"/>
            <a:chExt cx="4838728" cy="733425"/>
          </a:xfrm>
        </p:grpSpPr>
        <p:sp>
          <p:nvSpPr>
            <p:cNvPr id="52227" name="TextBox 7"/>
            <p:cNvSpPr txBox="1">
              <a:spLocks noChangeArrowheads="1"/>
            </p:cNvSpPr>
            <p:nvPr/>
          </p:nvSpPr>
          <p:spPr bwMode="auto">
            <a:xfrm>
              <a:off x="993936" y="654271"/>
              <a:ext cx="4000528" cy="556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800">
                  <a:solidFill>
                    <a:srgbClr val="008000"/>
                  </a:solidFill>
                  <a:latin typeface="Aharoni" pitchFamily="2" charset="-79"/>
                  <a:cs typeface="Aharoni" pitchFamily="2" charset="-79"/>
                </a:rPr>
                <a:t>Make a poster</a:t>
              </a:r>
              <a:endParaRPr lang="zh-CN" altLang="en-US" sz="2800">
                <a:solidFill>
                  <a:srgbClr val="00800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pic>
          <p:nvPicPr>
            <p:cNvPr id="52228" name="Picture 2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5736" y="568340"/>
              <a:ext cx="838200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2229" name="组合 11"/>
          <p:cNvGrpSpPr/>
          <p:nvPr/>
        </p:nvGrpSpPr>
        <p:grpSpPr bwMode="auto">
          <a:xfrm>
            <a:off x="500063" y="1500188"/>
            <a:ext cx="8215312" cy="5000625"/>
            <a:chOff x="500063" y="1500188"/>
            <a:chExt cx="8215312" cy="5000625"/>
          </a:xfrm>
        </p:grpSpPr>
        <p:sp>
          <p:nvSpPr>
            <p:cNvPr id="9" name="折角形 8"/>
            <p:cNvSpPr/>
            <p:nvPr/>
          </p:nvSpPr>
          <p:spPr>
            <a:xfrm>
              <a:off x="500063" y="1500188"/>
              <a:ext cx="8215312" cy="5000625"/>
            </a:xfrm>
            <a:prstGeom prst="foldedCorne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785813" y="1714500"/>
              <a:ext cx="3500437" cy="242887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1214438" y="3643313"/>
              <a:ext cx="3500437" cy="264318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15" name="云形标注 14"/>
            <p:cNvSpPr/>
            <p:nvPr/>
          </p:nvSpPr>
          <p:spPr>
            <a:xfrm>
              <a:off x="4500563" y="1714500"/>
              <a:ext cx="3929062" cy="2143125"/>
            </a:xfrm>
            <a:prstGeom prst="cloudCallout">
              <a:avLst>
                <a:gd name="adj1" fmla="val -56928"/>
                <a:gd name="adj2" fmla="val -12256"/>
              </a:avLst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52234" name="TextBox 15"/>
            <p:cNvSpPr txBox="1">
              <a:spLocks noChangeArrowheads="1"/>
            </p:cNvSpPr>
            <p:nvPr/>
          </p:nvSpPr>
          <p:spPr bwMode="auto">
            <a:xfrm>
              <a:off x="4857750" y="4071938"/>
              <a:ext cx="3286125" cy="1703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lnSpc>
                  <a:spcPct val="150000"/>
                </a:lnSpc>
              </a:pPr>
              <a:r>
                <a:rPr lang="en-US" altLang="zh-CN">
                  <a:latin typeface="Arial" panose="020B0604020202020204" pitchFamily="34" charset="0"/>
                </a:rPr>
                <a:t>________________________________________________________________________________________________</a:t>
              </a:r>
              <a:endParaRPr lang="zh-CN" altLang="en-US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57188" y="2201863"/>
            <a:ext cx="2786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</a:rPr>
              <a:t>Step 1: </a:t>
            </a:r>
            <a:r>
              <a:rPr lang="en-US" altLang="zh-CN" sz="3200"/>
              <a:t>Choose.</a:t>
            </a:r>
            <a:endParaRPr lang="zh-CN" altLang="en-US" sz="3200"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57188" y="3130550"/>
            <a:ext cx="4000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</a:rPr>
              <a:t>Step 2: </a:t>
            </a:r>
            <a:r>
              <a:rPr lang="en-US" altLang="zh-CN" sz="3200"/>
              <a:t>Find friends.</a:t>
            </a:r>
            <a:endParaRPr lang="zh-CN" altLang="en-US" sz="3200"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57188" y="3987800"/>
            <a:ext cx="49291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</a:rPr>
              <a:t>Step 3</a:t>
            </a:r>
            <a:r>
              <a:rPr lang="en-US" altLang="zh-CN" sz="3200"/>
              <a:t>: Underline and talk. </a:t>
            </a:r>
            <a:endParaRPr lang="zh-CN" altLang="en-US" sz="3200"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57188" y="1500188"/>
            <a:ext cx="1571625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3200" b="1" dirty="0">
                <a:solidFill>
                  <a:schemeClr val="accent5">
                    <a:lumMod val="75000"/>
                  </a:schemeClr>
                </a:solidFill>
              </a:rPr>
              <a:t>In class</a:t>
            </a:r>
            <a:endParaRPr lang="zh-CN" altLang="en-US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57188" y="5500688"/>
            <a:ext cx="5286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</a:rPr>
              <a:t>Step 4: </a:t>
            </a:r>
            <a:r>
              <a:rPr lang="en-US" altLang="zh-CN" sz="3200" dirty="0"/>
              <a:t>Think and design.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57188" y="4857750"/>
            <a:ext cx="2214562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3200" b="1" dirty="0">
                <a:solidFill>
                  <a:schemeClr val="accent5">
                    <a:lumMod val="75000"/>
                  </a:schemeClr>
                </a:solidFill>
              </a:rPr>
              <a:t>After class</a:t>
            </a:r>
            <a:endParaRPr lang="zh-CN" altLang="en-US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43570" y="1036117"/>
            <a:ext cx="2500330" cy="35358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54280" name="组合 13"/>
          <p:cNvGrpSpPr/>
          <p:nvPr/>
        </p:nvGrpSpPr>
        <p:grpSpPr bwMode="auto">
          <a:xfrm>
            <a:off x="101600" y="420688"/>
            <a:ext cx="4135438" cy="688975"/>
            <a:chOff x="155736" y="568340"/>
            <a:chExt cx="4838728" cy="733425"/>
          </a:xfrm>
        </p:grpSpPr>
        <p:sp>
          <p:nvSpPr>
            <p:cNvPr id="54281" name="TextBox 7"/>
            <p:cNvSpPr txBox="1">
              <a:spLocks noChangeArrowheads="1"/>
            </p:cNvSpPr>
            <p:nvPr/>
          </p:nvSpPr>
          <p:spPr bwMode="auto">
            <a:xfrm>
              <a:off x="993936" y="654271"/>
              <a:ext cx="4000528" cy="556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800">
                  <a:solidFill>
                    <a:srgbClr val="008000"/>
                  </a:solidFill>
                  <a:latin typeface="Aharoni" pitchFamily="2" charset="-79"/>
                  <a:cs typeface="Aharoni" pitchFamily="2" charset="-79"/>
                </a:rPr>
                <a:t>Make a poster</a:t>
              </a:r>
              <a:endParaRPr lang="zh-CN" altLang="en-US" sz="2800">
                <a:solidFill>
                  <a:srgbClr val="00800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pic>
          <p:nvPicPr>
            <p:cNvPr id="54282" name="Picture 2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5736" y="568340"/>
              <a:ext cx="838200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4283" name="矩形 27661"/>
          <p:cNvSpPr>
            <a:spLocks noChangeArrowheads="1" noChangeShapeType="1" noTextEdit="1"/>
          </p:cNvSpPr>
          <p:nvPr/>
        </p:nvSpPr>
        <p:spPr bwMode="auto">
          <a:xfrm>
            <a:off x="7772400" y="6308725"/>
            <a:ext cx="1371600" cy="350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zh-CN" altLang="en-US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/>
          <p:nvPr/>
        </p:nvGrpSpPr>
        <p:grpSpPr bwMode="auto">
          <a:xfrm>
            <a:off x="642938" y="928688"/>
            <a:ext cx="7715250" cy="5835650"/>
            <a:chOff x="0" y="0"/>
            <a:chExt cx="12024" cy="10126"/>
          </a:xfrm>
        </p:grpSpPr>
        <p:pic>
          <p:nvPicPr>
            <p:cNvPr id="56322" name="Picture 17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911" y="1251"/>
              <a:ext cx="11113" cy="8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23" name="Text Box 18"/>
            <p:cNvSpPr txBox="1">
              <a:spLocks noChangeArrowheads="1"/>
            </p:cNvSpPr>
            <p:nvPr/>
          </p:nvSpPr>
          <p:spPr bwMode="auto">
            <a:xfrm>
              <a:off x="1248" y="4083"/>
              <a:ext cx="10465" cy="47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400">
                  <a:latin typeface="Arial" panose="020B0604020202020204" pitchFamily="34" charset="0"/>
                </a:rPr>
                <a:t>We're looking for some </a:t>
              </a:r>
              <a:r>
                <a:rPr lang="zh-CN" altLang="en-US" sz="2800" b="1">
                  <a:solidFill>
                    <a:srgbClr val="FF0000"/>
                  </a:solidFill>
                  <a:latin typeface="Lucida Sans Unicode" panose="020B0602030504020204" pitchFamily="34" charset="0"/>
                </a:rPr>
                <a:t>museum guides</a:t>
              </a:r>
              <a:r>
                <a:rPr lang="zh-CN" altLang="en-US" sz="2400">
                  <a:latin typeface="Arial" panose="020B0604020202020204" pitchFamily="34" charset="0"/>
                </a:rPr>
                <a:t>. </a:t>
              </a:r>
              <a:endParaRPr lang="en-US" altLang="zh-CN" sz="2400"/>
            </a:p>
            <a:p>
              <a:r>
                <a:rPr lang="zh-CN" altLang="en-US" sz="2400">
                  <a:latin typeface="Arial" panose="020B0604020202020204" pitchFamily="34" charset="0"/>
                </a:rPr>
                <a:t>Please make sure that you know our museums very well</a:t>
              </a:r>
              <a:r>
                <a:rPr lang="en-US" altLang="zh-CN" sz="2400"/>
                <a:t>, and you can introduce our museums to others.</a:t>
              </a:r>
            </a:p>
            <a:p>
              <a:endParaRPr lang="en-US" altLang="zh-CN" sz="2400"/>
            </a:p>
            <a:p>
              <a:r>
                <a:rPr lang="en-US" altLang="zh-CN" sz="2400"/>
                <a:t>Do </a:t>
              </a:r>
              <a:r>
                <a:rPr lang="zh-CN" altLang="en-US" sz="2400">
                  <a:latin typeface="Arial" panose="020B0604020202020204" pitchFamily="34" charset="0"/>
                </a:rPr>
                <a:t>you want </a:t>
              </a:r>
              <a:r>
                <a:rPr lang="en-US" altLang="zh-CN" sz="2400"/>
                <a:t>this job?</a:t>
              </a:r>
              <a:endParaRPr lang="zh-CN" altLang="en-US" sz="2800" b="1">
                <a:latin typeface="Comic Sans MS" panose="030F0702030302020204" pitchFamily="66" charset="0"/>
              </a:endParaRPr>
            </a:p>
            <a:p>
              <a:endParaRPr lang="zh-CN" altLang="en-US" sz="2400">
                <a:latin typeface="Arial" panose="020B0604020202020204" pitchFamily="34" charset="0"/>
                <a:sym typeface="Arial" panose="020B0604020202020204" pitchFamily="34" charset="0"/>
              </a:endParaRPr>
            </a:p>
            <a:p>
              <a:r>
                <a:rPr lang="zh-CN" altLang="en-US" sz="2400">
                  <a:latin typeface="Arial" panose="020B0604020202020204" pitchFamily="34" charset="0"/>
                </a:rPr>
                <a:t>Museum Union</a:t>
              </a:r>
            </a:p>
          </p:txBody>
        </p:sp>
        <p:pic>
          <p:nvPicPr>
            <p:cNvPr id="56324" name="Picture 19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2100000">
              <a:off x="0" y="0"/>
              <a:ext cx="2254" cy="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325" name="组合 6"/>
          <p:cNvGrpSpPr/>
          <p:nvPr/>
        </p:nvGrpSpPr>
        <p:grpSpPr bwMode="auto">
          <a:xfrm>
            <a:off x="0" y="463550"/>
            <a:ext cx="4918075" cy="785813"/>
            <a:chOff x="0" y="518318"/>
            <a:chExt cx="4918022" cy="785813"/>
          </a:xfrm>
        </p:grpSpPr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917565" y="624681"/>
              <a:ext cx="4000457" cy="5238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zh-CN" sz="2800" dirty="0">
                  <a:solidFill>
                    <a:srgbClr val="006600"/>
                  </a:solidFill>
                  <a:latin typeface="Aharoni" pitchFamily="2" charset="-79"/>
                  <a:ea typeface="+mn-ea"/>
                  <a:cs typeface="Aharoni" pitchFamily="2" charset="-79"/>
                </a:rPr>
                <a:t>Read and say</a:t>
              </a:r>
              <a:endParaRPr lang="zh-CN" altLang="en-US" sz="2800" dirty="0">
                <a:solidFill>
                  <a:srgbClr val="006600"/>
                </a:solidFill>
                <a:latin typeface="Aharoni" pitchFamily="2" charset="-79"/>
                <a:ea typeface="+mn-ea"/>
                <a:cs typeface="Aharoni" pitchFamily="2" charset="-79"/>
              </a:endParaRPr>
            </a:p>
          </p:txBody>
        </p:sp>
        <p:pic>
          <p:nvPicPr>
            <p:cNvPr id="56327" name="Picture 10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518318"/>
              <a:ext cx="950913" cy="785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4"/>
          <p:cNvGrpSpPr/>
          <p:nvPr/>
        </p:nvGrpSpPr>
        <p:grpSpPr bwMode="auto">
          <a:xfrm>
            <a:off x="285750" y="1428750"/>
            <a:ext cx="2928938" cy="3857625"/>
            <a:chOff x="1500166" y="1643050"/>
            <a:chExt cx="2714644" cy="3656609"/>
          </a:xfrm>
        </p:grpSpPr>
        <p:pic>
          <p:nvPicPr>
            <p:cNvPr id="58370" name="Picture 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500166" y="1643050"/>
              <a:ext cx="2629306" cy="295086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8371" name="TextBox 13"/>
            <p:cNvSpPr txBox="1">
              <a:spLocks noChangeArrowheads="1"/>
            </p:cNvSpPr>
            <p:nvPr/>
          </p:nvSpPr>
          <p:spPr bwMode="auto">
            <a:xfrm>
              <a:off x="1643042" y="4714884"/>
              <a:ext cx="257176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3200"/>
                <a:t>car museum</a:t>
              </a:r>
              <a:endParaRPr lang="zh-CN" altLang="en-US" sz="3200"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571875" y="1285875"/>
            <a:ext cx="5357813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0070C0"/>
                </a:solidFill>
              </a:rPr>
              <a:t>Welcome to the car museum …</a:t>
            </a:r>
          </a:p>
          <a:p>
            <a:endParaRPr lang="en-US" altLang="zh-CN" sz="3200">
              <a:solidFill>
                <a:srgbClr val="0070C0"/>
              </a:solidFill>
            </a:endParaRPr>
          </a:p>
          <a:p>
            <a:r>
              <a:rPr lang="en-US" altLang="zh-CN" sz="3200"/>
              <a:t>On the … floor, we can see …</a:t>
            </a:r>
          </a:p>
          <a:p>
            <a:endParaRPr lang="en-US" altLang="zh-CN" sz="3200"/>
          </a:p>
          <a:p>
            <a:r>
              <a:rPr lang="en-US" altLang="zh-CN" sz="3200"/>
              <a:t>We can learn …</a:t>
            </a:r>
          </a:p>
          <a:p>
            <a:endParaRPr lang="en-US" altLang="zh-CN" sz="3200"/>
          </a:p>
          <a:p>
            <a:r>
              <a:rPr lang="en-US" altLang="zh-CN" sz="3200">
                <a:solidFill>
                  <a:srgbClr val="0070C0"/>
                </a:solidFill>
              </a:rPr>
              <a:t>Come and visit! You will have a great time!</a:t>
            </a:r>
          </a:p>
          <a:p>
            <a:endParaRPr lang="en-US" altLang="zh-CN" sz="3200">
              <a:solidFill>
                <a:srgbClr val="0070C0"/>
              </a:solidFill>
            </a:endParaRPr>
          </a:p>
          <a:p>
            <a:endParaRPr lang="zh-CN" altLang="en-US" sz="320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grpSp>
        <p:nvGrpSpPr>
          <p:cNvPr id="58373" name="组合 13"/>
          <p:cNvGrpSpPr/>
          <p:nvPr/>
        </p:nvGrpSpPr>
        <p:grpSpPr bwMode="auto">
          <a:xfrm>
            <a:off x="101600" y="420688"/>
            <a:ext cx="4135438" cy="688975"/>
            <a:chOff x="155736" y="568340"/>
            <a:chExt cx="4838728" cy="733425"/>
          </a:xfrm>
        </p:grpSpPr>
        <p:sp>
          <p:nvSpPr>
            <p:cNvPr id="58374" name="TextBox 7"/>
            <p:cNvSpPr txBox="1">
              <a:spLocks noChangeArrowheads="1"/>
            </p:cNvSpPr>
            <p:nvPr/>
          </p:nvSpPr>
          <p:spPr bwMode="auto">
            <a:xfrm>
              <a:off x="993936" y="654271"/>
              <a:ext cx="4000528" cy="556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800" dirty="0">
                  <a:solidFill>
                    <a:srgbClr val="008000"/>
                  </a:solidFill>
                  <a:latin typeface="Aharoni" pitchFamily="2" charset="-79"/>
                  <a:cs typeface="Aharoni" pitchFamily="2" charset="-79"/>
                </a:rPr>
                <a:t>Think and say</a:t>
              </a:r>
              <a:endParaRPr lang="zh-CN" altLang="en-US" sz="2800" dirty="0">
                <a:solidFill>
                  <a:srgbClr val="00800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pic>
          <p:nvPicPr>
            <p:cNvPr id="58375" name="Picture 2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5736" y="568340"/>
              <a:ext cx="838200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571875" y="1412875"/>
            <a:ext cx="5357813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0070C0"/>
                </a:solidFill>
              </a:rPr>
              <a:t>Welcome to the insect museum …</a:t>
            </a:r>
          </a:p>
          <a:p>
            <a:endParaRPr lang="en-US" altLang="zh-CN" sz="3200">
              <a:solidFill>
                <a:srgbClr val="0070C0"/>
              </a:solidFill>
            </a:endParaRPr>
          </a:p>
          <a:p>
            <a:r>
              <a:rPr lang="en-US" altLang="zh-CN" sz="3200"/>
              <a:t>Children like to visit this museum because we can see …</a:t>
            </a:r>
          </a:p>
          <a:p>
            <a:endParaRPr lang="en-US" altLang="zh-CN" sz="3200"/>
          </a:p>
          <a:p>
            <a:r>
              <a:rPr lang="en-US" altLang="zh-CN" sz="3200"/>
              <a:t>We can learn …</a:t>
            </a:r>
          </a:p>
          <a:p>
            <a:endParaRPr lang="en-US" altLang="zh-CN" sz="3200"/>
          </a:p>
          <a:p>
            <a:r>
              <a:rPr lang="en-US" altLang="zh-CN" sz="3200">
                <a:solidFill>
                  <a:srgbClr val="0070C0"/>
                </a:solidFill>
              </a:rPr>
              <a:t>Come and visit! You will have a great time!</a:t>
            </a:r>
          </a:p>
        </p:txBody>
      </p:sp>
      <p:grpSp>
        <p:nvGrpSpPr>
          <p:cNvPr id="2" name="组合 10"/>
          <p:cNvGrpSpPr/>
          <p:nvPr/>
        </p:nvGrpSpPr>
        <p:grpSpPr bwMode="auto">
          <a:xfrm>
            <a:off x="285750" y="1285875"/>
            <a:ext cx="2928938" cy="4227513"/>
            <a:chOff x="357158" y="1285860"/>
            <a:chExt cx="3000396" cy="4228113"/>
          </a:xfrm>
        </p:grpSpPr>
        <p:pic>
          <p:nvPicPr>
            <p:cNvPr id="59394" name="Picture 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57158" y="1285860"/>
              <a:ext cx="2928842" cy="342948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0420" name="TextBox 9"/>
            <p:cNvSpPr txBox="1">
              <a:spLocks noChangeArrowheads="1"/>
            </p:cNvSpPr>
            <p:nvPr/>
          </p:nvSpPr>
          <p:spPr bwMode="auto">
            <a:xfrm>
              <a:off x="500034" y="4929198"/>
              <a:ext cx="285752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3200"/>
                <a:t>insect museum</a:t>
              </a:r>
              <a:endParaRPr lang="zh-CN" altLang="en-US" sz="3200">
                <a:latin typeface="Arial" panose="020B0604020202020204" pitchFamily="34" charset="0"/>
              </a:endParaRPr>
            </a:p>
          </p:txBody>
        </p:sp>
      </p:grpSp>
      <p:grpSp>
        <p:nvGrpSpPr>
          <p:cNvPr id="60421" name="组合 8"/>
          <p:cNvGrpSpPr/>
          <p:nvPr/>
        </p:nvGrpSpPr>
        <p:grpSpPr bwMode="auto">
          <a:xfrm>
            <a:off x="101600" y="420688"/>
            <a:ext cx="4135438" cy="688975"/>
            <a:chOff x="155736" y="568340"/>
            <a:chExt cx="4838728" cy="733425"/>
          </a:xfrm>
        </p:grpSpPr>
        <p:sp>
          <p:nvSpPr>
            <p:cNvPr id="60422" name="TextBox 7"/>
            <p:cNvSpPr txBox="1">
              <a:spLocks noChangeArrowheads="1"/>
            </p:cNvSpPr>
            <p:nvPr/>
          </p:nvSpPr>
          <p:spPr bwMode="auto">
            <a:xfrm>
              <a:off x="993936" y="654271"/>
              <a:ext cx="4000528" cy="556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800">
                  <a:solidFill>
                    <a:srgbClr val="008000"/>
                  </a:solidFill>
                  <a:latin typeface="Aharoni" pitchFamily="2" charset="-79"/>
                  <a:cs typeface="Aharoni" pitchFamily="2" charset="-79"/>
                </a:rPr>
                <a:t>Think and say</a:t>
              </a:r>
              <a:endParaRPr lang="zh-CN" altLang="en-US" sz="2800">
                <a:solidFill>
                  <a:srgbClr val="00800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pic>
          <p:nvPicPr>
            <p:cNvPr id="60423" name="Picture 2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5736" y="568340"/>
              <a:ext cx="838200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/>
          <p:nvPr/>
        </p:nvGrpSpPr>
        <p:grpSpPr bwMode="auto">
          <a:xfrm>
            <a:off x="1060450" y="1643063"/>
            <a:ext cx="3435350" cy="2293937"/>
            <a:chOff x="784" y="1036"/>
            <a:chExt cx="3830" cy="3810"/>
          </a:xfrm>
        </p:grpSpPr>
        <p:pic>
          <p:nvPicPr>
            <p:cNvPr id="62466" name="Picture 17" descr="照片 006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876" y="1036"/>
              <a:ext cx="3624" cy="3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467" name="Oval 18"/>
            <p:cNvSpPr>
              <a:spLocks noChangeArrowheads="1"/>
            </p:cNvSpPr>
            <p:nvPr/>
          </p:nvSpPr>
          <p:spPr bwMode="auto">
            <a:xfrm>
              <a:off x="784" y="1273"/>
              <a:ext cx="3830" cy="3188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oup 19"/>
          <p:cNvGrpSpPr/>
          <p:nvPr/>
        </p:nvGrpSpPr>
        <p:grpSpPr bwMode="auto">
          <a:xfrm>
            <a:off x="214313" y="4357688"/>
            <a:ext cx="3643312" cy="2214562"/>
            <a:chOff x="0" y="1502"/>
            <a:chExt cx="4915" cy="2700"/>
          </a:xfrm>
        </p:grpSpPr>
        <p:pic>
          <p:nvPicPr>
            <p:cNvPr id="62469" name="Picture 20" descr="照片 018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0" y="1502"/>
              <a:ext cx="4915" cy="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470" name="Oval 21"/>
            <p:cNvSpPr>
              <a:spLocks noChangeArrowheads="1"/>
            </p:cNvSpPr>
            <p:nvPr/>
          </p:nvSpPr>
          <p:spPr bwMode="auto">
            <a:xfrm>
              <a:off x="228" y="1927"/>
              <a:ext cx="3970" cy="2155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4" name="Group 23"/>
          <p:cNvGrpSpPr/>
          <p:nvPr/>
        </p:nvGrpSpPr>
        <p:grpSpPr bwMode="auto">
          <a:xfrm>
            <a:off x="5429250" y="1857375"/>
            <a:ext cx="3000375" cy="2370138"/>
            <a:chOff x="385" y="602"/>
            <a:chExt cx="4050" cy="3056"/>
          </a:xfrm>
        </p:grpSpPr>
        <p:pic>
          <p:nvPicPr>
            <p:cNvPr id="62472" name="Picture 24" descr="照片 010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385" y="602"/>
              <a:ext cx="4050" cy="3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473" name="Oval 25"/>
            <p:cNvSpPr>
              <a:spLocks noChangeArrowheads="1"/>
            </p:cNvSpPr>
            <p:nvPr/>
          </p:nvSpPr>
          <p:spPr bwMode="auto">
            <a:xfrm>
              <a:off x="683" y="795"/>
              <a:ext cx="3515" cy="2495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62474" name="组合 13"/>
          <p:cNvGrpSpPr/>
          <p:nvPr/>
        </p:nvGrpSpPr>
        <p:grpSpPr bwMode="auto">
          <a:xfrm>
            <a:off x="3833813" y="4429125"/>
            <a:ext cx="5310187" cy="2009775"/>
            <a:chOff x="3833813" y="4848225"/>
            <a:chExt cx="5310187" cy="2009775"/>
          </a:xfrm>
        </p:grpSpPr>
        <p:sp>
          <p:nvSpPr>
            <p:cNvPr id="5" name="AutoShape 26"/>
            <p:cNvSpPr>
              <a:spLocks noChangeArrowheads="1"/>
            </p:cNvSpPr>
            <p:nvPr/>
          </p:nvSpPr>
          <p:spPr bwMode="auto">
            <a:xfrm>
              <a:off x="3833813" y="4848225"/>
              <a:ext cx="5310187" cy="2009775"/>
            </a:xfrm>
            <a:prstGeom prst="irregularSeal1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62476" name="Text Box 22"/>
            <p:cNvSpPr txBox="1">
              <a:spLocks noChangeArrowheads="1"/>
            </p:cNvSpPr>
            <p:nvPr/>
          </p:nvSpPr>
          <p:spPr bwMode="auto">
            <a:xfrm>
              <a:off x="4827616" y="5429264"/>
              <a:ext cx="3744912" cy="769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4400" b="1">
                  <a:solidFill>
                    <a:srgbClr val="FF0000"/>
                  </a:solidFill>
                </a:rPr>
                <a:t>S</a:t>
              </a:r>
              <a:r>
                <a:rPr lang="zh-CN" altLang="en-US" sz="4400" b="1">
                  <a:solidFill>
                    <a:srgbClr val="FF0000"/>
                  </a:solidFill>
                  <a:latin typeface="Arial" panose="020B0604020202020204" pitchFamily="34" charset="0"/>
                </a:rPr>
                <a:t>igns (don'ts)</a:t>
              </a:r>
            </a:p>
          </p:txBody>
        </p:sp>
      </p:grpSp>
      <p:grpSp>
        <p:nvGrpSpPr>
          <p:cNvPr id="62477" name="组合 6"/>
          <p:cNvGrpSpPr/>
          <p:nvPr/>
        </p:nvGrpSpPr>
        <p:grpSpPr bwMode="auto">
          <a:xfrm>
            <a:off x="0" y="463550"/>
            <a:ext cx="4918075" cy="785813"/>
            <a:chOff x="0" y="518318"/>
            <a:chExt cx="4918022" cy="785813"/>
          </a:xfrm>
        </p:grpSpPr>
        <p:sp>
          <p:nvSpPr>
            <p:cNvPr id="16" name="TextBox 15"/>
            <p:cNvSpPr txBox="1">
              <a:spLocks noChangeArrowheads="1"/>
            </p:cNvSpPr>
            <p:nvPr/>
          </p:nvSpPr>
          <p:spPr bwMode="auto">
            <a:xfrm>
              <a:off x="917565" y="624681"/>
              <a:ext cx="4000457" cy="5238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zh-CN" sz="2800" dirty="0">
                  <a:solidFill>
                    <a:srgbClr val="006600"/>
                  </a:solidFill>
                  <a:latin typeface="Aharoni" pitchFamily="2" charset="-79"/>
                  <a:ea typeface="+mn-ea"/>
                  <a:cs typeface="Aharoni" pitchFamily="2" charset="-79"/>
                </a:rPr>
                <a:t>Look and say</a:t>
              </a:r>
              <a:endParaRPr lang="zh-CN" altLang="en-US" sz="2800" dirty="0">
                <a:solidFill>
                  <a:srgbClr val="006600"/>
                </a:solidFill>
                <a:latin typeface="Aharoni" pitchFamily="2" charset="-79"/>
                <a:ea typeface="+mn-ea"/>
                <a:cs typeface="Aharoni" pitchFamily="2" charset="-79"/>
              </a:endParaRPr>
            </a:p>
          </p:txBody>
        </p:sp>
        <p:pic>
          <p:nvPicPr>
            <p:cNvPr id="62479" name="Picture 10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518318"/>
              <a:ext cx="950913" cy="785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2480" name="矩形 31762"/>
          <p:cNvSpPr>
            <a:spLocks noChangeArrowheads="1" noChangeShapeType="1" noTextEdit="1"/>
          </p:cNvSpPr>
          <p:nvPr/>
        </p:nvSpPr>
        <p:spPr bwMode="auto">
          <a:xfrm>
            <a:off x="7772400" y="6308725"/>
            <a:ext cx="1371600" cy="350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zh-CN" altLang="en-US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extBox 9"/>
          <p:cNvSpPr txBox="1">
            <a:spLocks noChangeArrowheads="1"/>
          </p:cNvSpPr>
          <p:nvPr/>
        </p:nvSpPr>
        <p:spPr bwMode="auto">
          <a:xfrm>
            <a:off x="642938" y="1341438"/>
            <a:ext cx="8072437" cy="30464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sz="3200" dirty="0" smtClean="0">
                <a:latin typeface="Calibri" panose="020F0502020204030204" pitchFamily="34" charset="0"/>
              </a:rPr>
              <a:t>1. Finish writing the poster.</a:t>
            </a:r>
          </a:p>
          <a:p>
            <a:pPr marL="0" indent="0">
              <a:buFontTx/>
              <a:buNone/>
              <a:defRPr/>
            </a:pPr>
            <a:r>
              <a:rPr lang="en-US" altLang="zh-CN" sz="3200" dirty="0" smtClean="0">
                <a:latin typeface="Calibri" panose="020F0502020204030204" pitchFamily="34" charset="0"/>
              </a:rPr>
              <a:t>2. Read </a:t>
            </a:r>
            <a:r>
              <a:rPr lang="en-US" altLang="zh-CN" sz="3200" i="1" dirty="0" smtClean="0">
                <a:latin typeface="Calibri" panose="020F0502020204030204" pitchFamily="34" charset="0"/>
              </a:rPr>
              <a:t>Student’s Book</a:t>
            </a:r>
            <a:r>
              <a:rPr lang="en-US" altLang="zh-CN" sz="3200" dirty="0" smtClean="0">
                <a:latin typeface="Calibri" panose="020F0502020204030204" pitchFamily="34" charset="0"/>
              </a:rPr>
              <a:t> pages 52 to 55.</a:t>
            </a:r>
          </a:p>
          <a:p>
            <a:pPr marL="0" indent="0">
              <a:buFontTx/>
              <a:buNone/>
              <a:defRPr/>
            </a:pPr>
            <a:r>
              <a:rPr lang="en-US" altLang="zh-CN" sz="3200" dirty="0" smtClean="0">
                <a:latin typeface="Calibri" panose="020F0502020204030204" pitchFamily="34" charset="0"/>
              </a:rPr>
              <a:t>3. Retell “Look and read”.</a:t>
            </a:r>
          </a:p>
          <a:p>
            <a:pPr marL="441325" indent="-441325">
              <a:buFontTx/>
              <a:buNone/>
              <a:defRPr/>
            </a:pPr>
            <a:r>
              <a:rPr lang="en-US" altLang="zh-CN" sz="3200" dirty="0" smtClean="0">
                <a:latin typeface="Calibri" panose="020F0502020204030204" pitchFamily="34" charset="0"/>
              </a:rPr>
              <a:t>4. Tell something about the car museum and the insect museum.</a:t>
            </a:r>
          </a:p>
          <a:p>
            <a:pPr marL="0" indent="0">
              <a:buFontTx/>
              <a:buNone/>
              <a:defRPr/>
            </a:pPr>
            <a:r>
              <a:rPr lang="en-US" altLang="zh-CN" sz="3200" dirty="0" smtClean="0">
                <a:latin typeface="Calibri" panose="020F0502020204030204" pitchFamily="34" charset="0"/>
              </a:rPr>
              <a:t>5. Finish </a:t>
            </a:r>
            <a:r>
              <a:rPr lang="en-US" altLang="zh-CN" sz="3200" i="1" dirty="0" smtClean="0">
                <a:latin typeface="Calibri" panose="020F0502020204030204" pitchFamily="34" charset="0"/>
              </a:rPr>
              <a:t>Workbook</a:t>
            </a:r>
            <a:r>
              <a:rPr lang="en-US" altLang="zh-CN" sz="3200" dirty="0" smtClean="0">
                <a:latin typeface="Calibri" panose="020F0502020204030204" pitchFamily="34" charset="0"/>
              </a:rPr>
              <a:t> pages 45 and 47. </a:t>
            </a:r>
            <a:endParaRPr lang="zh-CN" altLang="en-US" sz="3200" dirty="0" smtClean="0">
              <a:latin typeface="Calibri" panose="020F0502020204030204" pitchFamily="34" charset="0"/>
            </a:endParaRP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606425" y="571500"/>
            <a:ext cx="4000500" cy="7699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  <a:defRPr/>
            </a:pPr>
            <a:r>
              <a:rPr lang="en-US" altLang="zh-CN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Lucida Handwriting" panose="03010101010101010101" pitchFamily="66" charset="0"/>
              </a:rPr>
              <a:t>Homework</a:t>
            </a:r>
            <a:endParaRPr lang="zh-CN" altLang="en-US" sz="4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Lucida Handwriting" panose="03010101010101010101" pitchFamily="66" charset="0"/>
            </a:endParaRPr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63238" y="4149079"/>
            <a:ext cx="1680766" cy="23530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95157" y="4221087"/>
            <a:ext cx="1645465" cy="23321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29388" y="4572008"/>
            <a:ext cx="2714644" cy="20359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4518" name="矩形 32776"/>
          <p:cNvSpPr>
            <a:spLocks noChangeArrowheads="1" noChangeShapeType="1" noTextEdit="1"/>
          </p:cNvSpPr>
          <p:nvPr/>
        </p:nvSpPr>
        <p:spPr bwMode="auto">
          <a:xfrm>
            <a:off x="7772400" y="6308725"/>
            <a:ext cx="1371600" cy="350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zh-CN" altLang="en-US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 rot="-1137499">
            <a:off x="1419225" y="2052638"/>
            <a:ext cx="25828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dirty="0"/>
              <a:t>art museum</a:t>
            </a:r>
            <a:endParaRPr lang="zh-CN" altLang="en-US" sz="3200" dirty="0">
              <a:latin typeface="Arial" panose="020B0604020202020204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 rot="510230">
            <a:off x="4521200" y="2278063"/>
            <a:ext cx="32496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</a:rPr>
              <a:t>science museum</a:t>
            </a:r>
            <a:endParaRPr lang="zh-CN" altLang="en-US" sz="3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 rot="-1618332">
            <a:off x="5170488" y="3641725"/>
            <a:ext cx="3000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</a:rPr>
              <a:t>insect museum</a:t>
            </a:r>
            <a:endParaRPr lang="zh-CN" altLang="en-US" sz="3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643188" y="3571875"/>
            <a:ext cx="3000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</a:rPr>
              <a:t>car museum</a:t>
            </a:r>
            <a:endParaRPr lang="zh-CN" altLang="en-US" sz="3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 rot="1065018">
            <a:off x="1222375" y="5057775"/>
            <a:ext cx="3000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dirty="0"/>
              <a:t>film museum</a:t>
            </a:r>
            <a:endParaRPr lang="zh-CN" altLang="en-US" sz="3200" dirty="0"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 rot="-644347">
            <a:off x="5727700" y="1104900"/>
            <a:ext cx="3000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dirty="0"/>
              <a:t>history museum</a:t>
            </a:r>
            <a:endParaRPr lang="zh-CN" altLang="en-US" sz="3200" dirty="0">
              <a:latin typeface="Arial" panose="020B0604020202020204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 rot="-440732">
            <a:off x="4664075" y="5391150"/>
            <a:ext cx="3000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dirty="0"/>
              <a:t>toy museum</a:t>
            </a:r>
            <a:endParaRPr lang="zh-CN" altLang="en-US" sz="3200" dirty="0">
              <a:latin typeface="Arial" panose="020B0604020202020204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 rot="623643">
            <a:off x="1593850" y="1163638"/>
            <a:ext cx="30003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dirty="0"/>
              <a:t>railway museum</a:t>
            </a:r>
            <a:endParaRPr lang="zh-CN" altLang="en-US" sz="3200" dirty="0">
              <a:latin typeface="Arial" panose="020B0604020202020204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429500" y="5286375"/>
            <a:ext cx="12493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/>
              <a:t>…</a:t>
            </a:r>
            <a:endParaRPr lang="zh-CN" altLang="en-US" sz="3200" b="1">
              <a:latin typeface="Arial" panose="020B0604020202020204" pitchFamily="34" charset="0"/>
            </a:endParaRPr>
          </a:p>
        </p:txBody>
      </p:sp>
      <p:grpSp>
        <p:nvGrpSpPr>
          <p:cNvPr id="9226" name="组合 20"/>
          <p:cNvGrpSpPr/>
          <p:nvPr/>
        </p:nvGrpSpPr>
        <p:grpSpPr bwMode="auto">
          <a:xfrm>
            <a:off x="0" y="284163"/>
            <a:ext cx="4924425" cy="833437"/>
            <a:chOff x="66675" y="620688"/>
            <a:chExt cx="4924425" cy="833461"/>
          </a:xfrm>
        </p:grpSpPr>
        <p:sp>
          <p:nvSpPr>
            <p:cNvPr id="9227" name="TextBox 7"/>
            <p:cNvSpPr txBox="1">
              <a:spLocks noChangeArrowheads="1"/>
            </p:cNvSpPr>
            <p:nvPr/>
          </p:nvSpPr>
          <p:spPr bwMode="auto">
            <a:xfrm>
              <a:off x="990600" y="821529"/>
              <a:ext cx="40005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800" dirty="0">
                  <a:solidFill>
                    <a:srgbClr val="006600"/>
                  </a:solidFill>
                  <a:latin typeface="Aharoni" pitchFamily="2" charset="-79"/>
                  <a:cs typeface="Aharoni" pitchFamily="2" charset="-79"/>
                </a:rPr>
                <a:t>Look and say</a:t>
              </a:r>
              <a:endParaRPr lang="zh-CN" altLang="en-US" sz="2800" dirty="0">
                <a:solidFill>
                  <a:srgbClr val="00660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pic>
          <p:nvPicPr>
            <p:cNvPr id="9228" name="Picture 10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6675" y="620688"/>
              <a:ext cx="963744" cy="833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4" grpId="0"/>
      <p:bldP spid="16" grpId="0"/>
      <p:bldP spid="15" grpId="0"/>
      <p:bldP spid="17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C:\Users\think\AppData\Roaming\Tencent\Users\181658675\QQ\WinTemp\RichOle\9LGLH7(C8Y6XZZNP({5{7D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3" y="2139950"/>
            <a:ext cx="8572500" cy="457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6" name="组合 5"/>
          <p:cNvGrpSpPr/>
          <p:nvPr/>
        </p:nvGrpSpPr>
        <p:grpSpPr bwMode="auto">
          <a:xfrm>
            <a:off x="66675" y="620713"/>
            <a:ext cx="4924425" cy="833437"/>
            <a:chOff x="66675" y="620688"/>
            <a:chExt cx="4924425" cy="833461"/>
          </a:xfrm>
        </p:grpSpPr>
        <p:sp>
          <p:nvSpPr>
            <p:cNvPr id="11267" name="TextBox 7"/>
            <p:cNvSpPr txBox="1">
              <a:spLocks noChangeArrowheads="1"/>
            </p:cNvSpPr>
            <p:nvPr/>
          </p:nvSpPr>
          <p:spPr bwMode="auto">
            <a:xfrm>
              <a:off x="990600" y="821529"/>
              <a:ext cx="40005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800">
                  <a:solidFill>
                    <a:srgbClr val="006600"/>
                  </a:solidFill>
                  <a:latin typeface="Aharoni" pitchFamily="2" charset="-79"/>
                  <a:cs typeface="Aharoni" pitchFamily="2" charset="-79"/>
                </a:rPr>
                <a:t>Read the dialogue</a:t>
              </a:r>
              <a:endParaRPr lang="zh-CN" altLang="en-US" sz="2800">
                <a:solidFill>
                  <a:srgbClr val="00660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pic>
          <p:nvPicPr>
            <p:cNvPr id="11268" name="Picture 10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6675" y="620688"/>
              <a:ext cx="963744" cy="833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69" name="Picture 1" descr="C:\Users\think\AppData\Roaming\Tencent\Users\181658675\QQ\WinTemp\RichOle\9LGLH7(C8Y6XZZNP({5{7D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714375"/>
            <a:ext cx="3429000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AutoShape 2" descr="http://t3.baidu.com/it/u=198341401,3353995987&amp;fm=23&amp;gp=0.jp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grpSp>
        <p:nvGrpSpPr>
          <p:cNvPr id="2" name="组合 8"/>
          <p:cNvGrpSpPr/>
          <p:nvPr/>
        </p:nvGrpSpPr>
        <p:grpSpPr bwMode="auto">
          <a:xfrm>
            <a:off x="0" y="714375"/>
            <a:ext cx="8650288" cy="4071938"/>
            <a:chOff x="0" y="1714488"/>
            <a:chExt cx="8649852" cy="4071966"/>
          </a:xfrm>
        </p:grpSpPr>
        <p:pic>
          <p:nvPicPr>
            <p:cNvPr id="13315" name="图片 7" descr="图片1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714488"/>
              <a:ext cx="8649852" cy="4071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16" name="TextBox 9"/>
            <p:cNvSpPr txBox="1">
              <a:spLocks noChangeArrowheads="1"/>
            </p:cNvSpPr>
            <p:nvPr/>
          </p:nvSpPr>
          <p:spPr bwMode="auto">
            <a:xfrm>
              <a:off x="2786050" y="2500306"/>
              <a:ext cx="20002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/>
                <a:t>Date:__________</a:t>
              </a:r>
              <a:endParaRPr lang="zh-CN" altLang="en-US">
                <a:latin typeface="Arial" panose="020B0604020202020204" pitchFamily="34" charset="0"/>
              </a:endParaRPr>
            </a:p>
          </p:txBody>
        </p:sp>
        <p:pic>
          <p:nvPicPr>
            <p:cNvPr id="13317" name="Picture 4" descr="http://gallery.cache.wps.cn/gallery/files/mat_material/2011/12/16/wenhao3dxiaoren/fc6c86dc_fe67_447d_add6_6a98dd502ab6_preview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 rot="-571596">
              <a:off x="510687" y="2453362"/>
              <a:ext cx="1888636" cy="1626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928688" y="4786313"/>
            <a:ext cx="7858125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3200" dirty="0">
                <a:latin typeface="+mj-lt"/>
                <a:ea typeface="+mn-ea"/>
              </a:rPr>
              <a:t>Which museum did you visit?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3200" dirty="0">
                <a:latin typeface="+mj-lt"/>
                <a:ea typeface="+mn-ea"/>
              </a:rPr>
              <a:t>What did you see at the museum?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00188" y="5857875"/>
            <a:ext cx="72866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3600" dirty="0">
                <a:solidFill>
                  <a:srgbClr val="FF0000"/>
                </a:solidFill>
                <a:latin typeface="+mj-lt"/>
              </a:rPr>
              <a:t> visited    saw    bought</a:t>
            </a:r>
            <a:endParaRPr lang="zh-CN" altLang="en-US" sz="3600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13320" name="组合 12"/>
          <p:cNvGrpSpPr/>
          <p:nvPr/>
        </p:nvGrpSpPr>
        <p:grpSpPr bwMode="auto">
          <a:xfrm>
            <a:off x="0" y="250825"/>
            <a:ext cx="4924425" cy="833438"/>
            <a:chOff x="66675" y="620688"/>
            <a:chExt cx="4924425" cy="833461"/>
          </a:xfrm>
        </p:grpSpPr>
        <p:sp>
          <p:nvSpPr>
            <p:cNvPr id="13321" name="TextBox 7"/>
            <p:cNvSpPr txBox="1">
              <a:spLocks noChangeArrowheads="1"/>
            </p:cNvSpPr>
            <p:nvPr/>
          </p:nvSpPr>
          <p:spPr bwMode="auto">
            <a:xfrm>
              <a:off x="990600" y="821529"/>
              <a:ext cx="40005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800" dirty="0">
                  <a:solidFill>
                    <a:srgbClr val="006600"/>
                  </a:solidFill>
                  <a:latin typeface="Aharoni" pitchFamily="2" charset="-79"/>
                  <a:cs typeface="Aharoni" pitchFamily="2" charset="-79"/>
                </a:rPr>
                <a:t>Write and say</a:t>
              </a:r>
              <a:endParaRPr lang="zh-CN" altLang="en-US" sz="2800" dirty="0">
                <a:solidFill>
                  <a:srgbClr val="00660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pic>
          <p:nvPicPr>
            <p:cNvPr id="13322" name="Picture 10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6675" y="620688"/>
              <a:ext cx="963744" cy="833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34988" y="1582738"/>
            <a:ext cx="84296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dirty="0"/>
              <a:t>Children like this museum very much.</a:t>
            </a:r>
          </a:p>
          <a:p>
            <a:r>
              <a:rPr lang="en-US" altLang="zh-CN" sz="3200" dirty="0"/>
              <a:t>At this museum, people can see new technology.</a:t>
            </a:r>
          </a:p>
          <a:p>
            <a:r>
              <a:rPr lang="en-US" altLang="zh-CN" sz="3200" dirty="0"/>
              <a:t>People can learn a lot at this museum.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714625" y="5286375"/>
            <a:ext cx="4000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000">
                <a:solidFill>
                  <a:srgbClr val="FF0000"/>
                </a:solidFill>
              </a:rPr>
              <a:t>science museum</a:t>
            </a:r>
            <a:endParaRPr lang="zh-CN" altLang="en-US" sz="4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4795" y="1500173"/>
            <a:ext cx="5044431" cy="3429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5364" name="组合 7"/>
          <p:cNvGrpSpPr/>
          <p:nvPr/>
        </p:nvGrpSpPr>
        <p:grpSpPr bwMode="auto">
          <a:xfrm>
            <a:off x="101600" y="420688"/>
            <a:ext cx="4135438" cy="688975"/>
            <a:chOff x="155736" y="568340"/>
            <a:chExt cx="4838728" cy="733425"/>
          </a:xfrm>
        </p:grpSpPr>
        <p:sp>
          <p:nvSpPr>
            <p:cNvPr id="15365" name="TextBox 7"/>
            <p:cNvSpPr txBox="1">
              <a:spLocks noChangeArrowheads="1"/>
            </p:cNvSpPr>
            <p:nvPr/>
          </p:nvSpPr>
          <p:spPr bwMode="auto">
            <a:xfrm>
              <a:off x="993936" y="654271"/>
              <a:ext cx="4000528" cy="556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800" dirty="0">
                  <a:solidFill>
                    <a:srgbClr val="008000"/>
                  </a:solidFill>
                  <a:latin typeface="Aharoni" pitchFamily="2" charset="-79"/>
                  <a:cs typeface="Aharoni" pitchFamily="2" charset="-79"/>
                </a:rPr>
                <a:t>Read and guess</a:t>
              </a:r>
              <a:endParaRPr lang="zh-CN" altLang="en-US" sz="2800" dirty="0">
                <a:solidFill>
                  <a:srgbClr val="00800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pic>
          <p:nvPicPr>
            <p:cNvPr id="15366" name="Picture 2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5736" y="568340"/>
              <a:ext cx="838200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7" name="矩形 8201"/>
          <p:cNvSpPr>
            <a:spLocks noChangeArrowheads="1" noChangeShapeType="1" noTextEdit="1"/>
          </p:cNvSpPr>
          <p:nvPr/>
        </p:nvSpPr>
        <p:spPr bwMode="auto">
          <a:xfrm>
            <a:off x="7772400" y="6308725"/>
            <a:ext cx="1371600" cy="350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zh-CN" altLang="en-US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6"/>
          <p:cNvSpPr txBox="1">
            <a:spLocks noChangeArrowheads="1"/>
          </p:cNvSpPr>
          <p:nvPr/>
        </p:nvSpPr>
        <p:spPr bwMode="auto">
          <a:xfrm>
            <a:off x="2643188" y="4214813"/>
            <a:ext cx="4000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000">
                <a:solidFill>
                  <a:srgbClr val="FF0000"/>
                </a:solidFill>
              </a:rPr>
              <a:t>science museum</a:t>
            </a:r>
            <a:endParaRPr lang="zh-CN" altLang="en-US" sz="4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59623" y="1142984"/>
            <a:ext cx="4413877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500188" y="5000625"/>
            <a:ext cx="635793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sz="3200" dirty="0"/>
              <a:t> Did you visit the science museum?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3200" dirty="0"/>
              <a:t> What did you see at the museum?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3200" dirty="0"/>
              <a:t> How did you feel at that time?</a:t>
            </a:r>
            <a:endParaRPr lang="zh-CN" altLang="en-US" sz="3200" dirty="0">
              <a:latin typeface="Arial" panose="020B0604020202020204" pitchFamily="34" charset="0"/>
            </a:endParaRPr>
          </a:p>
        </p:txBody>
      </p:sp>
      <p:grpSp>
        <p:nvGrpSpPr>
          <p:cNvPr id="17412" name="组合 9"/>
          <p:cNvGrpSpPr/>
          <p:nvPr/>
        </p:nvGrpSpPr>
        <p:grpSpPr bwMode="auto">
          <a:xfrm>
            <a:off x="101600" y="420688"/>
            <a:ext cx="4135438" cy="688975"/>
            <a:chOff x="155736" y="568340"/>
            <a:chExt cx="4838728" cy="733425"/>
          </a:xfrm>
        </p:grpSpPr>
        <p:sp>
          <p:nvSpPr>
            <p:cNvPr id="17413" name="TextBox 7"/>
            <p:cNvSpPr txBox="1">
              <a:spLocks noChangeArrowheads="1"/>
            </p:cNvSpPr>
            <p:nvPr/>
          </p:nvSpPr>
          <p:spPr bwMode="auto">
            <a:xfrm>
              <a:off x="993936" y="654271"/>
              <a:ext cx="4000528" cy="556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800" dirty="0">
                  <a:solidFill>
                    <a:srgbClr val="008000"/>
                  </a:solidFill>
                  <a:latin typeface="Aharoni" pitchFamily="2" charset="-79"/>
                  <a:cs typeface="Aharoni" pitchFamily="2" charset="-79"/>
                </a:rPr>
                <a:t>Think and say</a:t>
              </a:r>
              <a:endParaRPr lang="zh-CN" altLang="en-US" sz="2800" dirty="0">
                <a:solidFill>
                  <a:srgbClr val="00800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pic>
          <p:nvPicPr>
            <p:cNvPr id="17414" name="Picture 2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5736" y="568340"/>
              <a:ext cx="838200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10"/>
          <p:cNvSpPr txBox="1">
            <a:spLocks noChangeArrowheads="1"/>
          </p:cNvSpPr>
          <p:nvPr/>
        </p:nvSpPr>
        <p:spPr bwMode="auto">
          <a:xfrm>
            <a:off x="642938" y="1344613"/>
            <a:ext cx="4714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</a:rPr>
              <a:t>What can robots do?</a:t>
            </a:r>
            <a:endParaRPr lang="zh-CN" altLang="en-US" sz="32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pSp>
        <p:nvGrpSpPr>
          <p:cNvPr id="19458" name="组合 8"/>
          <p:cNvGrpSpPr/>
          <p:nvPr/>
        </p:nvGrpSpPr>
        <p:grpSpPr bwMode="auto">
          <a:xfrm>
            <a:off x="101600" y="420688"/>
            <a:ext cx="4135438" cy="688975"/>
            <a:chOff x="155736" y="568340"/>
            <a:chExt cx="4838728" cy="733425"/>
          </a:xfrm>
        </p:grpSpPr>
        <p:sp>
          <p:nvSpPr>
            <p:cNvPr id="19459" name="TextBox 7"/>
            <p:cNvSpPr txBox="1">
              <a:spLocks noChangeArrowheads="1"/>
            </p:cNvSpPr>
            <p:nvPr/>
          </p:nvSpPr>
          <p:spPr bwMode="auto">
            <a:xfrm>
              <a:off x="993936" y="654271"/>
              <a:ext cx="4000528" cy="556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800">
                  <a:solidFill>
                    <a:srgbClr val="008000"/>
                  </a:solidFill>
                  <a:latin typeface="Aharoni" pitchFamily="2" charset="-79"/>
                  <a:cs typeface="Aharoni" pitchFamily="2" charset="-79"/>
                </a:rPr>
                <a:t>Watch and say</a:t>
              </a:r>
              <a:endParaRPr lang="zh-CN" altLang="en-US" sz="2800">
                <a:solidFill>
                  <a:srgbClr val="00800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pic>
          <p:nvPicPr>
            <p:cNvPr id="19460" name="Picture 2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5736" y="568340"/>
              <a:ext cx="838200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圆角矩形 10"/>
          <p:cNvSpPr/>
          <p:nvPr/>
        </p:nvSpPr>
        <p:spPr>
          <a:xfrm>
            <a:off x="1357313" y="2000250"/>
            <a:ext cx="6357937" cy="42148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r>
              <a:rPr lang="zh-CN" altLang="en-US" dirty="0"/>
              <a:t>教师可搜索并插入“会弹钢琴的机器人”片段视频。</a:t>
            </a:r>
            <a:endParaRPr lang="en-US" altLang="zh-CN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5"/>
          <p:cNvGrpSpPr/>
          <p:nvPr/>
        </p:nvGrpSpPr>
        <p:grpSpPr bwMode="auto">
          <a:xfrm>
            <a:off x="2500313" y="1285875"/>
            <a:ext cx="3214687" cy="3000375"/>
            <a:chOff x="2643174" y="714356"/>
            <a:chExt cx="3504664" cy="3425777"/>
          </a:xfrm>
        </p:grpSpPr>
        <p:pic>
          <p:nvPicPr>
            <p:cNvPr id="32772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43174" y="714356"/>
              <a:ext cx="3504664" cy="71438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2773" name="Picture 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999698" y="1428513"/>
              <a:ext cx="2857383" cy="27116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5" name="TextBox 14"/>
          <p:cNvSpPr txBox="1"/>
          <p:nvPr/>
        </p:nvSpPr>
        <p:spPr>
          <a:xfrm>
            <a:off x="285750" y="4581525"/>
            <a:ext cx="8572500" cy="2062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3200" dirty="0">
                <a:latin typeface="+mj-lt"/>
                <a:ea typeface="+mn-ea"/>
              </a:rPr>
              <a:t> What time does the science museum open?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3200" dirty="0">
                <a:latin typeface="+mj-lt"/>
                <a:ea typeface="+mn-ea"/>
              </a:rPr>
              <a:t> What did Ben and Kitty visit on the second floor?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3200" dirty="0">
                <a:latin typeface="+mj-lt"/>
                <a:ea typeface="+mn-ea"/>
              </a:rPr>
              <a:t> What did they see in “The World of Robots”?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3200" dirty="0">
                <a:latin typeface="+mj-lt"/>
                <a:ea typeface="+mn-ea"/>
              </a:rPr>
              <a:t> What can robots do there?</a:t>
            </a:r>
          </a:p>
        </p:txBody>
      </p:sp>
      <p:pic>
        <p:nvPicPr>
          <p:cNvPr id="21509" name="Picture 11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04813"/>
            <a:ext cx="43561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Look and read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6766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554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1025</Words>
  <Application>Microsoft Office PowerPoint</Application>
  <PresentationFormat>全屏显示(4:3)</PresentationFormat>
  <Paragraphs>198</Paragraphs>
  <Slides>29</Slides>
  <Notes>29</Notes>
  <HiddenSlides>0</HiddenSlides>
  <MMClips>4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1" baseType="lpstr">
      <vt:lpstr>Aharoni</vt:lpstr>
      <vt:lpstr>Arno Pro Smbd</vt:lpstr>
      <vt:lpstr>宋体</vt:lpstr>
      <vt:lpstr>微软雅黑</vt:lpstr>
      <vt:lpstr>Arial</vt:lpstr>
      <vt:lpstr>Calibri</vt:lpstr>
      <vt:lpstr>Comic Sans MS</vt:lpstr>
      <vt:lpstr>Jokerman</vt:lpstr>
      <vt:lpstr>Lucida Handwriting</vt:lpstr>
      <vt:lpstr>Lucida Sans Unicode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2013-08-19T08:05:00Z</dcterms:created>
  <dcterms:modified xsi:type="dcterms:W3CDTF">2023-01-16T23:06:28Z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022BE57F62744F1DBAB30F1312F33B5F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