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36FA906-4D06-4D48-8D5B-F560CE44F0A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6C6DE54-9D7A-4A34-8EB5-0FD1D5DCD3DC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1C2E0CC-E3CC-4C68-B839-802309F71D6D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E35DBA-7858-4723-8CAB-ABA039960118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8D1D100-F2A7-4F01-A665-B48534C841CE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2AD36E-E70A-47B6-95E6-4C3C3641F2B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F84D0B5-A7D4-4AD8-BE82-B1370414E014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1C665A2-B0B5-4E8F-9BBA-B2F5C208BCC1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66AE931-1E8D-4EDC-B72E-B5831E2B8201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3EA042E-5501-4745-ADFF-864314C7229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2D80744-54FD-4E35-A9D8-64478992BEBF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A8365C-4397-4684-93CE-D32F7C46723E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7F36C65-66E8-4B52-BACE-1043FD825CDC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F250966-B31C-485C-98ED-266A7B650B17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F74DAD6-04F1-4609-920C-8985CAE743FE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EFD24-0D11-4DA4-9E27-A0C16E5E0F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E6FC3-E549-431C-AE63-448BE20C45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760D7-98FE-4415-8C32-8027B34A2F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D46B-0AE2-4A95-8007-1220D71557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86143-BB6F-42F2-8C00-7162C6DC49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6A63D-91D4-46EA-94FE-977E838BC0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C0974-9CD8-4810-94A9-CE795770BA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4BB8-107F-4764-9352-A3FE80EC0B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FB41C-2E4E-4980-BD08-CDCC11A5AF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36EF3-8A4E-4BFF-A47A-D6AB69CA13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E6E46-E0EA-4D97-9481-FDCA12FF78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9A1C10D-29A4-4299-B2EA-849C0BCF850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94859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800" b="1" spc="-150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4800" b="1" spc="-15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10  </a:t>
            </a:r>
            <a:r>
              <a:rPr lang="en-US" altLang="zh-CN" sz="4800" b="1" spc="-150" dirty="0"/>
              <a:t>I’d like some noodles.</a:t>
            </a:r>
          </a:p>
        </p:txBody>
      </p:sp>
      <p:sp>
        <p:nvSpPr>
          <p:cNvPr id="10" name="矩形 9"/>
          <p:cNvSpPr/>
          <p:nvPr/>
        </p:nvSpPr>
        <p:spPr>
          <a:xfrm>
            <a:off x="2691269" y="494786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4540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P55-P56)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460242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There be</a:t>
            </a:r>
            <a:r>
              <a:rPr lang="zh-CN" altLang="en-US" sz="3200" dirty="0"/>
              <a:t>句型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There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two pencils and a pencil-box on the desk.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There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lots of chicken and carrots on the plate (</a:t>
            </a:r>
            <a:r>
              <a:rPr lang="zh-CN" altLang="en-US" sz="3200" dirty="0"/>
              <a:t>碟子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There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an orange, three tomatoes and some strawberries in the fridge.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There be</a:t>
            </a:r>
            <a:r>
              <a:rPr lang="zh-CN" altLang="en-US" sz="3200" dirty="0"/>
              <a:t>句型表示的是 “某处有</a:t>
            </a:r>
            <a:r>
              <a:rPr lang="en-US" altLang="zh-CN" sz="3200" dirty="0"/>
              <a:t>(</a:t>
            </a:r>
            <a:r>
              <a:rPr lang="zh-CN" altLang="en-US" sz="3200" dirty="0"/>
              <a:t>存在</a:t>
            </a:r>
            <a:r>
              <a:rPr lang="en-US" altLang="zh-CN" sz="3200" dirty="0"/>
              <a:t>)</a:t>
            </a:r>
            <a:r>
              <a:rPr lang="zh-CN" altLang="en-US" sz="3200" dirty="0"/>
              <a:t>某人或某物”。其结构为</a:t>
            </a:r>
            <a:r>
              <a:rPr lang="en-US" altLang="zh-CN" sz="3200" dirty="0"/>
              <a:t>There be(is</a:t>
            </a:r>
            <a:r>
              <a:rPr lang="zh-CN" altLang="en-US" sz="3200" dirty="0"/>
              <a:t>，</a:t>
            </a:r>
            <a:r>
              <a:rPr lang="en-US" altLang="zh-CN" sz="3200" dirty="0"/>
              <a:t>are</a:t>
            </a:r>
            <a:r>
              <a:rPr lang="zh-CN" altLang="en-US" sz="3200" dirty="0"/>
              <a:t>，</a:t>
            </a:r>
            <a:r>
              <a:rPr lang="en-US" altLang="zh-CN" sz="3200" dirty="0"/>
              <a:t>was, were ) + </a:t>
            </a:r>
            <a:r>
              <a:rPr lang="zh-CN" altLang="en-US" sz="3200" dirty="0"/>
              <a:t>名词 </a:t>
            </a:r>
            <a:r>
              <a:rPr lang="en-US" altLang="zh-CN" sz="3200" dirty="0"/>
              <a:t>+ </a:t>
            </a:r>
            <a:r>
              <a:rPr lang="zh-CN" altLang="en-US" sz="3200" dirty="0"/>
              <a:t>地点状语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1984375" y="1895475"/>
            <a:ext cx="1220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1984375" y="2903538"/>
            <a:ext cx="1292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1912937" y="3840163"/>
            <a:ext cx="1292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P55-P56)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216025"/>
            <a:ext cx="9144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注意：</a:t>
            </a:r>
            <a:r>
              <a:rPr lang="en-US" altLang="zh-CN" sz="3200" dirty="0"/>
              <a:t>There be</a:t>
            </a:r>
            <a:r>
              <a:rPr lang="zh-CN" altLang="en-US" sz="3200" dirty="0"/>
              <a:t>句型中</a:t>
            </a:r>
            <a:r>
              <a:rPr lang="en-US" altLang="zh-CN" sz="3200" dirty="0"/>
              <a:t>be</a:t>
            </a:r>
            <a:r>
              <a:rPr lang="zh-CN" altLang="en-US" sz="3200" dirty="0"/>
              <a:t>动词的形式要和最靠近它的那个主语在数上保持一致，也就是我们常说的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en-US" altLang="zh-CN" sz="3200" dirty="0"/>
              <a:t>________________</a:t>
            </a:r>
            <a:r>
              <a:rPr lang="en-US" altLang="zh-CN" sz="3200" dirty="0">
                <a:latin typeface="Calibri" panose="020F0502020204030204" pitchFamily="34" charset="0"/>
              </a:rPr>
              <a:t>”</a:t>
            </a:r>
            <a:r>
              <a:rPr lang="zh-CN" altLang="en-US" sz="3200" dirty="0"/>
              <a:t>。</a:t>
            </a:r>
          </a:p>
        </p:txBody>
      </p:sp>
      <p:sp>
        <p:nvSpPr>
          <p:cNvPr id="89092" name="TextBox 2"/>
          <p:cNvSpPr txBox="1">
            <a:spLocks noChangeArrowheads="1"/>
          </p:cNvSpPr>
          <p:nvPr/>
        </p:nvSpPr>
        <p:spPr bwMode="auto">
          <a:xfrm>
            <a:off x="250825" y="2563813"/>
            <a:ext cx="6002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就近原则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--- What kind of noodles would you like?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 </a:t>
            </a:r>
            <a:r>
              <a:rPr lang="en-US" altLang="zh-CN" sz="3200" dirty="0"/>
              <a:t>--- I'd like </a:t>
            </a:r>
            <a:r>
              <a:rPr lang="en-US" altLang="zh-CN" sz="3200" dirty="0" smtClean="0"/>
              <a:t>____, </a:t>
            </a:r>
            <a:r>
              <a:rPr lang="en-US" altLang="zh-CN" sz="3200" dirty="0"/>
              <a:t>please.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beefs and tomatoes noodles        		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beef and tomatoes noodles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beef and tomato noodles          		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beefs and tomatoes noodle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There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a river and many pear trees in my hometown.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</a:t>
            </a:r>
            <a:r>
              <a:rPr lang="en-US" altLang="zh-CN" sz="3200" dirty="0" smtClean="0"/>
              <a:t>A</a:t>
            </a:r>
            <a:r>
              <a:rPr lang="en-US" altLang="zh-CN" sz="3200" dirty="0"/>
              <a:t>. is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are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have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has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0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1141" name="TextBox 5"/>
          <p:cNvSpPr txBox="1">
            <a:spLocks noChangeArrowheads="1"/>
          </p:cNvSpPr>
          <p:nvPr/>
        </p:nvSpPr>
        <p:spPr bwMode="auto">
          <a:xfrm>
            <a:off x="179388" y="4724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152400" y="135572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--- Would you like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tea?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--- </a:t>
            </a:r>
            <a:r>
              <a:rPr lang="en-US" altLang="zh-CN" sz="3200" dirty="0"/>
              <a:t>No, thanks.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any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some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many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a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There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apples in the bag. Please get me some.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is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isn’t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is no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aren’t any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They’d like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a movie tonight.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see    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B. to see  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seeing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watch   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496888" y="569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88" name="TextBox 3"/>
          <p:cNvSpPr txBox="1">
            <a:spLocks noChangeArrowheads="1"/>
          </p:cNvSpPr>
          <p:nvPr/>
        </p:nvSpPr>
        <p:spPr bwMode="auto">
          <a:xfrm>
            <a:off x="403225" y="133508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3189" name="TextBox 4"/>
          <p:cNvSpPr txBox="1">
            <a:spLocks noChangeArrowheads="1"/>
          </p:cNvSpPr>
          <p:nvPr/>
        </p:nvSpPr>
        <p:spPr bwMode="auto">
          <a:xfrm>
            <a:off x="258763" y="33512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3190" name="TextBox 4"/>
          <p:cNvSpPr txBox="1">
            <a:spLocks noChangeArrowheads="1"/>
          </p:cNvSpPr>
          <p:nvPr/>
        </p:nvSpPr>
        <p:spPr bwMode="auto">
          <a:xfrm>
            <a:off x="403225" y="52959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10440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6. ---Is there </a:t>
            </a:r>
            <a:r>
              <a:rPr lang="en-US" altLang="zh-CN" sz="3200" dirty="0" smtClean="0">
                <a:sym typeface="Arial" panose="020B0604020202020204" pitchFamily="34" charset="0"/>
              </a:rPr>
              <a:t>____ </a:t>
            </a:r>
            <a:r>
              <a:rPr lang="en-US" altLang="zh-CN" sz="3200" dirty="0">
                <a:sym typeface="Arial" panose="020B0604020202020204" pitchFamily="34" charset="0"/>
              </a:rPr>
              <a:t>juice in the glass?         </a:t>
            </a:r>
            <a:endParaRPr lang="en-US" altLang="zh-CN" sz="3200" dirty="0" smtClean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---</a:t>
            </a:r>
            <a:r>
              <a:rPr lang="en-US" altLang="zh-CN" sz="3200" dirty="0">
                <a:sym typeface="Arial" panose="020B0604020202020204" pitchFamily="34" charset="0"/>
              </a:rPr>
              <a:t>Yes, there is </a:t>
            </a:r>
            <a:r>
              <a:rPr lang="en-US" altLang="zh-CN" sz="3200" dirty="0" smtClean="0">
                <a:sym typeface="Arial" panose="020B0604020202020204" pitchFamily="34" charset="0"/>
              </a:rPr>
              <a:t>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</a:t>
            </a:r>
            <a:r>
              <a:rPr lang="en-US" altLang="zh-CN" sz="3200" dirty="0" err="1">
                <a:sym typeface="Arial" panose="020B0604020202020204" pitchFamily="34" charset="0"/>
              </a:rPr>
              <a:t>some;any</a:t>
            </a:r>
            <a:r>
              <a:rPr lang="en-US" altLang="zh-CN" sz="3200" dirty="0">
                <a:sym typeface="Arial" panose="020B0604020202020204" pitchFamily="34" charset="0"/>
              </a:rPr>
              <a:t>  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en-US" altLang="zh-CN" sz="3200" dirty="0" err="1">
                <a:sym typeface="Arial" panose="020B0604020202020204" pitchFamily="34" charset="0"/>
              </a:rPr>
              <a:t>any;some</a:t>
            </a:r>
            <a:r>
              <a:rPr lang="en-US" altLang="zh-CN" sz="3200" dirty="0">
                <a:sym typeface="Arial" panose="020B0604020202020204" pitchFamily="34" charset="0"/>
              </a:rPr>
              <a:t>  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</a:t>
            </a:r>
            <a:r>
              <a:rPr lang="en-US" altLang="zh-CN" sz="3200" dirty="0" err="1">
                <a:sym typeface="Arial" panose="020B0604020202020204" pitchFamily="34" charset="0"/>
              </a:rPr>
              <a:t>some;some</a:t>
            </a:r>
            <a:r>
              <a:rPr lang="en-US" altLang="zh-CN" sz="3200" dirty="0">
                <a:sym typeface="Arial" panose="020B0604020202020204" pitchFamily="34" charset="0"/>
              </a:rPr>
              <a:t>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en-US" altLang="zh-CN" sz="3200" dirty="0" err="1">
                <a:sym typeface="Arial" panose="020B0604020202020204" pitchFamily="34" charset="0"/>
              </a:rPr>
              <a:t>any;any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7. He would like a cup of coffee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milk and sugar in it.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</a:t>
            </a:r>
            <a:r>
              <a:rPr lang="en-US" altLang="zh-CN" sz="3200" dirty="0" smtClean="0">
                <a:sym typeface="Arial" panose="020B0604020202020204" pitchFamily="34" charset="0"/>
              </a:rPr>
              <a:t>A</a:t>
            </a:r>
            <a:r>
              <a:rPr lang="en-US" altLang="zh-CN" sz="3200" dirty="0">
                <a:sym typeface="Arial" panose="020B0604020202020204" pitchFamily="34" charset="0"/>
              </a:rPr>
              <a:t>. of 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with      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in 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to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)8. She would like me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some orange juice.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drink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drinks    </a:t>
            </a:r>
            <a:r>
              <a:rPr lang="en-US" altLang="zh-CN" sz="3200" dirty="0" err="1">
                <a:sym typeface="Arial" panose="020B0604020202020204" pitchFamily="34" charset="0"/>
              </a:rPr>
              <a:t>C.drinking</a:t>
            </a:r>
            <a:r>
              <a:rPr lang="en-US" altLang="zh-CN" sz="3200" dirty="0">
                <a:sym typeface="Arial" panose="020B0604020202020204" pitchFamily="34" charset="0"/>
              </a:rPr>
              <a:t>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to drink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381000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250825" y="10233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179388" y="347128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4" name="TextBox 4"/>
          <p:cNvSpPr txBox="1">
            <a:spLocks noChangeArrowheads="1"/>
          </p:cNvSpPr>
          <p:nvPr/>
        </p:nvSpPr>
        <p:spPr bwMode="auto">
          <a:xfrm>
            <a:off x="106363" y="54874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1499572"/>
            <a:ext cx="907256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/>
              <a:t>二、看中文填单词或按照所给单词的正确形式填空。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There are some _______________(</a:t>
            </a:r>
            <a:r>
              <a:rPr lang="zh-CN" altLang="en-US" sz="3200" dirty="0"/>
              <a:t>土豆</a:t>
            </a:r>
            <a:r>
              <a:rPr lang="en-US" altLang="zh-CN" sz="3200" dirty="0"/>
              <a:t>) in the basket.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Please bring him two kilos of ________(</a:t>
            </a:r>
            <a:r>
              <a:rPr lang="zh-CN" altLang="en-US" sz="3200" dirty="0"/>
              <a:t>牛肉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He would like _________________(</a:t>
            </a:r>
            <a:r>
              <a:rPr lang="zh-CN" altLang="en-US" sz="3200" dirty="0"/>
              <a:t>点菜</a:t>
            </a:r>
            <a:r>
              <a:rPr lang="en-US" altLang="zh-CN" sz="3200" dirty="0"/>
              <a:t>) some dumplings for lunch.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The room is very _______________(</a:t>
            </a:r>
            <a:r>
              <a:rPr lang="zh-CN" altLang="en-US" sz="3200" dirty="0"/>
              <a:t>大的</a:t>
            </a:r>
            <a:r>
              <a:rPr lang="en-US" altLang="zh-CN" sz="3200" dirty="0"/>
              <a:t>) and it can hold forty people.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We have many kinds of _____________ (</a:t>
            </a:r>
            <a:r>
              <a:rPr lang="zh-CN" altLang="en-US" sz="3200" dirty="0"/>
              <a:t>特色菜</a:t>
            </a:r>
            <a:r>
              <a:rPr lang="en-US" altLang="zh-CN" sz="3200" dirty="0"/>
              <a:t>) today.</a:t>
            </a: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3708400" y="1839912"/>
            <a:ext cx="321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potatoes 	</a:t>
            </a:r>
          </a:p>
        </p:txBody>
      </p:sp>
      <p:sp>
        <p:nvSpPr>
          <p:cNvPr id="95236" name="Text Box 21"/>
          <p:cNvSpPr txBox="1">
            <a:spLocks noChangeArrowheads="1"/>
          </p:cNvSpPr>
          <p:nvPr/>
        </p:nvSpPr>
        <p:spPr bwMode="auto">
          <a:xfrm>
            <a:off x="304800" y="685800"/>
            <a:ext cx="8418512" cy="64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/>
              <a:t>能 力 阶 梯</a:t>
            </a:r>
          </a:p>
        </p:txBody>
      </p:sp>
      <p:sp>
        <p:nvSpPr>
          <p:cNvPr id="95237" name="TextBox 26"/>
          <p:cNvSpPr txBox="1">
            <a:spLocks noChangeArrowheads="1"/>
          </p:cNvSpPr>
          <p:nvPr/>
        </p:nvSpPr>
        <p:spPr bwMode="auto">
          <a:xfrm>
            <a:off x="6083300" y="2847975"/>
            <a:ext cx="174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beef</a:t>
            </a:r>
          </a:p>
        </p:txBody>
      </p:sp>
      <p:sp>
        <p:nvSpPr>
          <p:cNvPr id="95238" name="TextBox 16"/>
          <p:cNvSpPr txBox="1">
            <a:spLocks noChangeArrowheads="1"/>
          </p:cNvSpPr>
          <p:nvPr/>
        </p:nvSpPr>
        <p:spPr bwMode="auto">
          <a:xfrm>
            <a:off x="3924300" y="4360862"/>
            <a:ext cx="3041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large</a:t>
            </a:r>
          </a:p>
        </p:txBody>
      </p:sp>
      <p:sp>
        <p:nvSpPr>
          <p:cNvPr id="95239" name="TextBox 16"/>
          <p:cNvSpPr txBox="1">
            <a:spLocks noChangeArrowheads="1"/>
          </p:cNvSpPr>
          <p:nvPr/>
        </p:nvSpPr>
        <p:spPr bwMode="auto">
          <a:xfrm>
            <a:off x="4211638" y="3351212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order</a:t>
            </a:r>
          </a:p>
        </p:txBody>
      </p:sp>
      <p:sp>
        <p:nvSpPr>
          <p:cNvPr id="95240" name="TextBox 16"/>
          <p:cNvSpPr txBox="1">
            <a:spLocks noChangeArrowheads="1"/>
          </p:cNvSpPr>
          <p:nvPr/>
        </p:nvSpPr>
        <p:spPr bwMode="auto">
          <a:xfrm>
            <a:off x="5148263" y="5295900"/>
            <a:ext cx="3576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specials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7" grpId="0"/>
      <p:bldP spid="95238" grpId="0"/>
      <p:bldP spid="95239" grpId="0"/>
      <p:bldP spid="952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571500"/>
            <a:ext cx="9072563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教室里面还有学生吗？          </a:t>
            </a:r>
            <a:r>
              <a:rPr lang="en-US" altLang="zh-CN" sz="3200" dirty="0"/>
              <a:t>________________________in the classroom?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你穿什么尺寸的鞋子？          </a:t>
            </a:r>
            <a:r>
              <a:rPr lang="en-US" altLang="zh-CN" sz="3200" dirty="0"/>
              <a:t>____________________________ do you wear?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她想要一碗有鸡肉和卷心菜的饭。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d like 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_______________________________________.</a:t>
            </a:r>
          </a:p>
        </p:txBody>
      </p:sp>
      <p:sp>
        <p:nvSpPr>
          <p:cNvPr id="96259" name="TextBox 13"/>
          <p:cNvSpPr txBox="1">
            <a:spLocks noChangeArrowheads="1"/>
          </p:cNvSpPr>
          <p:nvPr/>
        </p:nvSpPr>
        <p:spPr bwMode="auto">
          <a:xfrm>
            <a:off x="285750" y="1412875"/>
            <a:ext cx="6637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 there any students  </a:t>
            </a:r>
          </a:p>
        </p:txBody>
      </p:sp>
      <p:sp>
        <p:nvSpPr>
          <p:cNvPr id="9626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6261" name="TextBox 26"/>
          <p:cNvSpPr txBox="1">
            <a:spLocks noChangeArrowheads="1"/>
          </p:cNvSpPr>
          <p:nvPr/>
        </p:nvSpPr>
        <p:spPr bwMode="auto">
          <a:xfrm>
            <a:off x="250825" y="2420938"/>
            <a:ext cx="6219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size of shoes   </a:t>
            </a:r>
          </a:p>
        </p:txBody>
      </p:sp>
      <p:sp>
        <p:nvSpPr>
          <p:cNvPr id="96262" name="TextBox 16"/>
          <p:cNvSpPr txBox="1">
            <a:spLocks noChangeArrowheads="1"/>
          </p:cNvSpPr>
          <p:nvPr/>
        </p:nvSpPr>
        <p:spPr bwMode="auto">
          <a:xfrm>
            <a:off x="1908175" y="3502025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(to have) a bowl of rice with chicken and cabbage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1" grpId="0"/>
      <p:bldP spid="962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14287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 </a:t>
            </a:r>
            <a:r>
              <a:rPr lang="en-US" altLang="zh-CN" sz="3200" dirty="0"/>
              <a:t>Today, Tom goes to a new pizza (</a:t>
            </a:r>
            <a:r>
              <a:rPr lang="zh-CN" altLang="en-US" sz="3200" dirty="0"/>
              <a:t>比萨饼</a:t>
            </a:r>
            <a:r>
              <a:rPr lang="en-US" altLang="zh-CN" sz="3200" dirty="0"/>
              <a:t>) restaurant for dinner with his parents and his sister, Sally. Tom  17. _______ pizza best. It is his 18. _________ food. He is really 19. ________ to try the pizza there. He orders a pizza 20.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chicken and carrots on top and Sally orders one with beef on top. His mom and dad order some other </a:t>
            </a:r>
            <a:r>
              <a:rPr lang="en-US" altLang="zh-CN" sz="3200" dirty="0" err="1"/>
              <a:t>food.Tom</a:t>
            </a:r>
            <a:r>
              <a:rPr lang="en-US" altLang="zh-CN" sz="3200" dirty="0"/>
              <a:t> likes chicken wings (</a:t>
            </a:r>
            <a:r>
              <a:rPr lang="zh-CN" altLang="en-US" sz="3200" dirty="0"/>
              <a:t>翅</a:t>
            </a:r>
            <a:r>
              <a:rPr lang="en-US" altLang="zh-CN" sz="3200" dirty="0"/>
              <a:t>) 21.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he orders two. Sally 22. _________ some noodles so they also order 23. _________ with meat. The soft drinks are 24.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sale. Green tea 25.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only </a:t>
            </a:r>
            <a:r>
              <a:rPr lang="zh-CN" altLang="en-US" sz="3200" dirty="0"/>
              <a:t>＄</a:t>
            </a:r>
            <a:r>
              <a:rPr lang="en-US" altLang="zh-CN" sz="3200" dirty="0"/>
              <a:t>5 . </a:t>
            </a:r>
          </a:p>
        </p:txBody>
      </p:sp>
      <p:sp>
        <p:nvSpPr>
          <p:cNvPr id="97283" name="TextBox 8"/>
          <p:cNvSpPr txBox="1">
            <a:spLocks noChangeArrowheads="1"/>
          </p:cNvSpPr>
          <p:nvPr/>
        </p:nvSpPr>
        <p:spPr bwMode="auto">
          <a:xfrm>
            <a:off x="4427538" y="1555750"/>
            <a:ext cx="2366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likes</a:t>
            </a:r>
          </a:p>
        </p:txBody>
      </p:sp>
      <p:sp>
        <p:nvSpPr>
          <p:cNvPr id="97284" name="TextBox 9"/>
          <p:cNvSpPr txBox="1">
            <a:spLocks noChangeArrowheads="1"/>
          </p:cNvSpPr>
          <p:nvPr/>
        </p:nvSpPr>
        <p:spPr bwMode="auto">
          <a:xfrm>
            <a:off x="857250" y="2057400"/>
            <a:ext cx="23161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favorite  </a:t>
            </a:r>
          </a:p>
        </p:txBody>
      </p:sp>
      <p:sp>
        <p:nvSpPr>
          <p:cNvPr id="97285" name="TextBox 10"/>
          <p:cNvSpPr txBox="1">
            <a:spLocks noChangeArrowheads="1"/>
          </p:cNvSpPr>
          <p:nvPr/>
        </p:nvSpPr>
        <p:spPr bwMode="auto">
          <a:xfrm>
            <a:off x="6629400" y="1981200"/>
            <a:ext cx="163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happy</a:t>
            </a:r>
          </a:p>
        </p:txBody>
      </p:sp>
      <p:sp>
        <p:nvSpPr>
          <p:cNvPr id="97286" name="TextBox 10"/>
          <p:cNvSpPr txBox="1">
            <a:spLocks noChangeArrowheads="1"/>
          </p:cNvSpPr>
          <p:nvPr/>
        </p:nvSpPr>
        <p:spPr bwMode="auto">
          <a:xfrm>
            <a:off x="5680075" y="4445000"/>
            <a:ext cx="1993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wants</a:t>
            </a:r>
          </a:p>
        </p:txBody>
      </p:sp>
      <p:sp>
        <p:nvSpPr>
          <p:cNvPr id="97287" name="TextBox 10"/>
          <p:cNvSpPr txBox="1">
            <a:spLocks noChangeArrowheads="1"/>
          </p:cNvSpPr>
          <p:nvPr/>
        </p:nvSpPr>
        <p:spPr bwMode="auto">
          <a:xfrm>
            <a:off x="7445375" y="2560638"/>
            <a:ext cx="1493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97288" name="TextBox 10"/>
          <p:cNvSpPr txBox="1">
            <a:spLocks noChangeArrowheads="1"/>
          </p:cNvSpPr>
          <p:nvPr/>
        </p:nvSpPr>
        <p:spPr bwMode="auto">
          <a:xfrm>
            <a:off x="5640387" y="4953000"/>
            <a:ext cx="1978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noodles</a:t>
            </a:r>
          </a:p>
        </p:txBody>
      </p:sp>
      <p:sp>
        <p:nvSpPr>
          <p:cNvPr id="97289" name="TextBox 10"/>
          <p:cNvSpPr txBox="1">
            <a:spLocks noChangeArrowheads="1"/>
          </p:cNvSpPr>
          <p:nvPr/>
        </p:nvSpPr>
        <p:spPr bwMode="auto">
          <a:xfrm>
            <a:off x="250825" y="4449762"/>
            <a:ext cx="82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so</a:t>
            </a:r>
          </a:p>
        </p:txBody>
      </p:sp>
      <p:sp>
        <p:nvSpPr>
          <p:cNvPr id="97290" name="TextBox 10"/>
          <p:cNvSpPr txBox="1">
            <a:spLocks noChangeArrowheads="1"/>
          </p:cNvSpPr>
          <p:nvPr/>
        </p:nvSpPr>
        <p:spPr bwMode="auto">
          <a:xfrm>
            <a:off x="5334000" y="5435025"/>
            <a:ext cx="106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7291" name="TextBox 10"/>
          <p:cNvSpPr txBox="1">
            <a:spLocks noChangeArrowheads="1"/>
          </p:cNvSpPr>
          <p:nvPr/>
        </p:nvSpPr>
        <p:spPr bwMode="auto">
          <a:xfrm>
            <a:off x="1494631" y="5906075"/>
            <a:ext cx="104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  <p:bldP spid="97289" grpId="0"/>
      <p:bldP spid="97290" grpId="0"/>
      <p:bldP spid="972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152400" y="1127125"/>
            <a:ext cx="8991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Sally </a:t>
            </a:r>
            <a:r>
              <a:rPr lang="en-US" altLang="zh-CN" sz="3200" dirty="0"/>
              <a:t>and Tom order a cup of green tea each. Their mom and dad don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want any soft drinks. They each have some coffee. The food there is 26. </a:t>
            </a:r>
            <a:r>
              <a:rPr lang="en-US" altLang="zh-CN" sz="3200" dirty="0" smtClean="0"/>
              <a:t>_________. </a:t>
            </a:r>
            <a:r>
              <a:rPr lang="en-US" altLang="zh-CN" sz="3200" dirty="0"/>
              <a:t>They enjoy having dinner there. They really want to go there again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8307" name="TextBox 4"/>
          <p:cNvSpPr txBox="1">
            <a:spLocks noChangeArrowheads="1"/>
          </p:cNvSpPr>
          <p:nvPr/>
        </p:nvSpPr>
        <p:spPr bwMode="auto">
          <a:xfrm>
            <a:off x="906463" y="2540000"/>
            <a:ext cx="2065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delicious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4572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07950" y="1371600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noodle, mutton, beef, cabbage, potato, size, bowl, tofu; special, large; order; would; yet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zh-CN" altLang="zh-CN" sz="3200" dirty="0"/>
              <a:t>: would like, take one’s order, one (large) bowl of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zh-CN" altLang="zh-CN" sz="3200" dirty="0"/>
              <a:t>: 1. --What / What size would you like ?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    –A small/ medium / large bowl, please.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2. --May I take your order? 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    --Yes, I’d like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28600" y="914400"/>
            <a:ext cx="89154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 (pl.) n. </a:t>
            </a:r>
            <a:r>
              <a:rPr lang="zh-CN" altLang="en-US" sz="3200" dirty="0"/>
              <a:t>面</a:t>
            </a:r>
            <a:r>
              <a:rPr lang="zh-CN" altLang="en-US" sz="3200" dirty="0" smtClean="0"/>
              <a:t>条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2. __________ n. </a:t>
            </a:r>
            <a:r>
              <a:rPr lang="zh-CN" altLang="en-US" sz="3200" dirty="0"/>
              <a:t>土豆，马铃</a:t>
            </a:r>
            <a:r>
              <a:rPr lang="zh-CN" altLang="en-US" sz="3200" dirty="0" smtClean="0"/>
              <a:t>薯</a:t>
            </a:r>
            <a:endParaRPr lang="zh-CN" altLang="en-US" sz="3200" dirty="0"/>
          </a:p>
          <a:p>
            <a:pPr algn="l"/>
            <a:r>
              <a:rPr lang="en-US" altLang="zh-CN" sz="3200" dirty="0"/>
              <a:t>3. ________ n. </a:t>
            </a:r>
            <a:r>
              <a:rPr lang="zh-CN" altLang="en-US" sz="3200" dirty="0"/>
              <a:t>牛肉		</a:t>
            </a:r>
          </a:p>
          <a:p>
            <a:pPr algn="l"/>
            <a:r>
              <a:rPr lang="en-US" altLang="zh-CN" sz="3200" dirty="0"/>
              <a:t>4. ________ modal. </a:t>
            </a:r>
            <a:r>
              <a:rPr lang="zh-CN" altLang="en-US" sz="3200" dirty="0"/>
              <a:t>愿意，喜</a:t>
            </a:r>
            <a:r>
              <a:rPr lang="zh-CN" altLang="en-US" sz="3200" dirty="0" smtClean="0"/>
              <a:t>欢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5. ________ adv. </a:t>
            </a:r>
            <a:r>
              <a:rPr lang="zh-CN" altLang="en-US" sz="3200" dirty="0"/>
              <a:t>还，仍然</a:t>
            </a:r>
            <a:r>
              <a:rPr lang="en-US" altLang="zh-CN" sz="3200" dirty="0"/>
              <a:t>(</a:t>
            </a:r>
            <a:r>
              <a:rPr lang="zh-CN" altLang="en-US" sz="3200" dirty="0"/>
              <a:t>用于否定或疑问句</a:t>
            </a:r>
            <a:r>
              <a:rPr lang="en-US" altLang="zh-CN" sz="3200" dirty="0"/>
              <a:t>)</a:t>
            </a:r>
          </a:p>
          <a:p>
            <a:pPr algn="l"/>
            <a:r>
              <a:rPr lang="en-US" altLang="zh-CN" sz="3200" dirty="0"/>
              <a:t>6. ________ adj. </a:t>
            </a:r>
            <a:r>
              <a:rPr lang="zh-CN" altLang="en-US" sz="3200" dirty="0"/>
              <a:t>大的 		</a:t>
            </a:r>
          </a:p>
          <a:p>
            <a:pPr algn="l"/>
            <a:r>
              <a:rPr lang="en-US" altLang="zh-CN" sz="3200" dirty="0"/>
              <a:t>7. _________ n. &amp; v. </a:t>
            </a:r>
            <a:r>
              <a:rPr lang="zh-CN" altLang="en-US" sz="3200" dirty="0"/>
              <a:t>点</a:t>
            </a:r>
            <a:r>
              <a:rPr lang="zh-CN" altLang="en-US" sz="3200" dirty="0" smtClean="0"/>
              <a:t>菜 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8. _________ n. </a:t>
            </a:r>
            <a:r>
              <a:rPr lang="zh-CN" altLang="en-US" sz="3200" dirty="0"/>
              <a:t>大小，尺</a:t>
            </a:r>
            <a:r>
              <a:rPr lang="zh-CN" altLang="en-US" sz="3200" dirty="0" smtClean="0"/>
              <a:t>码</a:t>
            </a:r>
            <a:endParaRPr lang="zh-CN" altLang="en-US" sz="3200" dirty="0"/>
          </a:p>
          <a:p>
            <a:pPr algn="l"/>
            <a:r>
              <a:rPr lang="en-US" altLang="zh-CN" sz="3200" dirty="0"/>
              <a:t>9.________ n. </a:t>
            </a:r>
            <a:r>
              <a:rPr lang="zh-CN" altLang="en-US" sz="3200" dirty="0"/>
              <a:t>特色菜，</a:t>
            </a:r>
            <a:r>
              <a:rPr lang="en-US" altLang="zh-CN" sz="3200" dirty="0"/>
              <a:t>adj. </a:t>
            </a:r>
            <a:r>
              <a:rPr lang="zh-CN" altLang="en-US" sz="3200" dirty="0"/>
              <a:t>特别的	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982663" y="1828800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noodles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158875" y="2841625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beef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157288" y="2341563"/>
            <a:ext cx="1920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potato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985838" y="3268663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would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982663" y="3844925"/>
            <a:ext cx="2176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yet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911225" y="4276725"/>
            <a:ext cx="2176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large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839788" y="4781550"/>
            <a:ext cx="2176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order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982663" y="5284788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size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695325" y="5789613"/>
            <a:ext cx="2176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special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627033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592930" y="1730375"/>
            <a:ext cx="76565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一碗 </a:t>
            </a:r>
            <a:r>
              <a:rPr lang="en-US" altLang="zh-CN" sz="3200" dirty="0"/>
              <a:t>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点菜 </a:t>
            </a:r>
            <a:r>
              <a:rPr lang="en-US" altLang="zh-CN" sz="3200" dirty="0" smtClean="0"/>
              <a:t>_______________ 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愿意，喜欢 </a:t>
            </a:r>
            <a:r>
              <a:rPr lang="en-US" altLang="zh-CN" sz="3200" dirty="0"/>
              <a:t>__________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514601" y="2655886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take one</a:t>
            </a:r>
            <a:r>
              <a:rPr lang="en-US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200" b="1" dirty="0">
                <a:solidFill>
                  <a:srgbClr val="FF0000"/>
                </a:solidFill>
              </a:rPr>
              <a:t>s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order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829" name="TextBox 12"/>
          <p:cNvSpPr txBox="1">
            <a:spLocks noChangeArrowheads="1"/>
          </p:cNvSpPr>
          <p:nvPr/>
        </p:nvSpPr>
        <p:spPr bwMode="auto">
          <a:xfrm>
            <a:off x="3613943" y="3167062"/>
            <a:ext cx="248681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would like</a:t>
            </a:r>
          </a:p>
        </p:txBody>
      </p:sp>
      <p:sp>
        <p:nvSpPr>
          <p:cNvPr id="77830" name="TextBox 13"/>
          <p:cNvSpPr txBox="1">
            <a:spLocks noChangeArrowheads="1"/>
          </p:cNvSpPr>
          <p:nvPr/>
        </p:nvSpPr>
        <p:spPr bwMode="auto">
          <a:xfrm>
            <a:off x="2514601" y="2163763"/>
            <a:ext cx="2436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 bottle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152400" y="714375"/>
            <a:ext cx="88392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我可以为您点餐吗？</a:t>
            </a:r>
            <a:r>
              <a:rPr lang="en-US" altLang="zh-CN" sz="3200" dirty="0"/>
              <a:t>(take one’s order)  </a:t>
            </a:r>
            <a:r>
              <a:rPr lang="en-US" altLang="zh-CN" sz="3200" dirty="0" smtClean="0"/>
              <a:t>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牛肉汤里面有蔬菜吗？</a:t>
            </a:r>
            <a:r>
              <a:rPr lang="en-US" altLang="zh-CN" sz="3200" dirty="0"/>
              <a:t>(there be…)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我们想要一碗牛肉汤。</a:t>
            </a:r>
            <a:r>
              <a:rPr lang="en-US" altLang="zh-CN" sz="3200" dirty="0"/>
              <a:t>(a bowl of)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你想要哪种类型的？</a:t>
            </a:r>
            <a:r>
              <a:rPr lang="en-US" altLang="zh-CN" sz="3200" dirty="0"/>
              <a:t>(what size)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___________________________________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</a:t>
            </a:r>
            <a:r>
              <a:rPr lang="zh-CN" altLang="en-US" sz="3200" dirty="0">
                <a:sym typeface="Arial" panose="020B0604020202020204" pitchFamily="34" charset="0"/>
              </a:rPr>
              <a:t>我们还想要麻婆豆腐外带米饭。</a:t>
            </a:r>
            <a:r>
              <a:rPr lang="en-US" altLang="zh-CN" sz="3200" dirty="0">
                <a:sym typeface="Arial" panose="020B0604020202020204" pitchFamily="34" charset="0"/>
              </a:rPr>
              <a:t>(with)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260351" y="1628775"/>
            <a:ext cx="4845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Can I take your order?	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228600" y="2571750"/>
            <a:ext cx="855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 there any vegetables in the beef soup?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260351" y="3502025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We’d like a bowl of beef soup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9879" name="TextBox 16"/>
          <p:cNvSpPr txBox="1">
            <a:spLocks noChangeArrowheads="1"/>
          </p:cNvSpPr>
          <p:nvPr/>
        </p:nvSpPr>
        <p:spPr bwMode="auto">
          <a:xfrm>
            <a:off x="331788" y="4511675"/>
            <a:ext cx="5611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size would you like?</a:t>
            </a:r>
          </a:p>
        </p:txBody>
      </p:sp>
      <p:sp>
        <p:nvSpPr>
          <p:cNvPr id="79880" name="TextBox 16"/>
          <p:cNvSpPr txBox="1">
            <a:spLocks noChangeArrowheads="1"/>
          </p:cNvSpPr>
          <p:nvPr/>
        </p:nvSpPr>
        <p:spPr bwMode="auto">
          <a:xfrm>
            <a:off x="260351" y="5519738"/>
            <a:ext cx="6673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 also like </a:t>
            </a:r>
            <a:r>
              <a:rPr lang="en-US" altLang="zh-CN" sz="3200" b="1" dirty="0" err="1">
                <a:solidFill>
                  <a:srgbClr val="FF0000"/>
                </a:solidFill>
              </a:rPr>
              <a:t>mapo</a:t>
            </a:r>
            <a:r>
              <a:rPr lang="en-US" altLang="zh-CN" sz="3200" b="1" dirty="0">
                <a:solidFill>
                  <a:srgbClr val="FF0000"/>
                </a:solidFill>
              </a:rPr>
              <a:t> tofu with rice.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250825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76200" y="967800"/>
            <a:ext cx="9067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 would like</a:t>
            </a:r>
            <a:r>
              <a:rPr lang="zh-CN" altLang="en-US" sz="3200" dirty="0"/>
              <a:t>的意思及用法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would like</a:t>
            </a:r>
            <a:r>
              <a:rPr lang="zh-CN" altLang="en-US" sz="3200" dirty="0"/>
              <a:t>意为“</a:t>
            </a:r>
            <a:r>
              <a:rPr lang="en-US" altLang="zh-CN" sz="3200" dirty="0" smtClean="0"/>
              <a:t>______</a:t>
            </a:r>
            <a:r>
              <a:rPr lang="zh-CN" altLang="en-US" sz="3200" dirty="0"/>
              <a:t>，</a:t>
            </a:r>
            <a:r>
              <a:rPr lang="en-US" altLang="zh-CN" sz="3200" dirty="0"/>
              <a:t>would</a:t>
            </a:r>
            <a:r>
              <a:rPr lang="zh-CN" altLang="en-US" sz="3200" dirty="0"/>
              <a:t>是情态动词，没有人称和数的变化。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想要某物 </a:t>
            </a:r>
            <a:r>
              <a:rPr lang="en-US" altLang="zh-CN" sz="3200" dirty="0"/>
              <a:t>_______________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想要做某事 </a:t>
            </a:r>
            <a:r>
              <a:rPr lang="en-US" altLang="zh-CN" sz="3200" dirty="0"/>
              <a:t>_______________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想要某人做某事 </a:t>
            </a:r>
            <a:r>
              <a:rPr lang="en-US" altLang="zh-CN" sz="3200" dirty="0"/>
              <a:t>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would like </a:t>
            </a:r>
            <a:r>
              <a:rPr lang="zh-CN" altLang="en-US" sz="3200" dirty="0"/>
              <a:t>与</a:t>
            </a:r>
            <a:r>
              <a:rPr lang="en-US" altLang="zh-CN" sz="3200" dirty="0"/>
              <a:t>want </a:t>
            </a:r>
            <a:r>
              <a:rPr lang="zh-CN" altLang="en-US" sz="3200" dirty="0"/>
              <a:t>都表示“想，想要”，但两者语气上差别较大。</a:t>
            </a:r>
            <a:r>
              <a:rPr lang="en-US" altLang="zh-CN" sz="3200" dirty="0"/>
              <a:t>Would you like…? </a:t>
            </a:r>
            <a:r>
              <a:rPr lang="zh-CN" altLang="en-US" sz="3200" dirty="0"/>
              <a:t>表示委婉地征求对方的意见，意为“你想要</a:t>
            </a:r>
            <a:r>
              <a:rPr lang="en-US" altLang="zh-CN" sz="3200" dirty="0"/>
              <a:t>/</a:t>
            </a:r>
            <a:r>
              <a:rPr lang="zh-CN" altLang="en-US" sz="3200" dirty="0"/>
              <a:t>愿意</a:t>
            </a:r>
            <a:r>
              <a:rPr lang="en-US" altLang="zh-CN" sz="3200" dirty="0"/>
              <a:t>……</a:t>
            </a:r>
            <a:r>
              <a:rPr lang="zh-CN" altLang="en-US" sz="3200" dirty="0"/>
              <a:t>吗？”常用于口语，其肯定回答常为</a:t>
            </a:r>
            <a:r>
              <a:rPr lang="en-US" altLang="zh-CN" sz="3200" dirty="0"/>
              <a:t>Yes, please, </a:t>
            </a:r>
            <a:r>
              <a:rPr lang="zh-CN" altLang="en-US" sz="3200" dirty="0"/>
              <a:t>否定回答为</a:t>
            </a:r>
            <a:r>
              <a:rPr lang="en-US" altLang="zh-CN" sz="3200" dirty="0"/>
              <a:t>No, thanks. </a:t>
            </a:r>
            <a:r>
              <a:rPr lang="zh-CN" altLang="en-US" sz="3200" dirty="0"/>
              <a:t>后者直接、非正式且随意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1924" name="TextBox 6"/>
          <p:cNvSpPr txBox="1">
            <a:spLocks noChangeArrowheads="1"/>
          </p:cNvSpPr>
          <p:nvPr/>
        </p:nvSpPr>
        <p:spPr bwMode="auto">
          <a:xfrm>
            <a:off x="3136900" y="3393500"/>
            <a:ext cx="5143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would like sb. to do </a:t>
            </a:r>
            <a:r>
              <a:rPr lang="en-US" altLang="en-US" sz="3200" b="1" dirty="0" err="1">
                <a:solidFill>
                  <a:srgbClr val="FF0000"/>
                </a:solidFill>
              </a:rPr>
              <a:t>sth</a:t>
            </a:r>
            <a:r>
              <a:rPr lang="en-US" altLang="en-US" sz="3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3208338" y="1377375"/>
            <a:ext cx="129143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想要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2200275" y="2385438"/>
            <a:ext cx="3557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would like </a:t>
            </a:r>
            <a:r>
              <a:rPr lang="en-US" altLang="zh-CN" sz="3200" b="1" dirty="0" err="1">
                <a:solidFill>
                  <a:srgbClr val="FF0000"/>
                </a:solidFill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1927" name="TextBox 6"/>
          <p:cNvSpPr txBox="1">
            <a:spLocks noChangeArrowheads="1"/>
          </p:cNvSpPr>
          <p:nvPr/>
        </p:nvSpPr>
        <p:spPr bwMode="auto">
          <a:xfrm>
            <a:off x="2416175" y="2817238"/>
            <a:ext cx="5759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would like to do sth.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5868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1. She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(would) like some orange juice.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2. We would like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(eat) some beef noodles.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3. Lily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(want) to be a singer when she grows up.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4. David and Tom want _______ (play) basketball this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some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>
                <a:sym typeface="Arial" panose="020B0604020202020204" pitchFamily="34" charset="0"/>
              </a:rPr>
              <a:t>any</a:t>
            </a:r>
            <a:r>
              <a:rPr lang="zh-CN" altLang="en-US" sz="3200" dirty="0">
                <a:sym typeface="Arial" panose="020B0604020202020204" pitchFamily="34" charset="0"/>
              </a:rPr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相同点：</a:t>
            </a:r>
            <a:r>
              <a:rPr lang="en-US" altLang="zh-CN" sz="3200" dirty="0">
                <a:sym typeface="Arial" panose="020B0604020202020204" pitchFamily="34" charset="0"/>
              </a:rPr>
              <a:t>some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>
                <a:sym typeface="Arial" panose="020B0604020202020204" pitchFamily="34" charset="0"/>
              </a:rPr>
              <a:t>any</a:t>
            </a:r>
            <a:r>
              <a:rPr lang="zh-CN" altLang="en-US" sz="3200" dirty="0">
                <a:sym typeface="Arial" panose="020B0604020202020204" pitchFamily="34" charset="0"/>
              </a:rPr>
              <a:t>都有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 smtClean="0">
                <a:sym typeface="Arial" panose="020B0604020202020204" pitchFamily="34" charset="0"/>
              </a:rPr>
              <a:t>______</a:t>
            </a:r>
            <a:r>
              <a:rPr lang="en-US" altLang="zh-CN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的意思。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不同点：</a:t>
            </a:r>
            <a:r>
              <a:rPr lang="en-US" altLang="zh-CN" sz="3200" dirty="0">
                <a:sym typeface="Arial" panose="020B0604020202020204" pitchFamily="34" charset="0"/>
              </a:rPr>
              <a:t>some</a:t>
            </a:r>
            <a:r>
              <a:rPr lang="zh-CN" altLang="en-US" sz="3200" dirty="0">
                <a:sym typeface="Arial" panose="020B0604020202020204" pitchFamily="34" charset="0"/>
              </a:rPr>
              <a:t>一般用于</a:t>
            </a:r>
            <a:r>
              <a:rPr lang="en-US" altLang="zh-CN" sz="3200" dirty="0" smtClean="0">
                <a:sym typeface="Arial" panose="020B0604020202020204" pitchFamily="34" charset="0"/>
              </a:rPr>
              <a:t>_______</a:t>
            </a:r>
            <a:r>
              <a:rPr lang="zh-CN" altLang="en-US" sz="3200" dirty="0">
                <a:sym typeface="Arial" panose="020B0604020202020204" pitchFamily="34" charset="0"/>
              </a:rPr>
              <a:t>句，或用于表示</a:t>
            </a:r>
            <a:r>
              <a:rPr lang="en-US" altLang="zh-CN" sz="3200" dirty="0">
                <a:sym typeface="Arial" panose="020B0604020202020204" pitchFamily="34" charset="0"/>
              </a:rPr>
              <a:t>________________________________</a:t>
            </a:r>
            <a:r>
              <a:rPr lang="zh-CN" altLang="en-US" sz="3200" dirty="0">
                <a:sym typeface="Arial" panose="020B0604020202020204" pitchFamily="34" charset="0"/>
              </a:rPr>
              <a:t>的一般疑问句；  </a:t>
            </a:r>
            <a:r>
              <a:rPr lang="en-US" altLang="zh-CN" sz="3200" dirty="0">
                <a:sym typeface="Arial" panose="020B0604020202020204" pitchFamily="34" charset="0"/>
              </a:rPr>
              <a:t>any</a:t>
            </a:r>
            <a:r>
              <a:rPr lang="zh-CN" altLang="en-US" sz="3200" dirty="0">
                <a:sym typeface="Arial" panose="020B0604020202020204" pitchFamily="34" charset="0"/>
              </a:rPr>
              <a:t>一般用于</a:t>
            </a:r>
            <a:r>
              <a:rPr lang="en-US" altLang="zh-CN" sz="3200" dirty="0" smtClean="0">
                <a:sym typeface="Arial" panose="020B0604020202020204" pitchFamily="34" charset="0"/>
              </a:rPr>
              <a:t>______</a:t>
            </a:r>
            <a:r>
              <a:rPr lang="zh-CN" altLang="en-US" sz="3200" dirty="0" smtClean="0">
                <a:sym typeface="Arial" panose="020B0604020202020204" pitchFamily="34" charset="0"/>
              </a:rPr>
              <a:t>句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 smtClean="0">
                <a:sym typeface="Arial" panose="020B0604020202020204" pitchFamily="34" charset="0"/>
              </a:rPr>
              <a:t>________</a:t>
            </a:r>
            <a:r>
              <a:rPr lang="zh-CN" altLang="en-US" sz="3200" dirty="0" smtClean="0">
                <a:sym typeface="Arial" panose="020B0604020202020204" pitchFamily="34" charset="0"/>
              </a:rPr>
              <a:t>句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331913" y="558225"/>
            <a:ext cx="1639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would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1187450" y="1517075"/>
            <a:ext cx="149939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wants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3124201" y="990025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 eat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4283075" y="2431475"/>
            <a:ext cx="29987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 play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5078412" y="3879275"/>
            <a:ext cx="1169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一些</a:t>
            </a:r>
          </a:p>
        </p:txBody>
      </p:sp>
      <p:sp>
        <p:nvSpPr>
          <p:cNvPr id="83976" name="TextBox 2"/>
          <p:cNvSpPr txBox="1">
            <a:spLocks noChangeArrowheads="1"/>
          </p:cNvSpPr>
          <p:nvPr/>
        </p:nvSpPr>
        <p:spPr bwMode="auto">
          <a:xfrm>
            <a:off x="4419600" y="4412675"/>
            <a:ext cx="149939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肯定</a:t>
            </a:r>
          </a:p>
        </p:txBody>
      </p:sp>
      <p:sp>
        <p:nvSpPr>
          <p:cNvPr id="83977" name="TextBox 2"/>
          <p:cNvSpPr txBox="1">
            <a:spLocks noChangeArrowheads="1"/>
          </p:cNvSpPr>
          <p:nvPr/>
        </p:nvSpPr>
        <p:spPr bwMode="auto">
          <a:xfrm>
            <a:off x="-53975" y="4900038"/>
            <a:ext cx="7597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对他人提出请求并希望对方做出肯定回答</a:t>
            </a:r>
          </a:p>
        </p:txBody>
      </p:sp>
      <p:sp>
        <p:nvSpPr>
          <p:cNvPr id="83978" name="TextBox 2"/>
          <p:cNvSpPr txBox="1">
            <a:spLocks noChangeArrowheads="1"/>
          </p:cNvSpPr>
          <p:nvPr/>
        </p:nvSpPr>
        <p:spPr bwMode="auto">
          <a:xfrm>
            <a:off x="3859212" y="5409625"/>
            <a:ext cx="149939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否定</a:t>
            </a:r>
          </a:p>
        </p:txBody>
      </p:sp>
      <p:sp>
        <p:nvSpPr>
          <p:cNvPr id="83979" name="TextBox 2"/>
          <p:cNvSpPr txBox="1">
            <a:spLocks noChangeArrowheads="1"/>
          </p:cNvSpPr>
          <p:nvPr/>
        </p:nvSpPr>
        <p:spPr bwMode="auto">
          <a:xfrm>
            <a:off x="5918994" y="5403275"/>
            <a:ext cx="2158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一般疑问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152400" y="739200"/>
            <a:ext cx="89154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5. There is </a:t>
            </a:r>
            <a:r>
              <a:rPr lang="zh-CN" altLang="zh-CN" sz="3200" dirty="0" smtClean="0">
                <a:sym typeface="Arial" panose="020B0604020202020204" pitchFamily="34" charset="0"/>
              </a:rPr>
              <a:t>_______ </a:t>
            </a:r>
            <a:r>
              <a:rPr lang="zh-CN" altLang="zh-CN" sz="3200" dirty="0">
                <a:sym typeface="Arial" panose="020B0604020202020204" pitchFamily="34" charset="0"/>
              </a:rPr>
              <a:t>(some/any) orange in the cup.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6. I don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zh-CN" altLang="zh-CN" sz="3200" dirty="0">
                <a:sym typeface="Arial" panose="020B0604020202020204" pitchFamily="34" charset="0"/>
              </a:rPr>
              <a:t>t have </a:t>
            </a:r>
            <a:r>
              <a:rPr lang="zh-CN" altLang="zh-CN" sz="3200" dirty="0" smtClean="0">
                <a:sym typeface="Arial" panose="020B0604020202020204" pitchFamily="34" charset="0"/>
              </a:rPr>
              <a:t>______ </a:t>
            </a:r>
            <a:r>
              <a:rPr lang="zh-CN" altLang="zh-CN" sz="3200" dirty="0">
                <a:sym typeface="Arial" panose="020B0604020202020204" pitchFamily="34" charset="0"/>
              </a:rPr>
              <a:t>(some/any) friends at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7. Would you like </a:t>
            </a:r>
            <a:r>
              <a:rPr lang="zh-CN" altLang="zh-CN" sz="3200" dirty="0" smtClean="0">
                <a:sym typeface="Arial" panose="020B0604020202020204" pitchFamily="34" charset="0"/>
              </a:rPr>
              <a:t>______ </a:t>
            </a:r>
            <a:r>
              <a:rPr lang="zh-CN" altLang="zh-CN" sz="3200" dirty="0">
                <a:sym typeface="Arial" panose="020B0604020202020204" pitchFamily="34" charset="0"/>
              </a:rPr>
              <a:t>(some/any) beef for dinner?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8. Can I ask you </a:t>
            </a:r>
            <a:r>
              <a:rPr lang="zh-CN" altLang="zh-CN" sz="3200" dirty="0" smtClean="0">
                <a:sym typeface="Arial" panose="020B0604020202020204" pitchFamily="34" charset="0"/>
              </a:rPr>
              <a:t>______(</a:t>
            </a:r>
            <a:r>
              <a:rPr lang="zh-CN" altLang="zh-CN" sz="3200" dirty="0">
                <a:sym typeface="Arial" panose="020B0604020202020204" pitchFamily="34" charset="0"/>
              </a:rPr>
              <a:t>some/any) questions?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★  with</a:t>
            </a:r>
            <a:r>
              <a:rPr lang="zh-CN" altLang="en-US" sz="3200" dirty="0">
                <a:sym typeface="Arial" panose="020B0604020202020204" pitchFamily="34" charset="0"/>
              </a:rPr>
              <a:t>的用法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9. She often plays with her dog after dinner.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10. Tom would like to have a bowl of soup with tomatoes. 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2347913" y="640775"/>
            <a:ext cx="143271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3217862" y="1648838"/>
            <a:ext cx="1125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any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3427413" y="2656900"/>
            <a:ext cx="147875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3284539" y="3593525"/>
            <a:ext cx="1325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1103055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11. I hope to have a house with a beautiful garden in front of it.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总结：例句</a:t>
            </a:r>
            <a:r>
              <a:rPr lang="zh-CN" altLang="zh-CN" sz="3200" dirty="0">
                <a:sym typeface="Arial" panose="020B0604020202020204" pitchFamily="34" charset="0"/>
              </a:rPr>
              <a:t>9</a:t>
            </a:r>
            <a:r>
              <a:rPr lang="zh-CN" altLang="en-US" sz="3200" dirty="0">
                <a:sym typeface="Arial" panose="020B0604020202020204" pitchFamily="34" charset="0"/>
              </a:rPr>
              <a:t>中的</a:t>
            </a:r>
            <a:r>
              <a:rPr lang="zh-CN" altLang="zh-CN" sz="3200" dirty="0">
                <a:sym typeface="Arial" panose="020B0604020202020204" pitchFamily="34" charset="0"/>
              </a:rPr>
              <a:t>with</a:t>
            </a:r>
            <a:r>
              <a:rPr lang="zh-CN" altLang="en-US" sz="3200" dirty="0">
                <a:sym typeface="Arial" panose="020B0604020202020204" pitchFamily="34" charset="0"/>
              </a:rPr>
              <a:t>表示 </a:t>
            </a:r>
            <a:r>
              <a:rPr lang="zh-CN" altLang="en-US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zh-CN" sz="3200" dirty="0" smtClean="0">
                <a:sym typeface="Arial" panose="020B0604020202020204" pitchFamily="34" charset="0"/>
              </a:rPr>
              <a:t>_______</a:t>
            </a:r>
            <a:r>
              <a:rPr lang="zh-CN" altLang="zh-CN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zh-CN" sz="3200" dirty="0" smtClean="0">
                <a:sym typeface="Arial" panose="020B0604020202020204" pitchFamily="34" charset="0"/>
              </a:rPr>
              <a:t> </a:t>
            </a:r>
            <a:r>
              <a:rPr lang="zh-CN" altLang="en-US" sz="3200" dirty="0">
                <a:sym typeface="Arial" panose="020B0604020202020204" pitchFamily="34" charset="0"/>
              </a:rPr>
              <a:t>的意思，例句</a:t>
            </a:r>
            <a:r>
              <a:rPr lang="zh-CN" altLang="zh-CN" sz="3200" dirty="0">
                <a:sym typeface="Arial" panose="020B0604020202020204" pitchFamily="34" charset="0"/>
              </a:rPr>
              <a:t>10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zh-CN" altLang="zh-CN" sz="3200" dirty="0">
                <a:sym typeface="Arial" panose="020B0604020202020204" pitchFamily="34" charset="0"/>
              </a:rPr>
              <a:t>11</a:t>
            </a:r>
            <a:r>
              <a:rPr lang="zh-CN" altLang="en-US" sz="3200" dirty="0">
                <a:sym typeface="Arial" panose="020B0604020202020204" pitchFamily="34" charset="0"/>
              </a:rPr>
              <a:t>中</a:t>
            </a:r>
            <a:r>
              <a:rPr lang="zh-CN" altLang="zh-CN" sz="3200" dirty="0">
                <a:sym typeface="Arial" panose="020B0604020202020204" pitchFamily="34" charset="0"/>
              </a:rPr>
              <a:t>with</a:t>
            </a:r>
            <a:r>
              <a:rPr lang="zh-CN" altLang="en-US" sz="3200" dirty="0">
                <a:sym typeface="Arial" panose="020B0604020202020204" pitchFamily="34" charset="0"/>
              </a:rPr>
              <a:t>表示伴随</a:t>
            </a:r>
            <a:r>
              <a:rPr lang="zh-CN" altLang="en-US" sz="3200" dirty="0" smtClean="0">
                <a:sym typeface="Arial" panose="020B0604020202020204" pitchFamily="34" charset="0"/>
              </a:rPr>
              <a:t>，</a:t>
            </a:r>
            <a:r>
              <a:rPr lang="zh-CN" altLang="en-US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zh-CN" sz="3200" dirty="0" smtClean="0">
                <a:sym typeface="Arial" panose="020B0604020202020204" pitchFamily="34" charset="0"/>
              </a:rPr>
              <a:t>__________</a:t>
            </a:r>
            <a:r>
              <a:rPr lang="zh-CN" altLang="zh-CN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zh-CN" sz="3200" dirty="0" smtClean="0">
                <a:sym typeface="Arial" panose="020B0604020202020204" pitchFamily="34" charset="0"/>
              </a:rPr>
              <a:t> </a:t>
            </a:r>
            <a:r>
              <a:rPr lang="zh-CN" altLang="en-US" sz="3200" dirty="0">
                <a:sym typeface="Arial" panose="020B0604020202020204" pitchFamily="34" charset="0"/>
              </a:rPr>
              <a:t>的意思</a:t>
            </a:r>
            <a:r>
              <a:rPr lang="zh-CN" altLang="en-US" sz="3200" dirty="0" smtClean="0">
                <a:sym typeface="Arial" panose="020B0604020202020204" pitchFamily="34" charset="0"/>
              </a:rPr>
              <a:t>。</a:t>
            </a:r>
            <a:endParaRPr lang="zh-CN" altLang="en-US" sz="3200" dirty="0">
              <a:sym typeface="Arial" panose="020B0604020202020204" pitchFamily="34" charset="0"/>
            </a:endParaRP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5327649" y="1960306"/>
            <a:ext cx="1611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和，与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5761832" y="2547681"/>
            <a:ext cx="300116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带有，附有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1367</Words>
  <Application>Microsoft Office PowerPoint</Application>
  <PresentationFormat>全屏显示(4:3)</PresentationFormat>
  <Paragraphs>201</Paragraphs>
  <Slides>18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0895BCB9E9FF4E639D4D7B7C565E5FBB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