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8" r:id="rId2"/>
    <p:sldId id="257" r:id="rId3"/>
    <p:sldId id="266" r:id="rId4"/>
    <p:sldId id="267" r:id="rId5"/>
    <p:sldId id="260" r:id="rId6"/>
    <p:sldId id="261" r:id="rId7"/>
    <p:sldId id="270" r:id="rId8"/>
    <p:sldId id="280" r:id="rId9"/>
    <p:sldId id="281" r:id="rId10"/>
    <p:sldId id="268" r:id="rId11"/>
    <p:sldId id="269" r:id="rId12"/>
    <p:sldId id="264" r:id="rId13"/>
    <p:sldId id="282" r:id="rId14"/>
    <p:sldId id="283" r:id="rId15"/>
    <p:sldId id="265" r:id="rId16"/>
    <p:sldId id="271" r:id="rId17"/>
    <p:sldId id="272" r:id="rId18"/>
    <p:sldId id="287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4" r:id="rId27"/>
    <p:sldId id="285" r:id="rId28"/>
    <p:sldId id="286" r:id="rId2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0" autoAdjust="0"/>
    <p:restoredTop sz="94660" autoAdjust="0"/>
  </p:normalViewPr>
  <p:slideViewPr>
    <p:cSldViewPr snapToGrid="0">
      <p:cViewPr>
        <p:scale>
          <a:sx n="130" d="100"/>
          <a:sy n="130" d="100"/>
        </p:scale>
        <p:origin x="-1074" y="-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A506F8-54F9-4EFD-9928-A82E37EE58FB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97DAE-01B3-4EB4-A8B1-1E53B81C9FD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ED2F3-1E06-41ED-AA16-EEC5391DA88D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0EA4E-84D1-4B1B-9D61-916AB498FED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19ADC8-814E-4BD3-A518-FC17751C1DD2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5C25B-B7A1-4A4B-9F7D-543E32DBE33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4BCD0A-B23F-474E-8724-0BBE3BD85402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0843D-8E7E-4A12-94E4-BDA00500D29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6FF15E-56DD-41EF-98FD-8A7E7B4374F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E07E3-DFA9-47FC-9DBC-4765CA2E82C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EE7FFC-285E-493D-B278-65A06B25B474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97369-C17B-42D2-B837-3B15BE16D57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B12D1B-9856-4FA2-BB85-81254B4ED8B4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3EF1D-4903-48BF-B832-E4942299278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54A7AE-CD34-49C8-A10F-0E0F38CDA24A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4332E-9710-468D-AB93-7C5A41ADAEA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AA0497-5C12-4B2B-BF45-A39E3AA72738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8F8E8-9686-4122-84CD-5815F7AD187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080B8D-1394-4759-9461-F67363A32A2E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2ACB5-789B-4818-9995-DA6FDEA25F8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/>
            </a:lvl1pPr>
          </a:lstStyle>
          <a:p>
            <a:fld id="{FFC66260-0F5D-45BC-93AE-B4FEA0202AA0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/>
            </a:lvl1pPr>
          </a:lstStyle>
          <a:p>
            <a:endParaRPr lang="en-US" altLang="zh-CN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400"/>
            </a:lvl1pPr>
          </a:lstStyle>
          <a:p>
            <a:fld id="{CCB0289D-8C1F-45BF-B8D5-E0F4714753D2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Unit%203%20&#23398;&#35789;&#27719;.wmv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1008761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3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please clean your room?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6326" y="2700795"/>
            <a:ext cx="71485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 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八年级下册</a:t>
            </a:r>
          </a:p>
        </p:txBody>
      </p:sp>
      <p:sp>
        <p:nvSpPr>
          <p:cNvPr id="1028" name="Line 6"/>
          <p:cNvSpPr>
            <a:spLocks noChangeShapeType="1"/>
          </p:cNvSpPr>
          <p:nvPr/>
        </p:nvSpPr>
        <p:spPr bwMode="auto">
          <a:xfrm>
            <a:off x="1074738" y="2546897"/>
            <a:ext cx="7150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4071239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2084" y="3226003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4"/>
          <p:cNvGrpSpPr/>
          <p:nvPr/>
        </p:nvGrpSpPr>
        <p:grpSpPr bwMode="auto">
          <a:xfrm>
            <a:off x="449263" y="458788"/>
            <a:ext cx="838200" cy="584200"/>
            <a:chOff x="449580" y="517058"/>
            <a:chExt cx="838200" cy="584775"/>
          </a:xfrm>
        </p:grpSpPr>
        <p:sp>
          <p:nvSpPr>
            <p:cNvPr id="3" name="椭圆 2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286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189038" y="273050"/>
            <a:ext cx="7070725" cy="955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Listen. Who will do these chores? Check (</a:t>
            </a:r>
            <a:r>
              <a:rPr lang="en-US" altLang="zh-CN" sz="2800" b="1" dirty="0">
                <a:latin typeface="+mj-ea"/>
                <a:ea typeface="+mj-ea"/>
              </a:rPr>
              <a:t>√</a:t>
            </a: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) Peter’s mother or Peter.</a:t>
            </a:r>
          </a:p>
        </p:txBody>
      </p:sp>
      <p:graphicFrame>
        <p:nvGraphicFramePr>
          <p:cNvPr id="10288" name="Group 48"/>
          <p:cNvGraphicFramePr>
            <a:graphicFrameLocks noGrp="1"/>
          </p:cNvGraphicFramePr>
          <p:nvPr/>
        </p:nvGraphicFramePr>
        <p:xfrm>
          <a:off x="1004888" y="1219200"/>
          <a:ext cx="7170737" cy="3627176"/>
        </p:xfrm>
        <a:graphic>
          <a:graphicData uri="http://schemas.openxmlformats.org/drawingml/2006/table">
            <a:tbl>
              <a:tblPr/>
              <a:tblGrid>
                <a:gridCol w="321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Chores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Peter’s</a:t>
                      </a:r>
                      <a:r>
                        <a:rPr kumimoji="0" lang="en-US" altLang="zh-CN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mother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Peter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do the dishes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sweep the floor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take out the rubbish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make 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the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 bed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fold 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the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 clothes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clean the living room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sym typeface="MS PGothic" panose="020B0600070205080204" pitchFamily="34" charset="-12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5148263" y="1685925"/>
            <a:ext cx="6477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+mj-ea"/>
                <a:ea typeface="宋体" panose="02010600030101010101" pitchFamily="2" charset="-122"/>
              </a:rPr>
              <a:t>√</a:t>
            </a:r>
            <a:endParaRPr lang="zh-CN" altLang="en-US" sz="36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76838" y="2206625"/>
            <a:ext cx="647700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+mj-ea"/>
                <a:ea typeface="宋体" panose="02010600030101010101" pitchFamily="2" charset="-122"/>
              </a:rPr>
              <a:t>√</a:t>
            </a:r>
            <a:endParaRPr lang="zh-CN" altLang="en-US" sz="36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07238" y="2714625"/>
            <a:ext cx="6477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+mj-ea"/>
                <a:ea typeface="宋体" panose="02010600030101010101" pitchFamily="2" charset="-122"/>
              </a:rPr>
              <a:t>√</a:t>
            </a:r>
            <a:endParaRPr lang="zh-CN" altLang="en-US" sz="36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07238" y="3217863"/>
            <a:ext cx="6477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+mj-ea"/>
                <a:ea typeface="宋体" panose="02010600030101010101" pitchFamily="2" charset="-122"/>
              </a:rPr>
              <a:t>√</a:t>
            </a:r>
            <a:endParaRPr lang="zh-CN" altLang="en-US" sz="36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07238" y="3765550"/>
            <a:ext cx="647700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+mj-ea"/>
                <a:ea typeface="宋体" panose="02010600030101010101" pitchFamily="2" charset="-122"/>
              </a:rPr>
              <a:t>√</a:t>
            </a:r>
            <a:endParaRPr lang="zh-CN" altLang="en-US" sz="36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48263" y="4284663"/>
            <a:ext cx="6477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+mj-ea"/>
                <a:ea typeface="宋体" panose="02010600030101010101" pitchFamily="2" charset="-122"/>
              </a:rPr>
              <a:t>√</a:t>
            </a:r>
            <a:endParaRPr lang="zh-CN" altLang="en-US" sz="36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4"/>
          <p:cNvGrpSpPr/>
          <p:nvPr/>
        </p:nvGrpSpPr>
        <p:grpSpPr bwMode="auto">
          <a:xfrm>
            <a:off x="766763" y="673100"/>
            <a:ext cx="838200" cy="584200"/>
            <a:chOff x="449580" y="517058"/>
            <a:chExt cx="838200" cy="584775"/>
          </a:xfrm>
        </p:grpSpPr>
        <p:sp>
          <p:nvSpPr>
            <p:cNvPr id="3" name="椭圆 2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1273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11267" name="矩形 4"/>
          <p:cNvSpPr>
            <a:spLocks noChangeArrowheads="1"/>
          </p:cNvSpPr>
          <p:nvPr/>
        </p:nvSpPr>
        <p:spPr bwMode="auto">
          <a:xfrm>
            <a:off x="1506538" y="719138"/>
            <a:ext cx="6731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Make conversations about the chores in 1a. 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4213" y="1503363"/>
            <a:ext cx="1312862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17838" y="1516063"/>
            <a:ext cx="1385887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461963" y="2406650"/>
            <a:ext cx="2652712" cy="844550"/>
          </a:xfrm>
          <a:prstGeom prst="wedgeRoundRectCallout">
            <a:avLst>
              <a:gd name="adj1" fmla="val 63032"/>
              <a:gd name="adj2" fmla="val -31412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Bef>
                <a:spcPct val="5000"/>
              </a:spcBef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Could you please sweep the floor?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5745163" y="2268538"/>
            <a:ext cx="2789237" cy="844550"/>
          </a:xfrm>
          <a:prstGeom prst="wedgeRoundRectCallout">
            <a:avLst>
              <a:gd name="adj1" fmla="val -61124"/>
              <a:gd name="adj2" fmla="val -22390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Bef>
                <a:spcPct val="5000"/>
              </a:spcBef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Yes, sure. Can you do the dishes?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27625" y="1119188"/>
            <a:ext cx="13112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1250" y="1131888"/>
            <a:ext cx="138588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标注 4"/>
          <p:cNvSpPr/>
          <p:nvPr/>
        </p:nvSpPr>
        <p:spPr>
          <a:xfrm>
            <a:off x="752475" y="1755775"/>
            <a:ext cx="2765425" cy="1579563"/>
          </a:xfrm>
          <a:prstGeom prst="wedgeRoundRectCallout">
            <a:avLst>
              <a:gd name="adj1" fmla="val 65142"/>
              <a:gd name="adj2" fmla="val -29366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"/>
              </a:spcBef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+mj-lt"/>
              </a:rPr>
              <a:t>Well, could you please do them? I’m going to clean the living room.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6384925" y="1984375"/>
            <a:ext cx="1981200" cy="560388"/>
          </a:xfrm>
          <a:prstGeom prst="wedgeRoundRectCallout">
            <a:avLst>
              <a:gd name="adj1" fmla="val -65355"/>
              <a:gd name="adj2" fmla="val -31899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  <a:spcBef>
                <a:spcPct val="5000"/>
              </a:spcBef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No problem.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91"/>
          <p:cNvSpPr>
            <a:spLocks noChangeArrowheads="1" noChangeShapeType="1" noTextEdit="1"/>
          </p:cNvSpPr>
          <p:nvPr/>
        </p:nvSpPr>
        <p:spPr bwMode="auto">
          <a:xfrm>
            <a:off x="3352800" y="334963"/>
            <a:ext cx="2536825" cy="4810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278"/>
              </a:avLst>
            </a:prstTxWarp>
          </a:bodyPr>
          <a:lstStyle/>
          <a:p>
            <a:pPr algn="ctr"/>
            <a:r>
              <a:rPr lang="en-US" altLang="zh-CN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>
                    <a:alpha val="50195"/>
                  </a:srgb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anose="030F0702030302020204"/>
              </a:rPr>
              <a:t>Interview</a:t>
            </a:r>
            <a:endParaRPr lang="zh-CN" altLang="en-US" b="1" kern="10">
              <a:ln w="9525">
                <a:solidFill>
                  <a:srgbClr val="000000"/>
                </a:solidFill>
                <a:round/>
              </a:ln>
              <a:solidFill>
                <a:srgbClr val="00B0F0">
                  <a:alpha val="50195"/>
                </a:srgb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13315" name="Text Box 43"/>
          <p:cNvSpPr txBox="1">
            <a:spLocks noChangeArrowheads="1"/>
          </p:cNvSpPr>
          <p:nvPr/>
        </p:nvSpPr>
        <p:spPr bwMode="auto">
          <a:xfrm>
            <a:off x="922338" y="938213"/>
            <a:ext cx="7397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What chores do you do at home? How often do you do these things?</a:t>
            </a:r>
          </a:p>
        </p:txBody>
      </p:sp>
      <p:graphicFrame>
        <p:nvGraphicFramePr>
          <p:cNvPr id="8" name="Group 36"/>
          <p:cNvGraphicFramePr>
            <a:graphicFrameLocks noGrp="1"/>
          </p:cNvGraphicFramePr>
          <p:nvPr/>
        </p:nvGraphicFramePr>
        <p:xfrm>
          <a:off x="1192213" y="2006600"/>
          <a:ext cx="6859587" cy="2651734"/>
        </p:xfrm>
        <a:graphic>
          <a:graphicData uri="http://schemas.openxmlformats.org/drawingml/2006/table">
            <a:tbl>
              <a:tblPr/>
              <a:tblGrid>
                <a:gridCol w="2706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4" marR="91444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Who?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How often?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do the dishes</a:t>
                      </a:r>
                    </a:p>
                  </a:txBody>
                  <a:tcPr marL="91444" marR="91444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clean the floor</a:t>
                      </a:r>
                    </a:p>
                  </a:txBody>
                  <a:tcPr marL="91444" marR="91444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do the laundry</a:t>
                      </a:r>
                    </a:p>
                  </a:txBody>
                  <a:tcPr marL="91444" marR="91444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marL="91444" marR="91444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…</a:t>
                      </a:r>
                    </a:p>
                  </a:txBody>
                  <a:tcPr marL="91444" marR="91444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60363" y="1279093"/>
            <a:ext cx="8429625" cy="2712859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Hello! I’m … In my group, … does the dishes and cleans ________________________________________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______________________________________________________________________________________________________________________________________________ .We think ... is the most able one at home.</a:t>
            </a:r>
          </a:p>
        </p:txBody>
      </p:sp>
      <p:sp>
        <p:nvSpPr>
          <p:cNvPr id="14339" name="WordArt 14"/>
          <p:cNvSpPr>
            <a:spLocks noChangeArrowheads="1" noChangeShapeType="1" noTextEdit="1"/>
          </p:cNvSpPr>
          <p:nvPr/>
        </p:nvSpPr>
        <p:spPr bwMode="auto">
          <a:xfrm>
            <a:off x="3760788" y="427038"/>
            <a:ext cx="1801812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5400" b="1" kern="10">
                <a:ln w="19050">
                  <a:solidFill>
                    <a:srgbClr val="339966"/>
                  </a:solidFill>
                  <a:rou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Report</a:t>
            </a:r>
            <a:endParaRPr lang="zh-CN" altLang="en-US" sz="5400" b="1" kern="10">
              <a:ln w="19050">
                <a:solidFill>
                  <a:srgbClr val="339966"/>
                </a:solidFill>
                <a:round/>
              </a:ln>
              <a:solidFill>
                <a:srgbClr val="00B0F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E:\2017春下\上课课件\人八英\resource\u3\jpg\u3A_2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45175" y="1841500"/>
            <a:ext cx="32988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300163" y="565854"/>
            <a:ext cx="69802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+mj-lt"/>
                <a:ea typeface="宋体" panose="02010600030101010101" pitchFamily="2" charset="-122"/>
              </a:rPr>
              <a:t>Listen. Peter asks his father if he can do four things. What does his father say? Check (</a:t>
            </a:r>
            <a:r>
              <a:rPr lang="en-US" altLang="zh-CN" sz="2400" b="1" dirty="0">
                <a:latin typeface="+mj-ea"/>
                <a:ea typeface="+mj-ea"/>
              </a:rPr>
              <a:t>√</a:t>
            </a:r>
            <a:r>
              <a:rPr lang="en-US" altLang="zh-CN" sz="2400" b="1" dirty="0">
                <a:latin typeface="+mj-lt"/>
                <a:ea typeface="宋体" panose="02010600030101010101" pitchFamily="2" charset="-122"/>
              </a:rPr>
              <a:t>) “yes” or “no”.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+mj-lt"/>
              <a:ea typeface="宋体" panose="02010600030101010101" pitchFamily="2" charset="-122"/>
            </a:endParaRPr>
          </a:p>
        </p:txBody>
      </p:sp>
      <p:grpSp>
        <p:nvGrpSpPr>
          <p:cNvPr id="15364" name="组合 4"/>
          <p:cNvGrpSpPr/>
          <p:nvPr/>
        </p:nvGrpSpPr>
        <p:grpSpPr bwMode="auto">
          <a:xfrm>
            <a:off x="560388" y="855663"/>
            <a:ext cx="838200" cy="696912"/>
            <a:chOff x="449580" y="561795"/>
            <a:chExt cx="838200" cy="585350"/>
          </a:xfrm>
        </p:grpSpPr>
        <p:sp>
          <p:nvSpPr>
            <p:cNvPr id="4" name="椭圆 3"/>
            <p:cNvSpPr/>
            <p:nvPr/>
          </p:nvSpPr>
          <p:spPr>
            <a:xfrm>
              <a:off x="449580" y="571128"/>
              <a:ext cx="739775" cy="50268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5391" name="TextBox 4"/>
            <p:cNvSpPr txBox="1">
              <a:spLocks noChangeArrowheads="1"/>
            </p:cNvSpPr>
            <p:nvPr/>
          </p:nvSpPr>
          <p:spPr bwMode="auto">
            <a:xfrm>
              <a:off x="502920" y="561795"/>
              <a:ext cx="784860" cy="58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6" name="Group 3"/>
          <p:cNvGraphicFramePr>
            <a:graphicFrameLocks noGrp="1"/>
          </p:cNvGraphicFramePr>
          <p:nvPr/>
        </p:nvGraphicFramePr>
        <p:xfrm>
          <a:off x="560388" y="1987550"/>
          <a:ext cx="6040437" cy="2628105"/>
        </p:xfrm>
        <a:graphic>
          <a:graphicData uri="http://schemas.openxmlformats.org/drawingml/2006/table">
            <a:tbl>
              <a:tblPr/>
              <a:tblGrid>
                <a:gridCol w="274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0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Peter wants to…</a:t>
                      </a:r>
                    </a:p>
                  </a:txBody>
                  <a:tcPr marL="91435" marR="91435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Peter’s father says…</a:t>
                      </a:r>
                    </a:p>
                  </a:txBody>
                  <a:tcPr marL="91435" marR="91435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go out for dinner.</a:t>
                      </a:r>
                    </a:p>
                  </a:txBody>
                  <a:tcPr marL="91435" marR="91435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     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Yes </a:t>
                      </a:r>
                      <a:r>
                        <a:rPr kumimoji="0" lang="en-US" altLang="zh-C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    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No</a:t>
                      </a:r>
                    </a:p>
                  </a:txBody>
                  <a:tcPr marL="91435" marR="91435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go to the movies.</a:t>
                      </a:r>
                    </a:p>
                  </a:txBody>
                  <a:tcPr marL="91435" marR="91435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    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Yes  </a:t>
                      </a:r>
                      <a:r>
                        <a:rPr kumimoji="0" lang="en-US" altLang="zh-C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    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No</a:t>
                      </a:r>
                    </a:p>
                  </a:txBody>
                  <a:tcPr marL="91435" marR="91435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stay out late.</a:t>
                      </a:r>
                    </a:p>
                  </a:txBody>
                  <a:tcPr marL="91435" marR="91435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    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Yes </a:t>
                      </a:r>
                      <a:r>
                        <a:rPr kumimoji="0" lang="en-US" altLang="zh-CN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     </a:t>
                      </a: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No</a:t>
                      </a:r>
                    </a:p>
                  </a:txBody>
                  <a:tcPr marL="91435" marR="91435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get a ride.</a:t>
                      </a:r>
                    </a:p>
                  </a:txBody>
                  <a:tcPr marL="91435" marR="91435" marT="45700" marB="457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     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Yes </a:t>
                      </a:r>
                      <a:r>
                        <a:rPr kumimoji="0" lang="en-US" altLang="zh-CN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     </a:t>
                      </a: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No</a:t>
                      </a:r>
                    </a:p>
                  </a:txBody>
                  <a:tcPr marL="91435" marR="91435" marT="45700" marB="457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3319463" y="2417763"/>
            <a:ext cx="5969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+mj-ea"/>
                <a:ea typeface="+mj-ea"/>
              </a:rPr>
              <a:t>√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3319463" y="2933700"/>
            <a:ext cx="5969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+mj-ea"/>
                <a:ea typeface="+mj-ea"/>
              </a:rPr>
              <a:t>√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4257675" y="3473450"/>
            <a:ext cx="5953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+mj-ea"/>
                <a:ea typeface="+mj-ea"/>
              </a:rPr>
              <a:t>√</a:t>
            </a: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4264025" y="3984625"/>
            <a:ext cx="5969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+mj-ea"/>
                <a:ea typeface="+mj-ea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4125" y="558800"/>
            <a:ext cx="76454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Listen again. Why does Peter’s father say “no”? Draw lines to the reasons.</a:t>
            </a:r>
            <a:r>
              <a:rPr lang="zh-CN" altLang="en-US" sz="2800" b="1" dirty="0">
                <a:latin typeface="+mj-lt"/>
                <a:ea typeface="宋体" panose="02010600030101010101" pitchFamily="2" charset="-122"/>
              </a:rPr>
              <a:t>          </a:t>
            </a:r>
            <a:endParaRPr lang="en-US" altLang="zh-CN" sz="2800" b="1" dirty="0">
              <a:latin typeface="+mj-lt"/>
              <a:ea typeface="宋体" panose="02010600030101010101" pitchFamily="2" charset="-122"/>
            </a:endParaRPr>
          </a:p>
        </p:txBody>
      </p:sp>
      <p:grpSp>
        <p:nvGrpSpPr>
          <p:cNvPr id="16387" name="组合 4"/>
          <p:cNvGrpSpPr/>
          <p:nvPr/>
        </p:nvGrpSpPr>
        <p:grpSpPr bwMode="auto">
          <a:xfrm>
            <a:off x="514350" y="725488"/>
            <a:ext cx="838200" cy="609600"/>
            <a:chOff x="449580" y="561795"/>
            <a:chExt cx="838200" cy="511435"/>
          </a:xfrm>
        </p:grpSpPr>
        <p:sp>
          <p:nvSpPr>
            <p:cNvPr id="4" name="椭圆 3"/>
            <p:cNvSpPr/>
            <p:nvPr/>
          </p:nvSpPr>
          <p:spPr>
            <a:xfrm>
              <a:off x="449580" y="571118"/>
              <a:ext cx="739775" cy="50211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6422" name="TextBox 4"/>
            <p:cNvSpPr txBox="1">
              <a:spLocks noChangeArrowheads="1"/>
            </p:cNvSpPr>
            <p:nvPr/>
          </p:nvSpPr>
          <p:spPr bwMode="auto">
            <a:xfrm>
              <a:off x="502920" y="561795"/>
              <a:ext cx="784860" cy="490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6" name="Group 46"/>
          <p:cNvGraphicFramePr>
            <a:graphicFrameLocks noGrp="1"/>
          </p:cNvGraphicFramePr>
          <p:nvPr/>
        </p:nvGraphicFramePr>
        <p:xfrm>
          <a:off x="342900" y="1622425"/>
          <a:ext cx="8512175" cy="2835276"/>
        </p:xfrm>
        <a:graphic>
          <a:graphicData uri="http://schemas.openxmlformats.org/drawingml/2006/table">
            <a:tbl>
              <a:tblPr/>
              <a:tblGrid>
                <a:gridCol w="2513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2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Peter wants to…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0CFFB"/>
                        </a:gs>
                        <a:gs pos="50000">
                          <a:srgbClr val="CEE0FC"/>
                        </a:gs>
                        <a:gs pos="100000">
                          <a:srgbClr val="E6EFF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Peter’s father says…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0CFFB"/>
                        </a:gs>
                        <a:gs pos="50000">
                          <a:srgbClr val="CEE0FC"/>
                        </a:gs>
                        <a:gs pos="100000">
                          <a:srgbClr val="E6EFF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His father’s reasons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0CFFB"/>
                        </a:gs>
                        <a:gs pos="50000">
                          <a:srgbClr val="CEE0FC"/>
                        </a:gs>
                        <a:gs pos="100000">
                          <a:srgbClr val="E6EFFD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go out for dinner.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0CFFB"/>
                        </a:gs>
                        <a:gs pos="50000">
                          <a:srgbClr val="CEE0FC"/>
                        </a:gs>
                        <a:gs pos="100000">
                          <a:srgbClr val="E6EFF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     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Yes </a:t>
                      </a:r>
                      <a:r>
                        <a:rPr kumimoji="0" lang="en-US" altLang="zh-CN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   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No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0CFFB"/>
                        </a:gs>
                        <a:gs pos="50000">
                          <a:srgbClr val="CEE0FC"/>
                        </a:gs>
                        <a:gs pos="100000">
                          <a:srgbClr val="E6EFF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I have to do some work.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0CFFB"/>
                        </a:gs>
                        <a:gs pos="50000">
                          <a:srgbClr val="CEE0FC"/>
                        </a:gs>
                        <a:gs pos="100000">
                          <a:srgbClr val="E6EFFD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go to the movies.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0CFFB"/>
                        </a:gs>
                        <a:gs pos="50000">
                          <a:srgbClr val="CEE0FC"/>
                        </a:gs>
                        <a:gs pos="100000">
                          <a:srgbClr val="E6EFF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    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Yes  </a:t>
                      </a:r>
                      <a:r>
                        <a:rPr kumimoji="0" lang="en-US" altLang="zh-CN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   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No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0CFFB"/>
                        </a:gs>
                        <a:gs pos="50000">
                          <a:srgbClr val="CEE0FC"/>
                        </a:gs>
                        <a:gs pos="100000">
                          <a:srgbClr val="E6EFF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You have to clean your room.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0CFFB"/>
                        </a:gs>
                        <a:gs pos="50000">
                          <a:srgbClr val="CEE0FC"/>
                        </a:gs>
                        <a:gs pos="100000">
                          <a:srgbClr val="E6EFFD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stay out late.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0CFFB"/>
                        </a:gs>
                        <a:gs pos="50000">
                          <a:srgbClr val="CEE0FC"/>
                        </a:gs>
                        <a:gs pos="100000">
                          <a:srgbClr val="E6EFF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    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Yes </a:t>
                      </a:r>
                      <a:r>
                        <a:rPr kumimoji="0" lang="en-US" altLang="zh-CN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    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No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0CFFB"/>
                        </a:gs>
                        <a:gs pos="50000">
                          <a:srgbClr val="CEE0FC"/>
                        </a:gs>
                        <a:gs pos="100000">
                          <a:srgbClr val="E6EFF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I need to eat breakfast.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0CFFB"/>
                        </a:gs>
                        <a:gs pos="50000">
                          <a:srgbClr val="CEE0FC"/>
                        </a:gs>
                        <a:gs pos="100000">
                          <a:srgbClr val="E6EFFD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get a ride.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0CFFB"/>
                        </a:gs>
                        <a:gs pos="50000">
                          <a:srgbClr val="CEE0FC"/>
                        </a:gs>
                        <a:gs pos="100000">
                          <a:srgbClr val="E6EFF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    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Yes </a:t>
                      </a:r>
                      <a:r>
                        <a:rPr kumimoji="0" lang="en-US" altLang="zh-CN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     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No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0CFFB"/>
                        </a:gs>
                        <a:gs pos="50000">
                          <a:srgbClr val="CEE0FC"/>
                        </a:gs>
                        <a:gs pos="100000">
                          <a:srgbClr val="E6EFF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rPr>
                        <a:t>You have a basketball game.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0CFFB"/>
                        </a:gs>
                        <a:gs pos="50000">
                          <a:srgbClr val="CEE0FC"/>
                        </a:gs>
                        <a:gs pos="100000">
                          <a:srgbClr val="E6EFFD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2854325" y="2311400"/>
            <a:ext cx="5969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+mj-ea"/>
                <a:ea typeface="+mj-ea"/>
              </a:rPr>
              <a:t>√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2854325" y="2827338"/>
            <a:ext cx="5969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+mj-ea"/>
                <a:ea typeface="+mj-ea"/>
              </a:rPr>
              <a:t>√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3700463" y="3335338"/>
            <a:ext cx="5969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+mj-ea"/>
                <a:ea typeface="+mj-ea"/>
              </a:rPr>
              <a:t>√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3708400" y="3846513"/>
            <a:ext cx="5969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+mj-ea"/>
                <a:ea typeface="+mj-ea"/>
              </a:rPr>
              <a:t>√</a:t>
            </a:r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4603750" y="3694113"/>
            <a:ext cx="319088" cy="527050"/>
          </a:xfrm>
          <a:prstGeom prst="line">
            <a:avLst/>
          </a:prstGeom>
          <a:noFill/>
          <a:ln w="28575">
            <a:solidFill>
              <a:srgbClr val="FF0000"/>
            </a:solidFill>
            <a:beve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 flipV="1">
            <a:off x="4611688" y="2735263"/>
            <a:ext cx="311150" cy="1489075"/>
          </a:xfrm>
          <a:prstGeom prst="line">
            <a:avLst/>
          </a:prstGeom>
          <a:noFill/>
          <a:ln w="28575">
            <a:solidFill>
              <a:srgbClr val="FF0000"/>
            </a:solidFill>
            <a:beve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4"/>
          <p:cNvGrpSpPr/>
          <p:nvPr/>
        </p:nvGrpSpPr>
        <p:grpSpPr bwMode="auto">
          <a:xfrm>
            <a:off x="476250" y="469900"/>
            <a:ext cx="709613" cy="598488"/>
            <a:chOff x="449580" y="571086"/>
            <a:chExt cx="803665" cy="502144"/>
          </a:xfrm>
        </p:grpSpPr>
        <p:sp>
          <p:nvSpPr>
            <p:cNvPr id="3" name="椭圆 2"/>
            <p:cNvSpPr/>
            <p:nvPr/>
          </p:nvSpPr>
          <p:spPr>
            <a:xfrm>
              <a:off x="449580" y="571086"/>
              <a:ext cx="738940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7417" name="TextBox 3"/>
            <p:cNvSpPr txBox="1">
              <a:spLocks noChangeArrowheads="1"/>
            </p:cNvSpPr>
            <p:nvPr/>
          </p:nvSpPr>
          <p:spPr bwMode="auto">
            <a:xfrm>
              <a:off x="468385" y="574577"/>
              <a:ext cx="784860" cy="490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079500" y="515938"/>
            <a:ext cx="7775575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Make conversations between Peter</a:t>
            </a:r>
            <a:r>
              <a:rPr lang="zh-CN" altLang="en-US" sz="2800" b="1" dirty="0">
                <a:latin typeface="+mj-lt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and his father.</a:t>
            </a:r>
            <a:endParaRPr lang="zh-CN" altLang="en-US" sz="2800" dirty="0"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27563" y="1503363"/>
            <a:ext cx="1312862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51188" y="1516063"/>
            <a:ext cx="1385887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607162" y="2300288"/>
            <a:ext cx="2544026" cy="844550"/>
          </a:xfrm>
          <a:prstGeom prst="wedgeRoundRectCallout">
            <a:avLst>
              <a:gd name="adj1" fmla="val 63032"/>
              <a:gd name="adj2" fmla="val -31412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Bef>
                <a:spcPct val="5000"/>
              </a:spcBef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Could I use your computer?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6002338" y="2276475"/>
            <a:ext cx="2571076" cy="1084263"/>
          </a:xfrm>
          <a:prstGeom prst="wedgeRoundRectCallout">
            <a:avLst>
              <a:gd name="adj1" fmla="val -67143"/>
              <a:gd name="adj2" fmla="val -30005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"/>
              </a:spcBef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Sorry. I’m going to work on it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83100" y="1287463"/>
            <a:ext cx="131286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6725" y="1300163"/>
            <a:ext cx="138588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974725" y="2181225"/>
            <a:ext cx="2032000" cy="844550"/>
          </a:xfrm>
          <a:prstGeom prst="wedgeRoundRectCallout">
            <a:avLst>
              <a:gd name="adj1" fmla="val 63032"/>
              <a:gd name="adj2" fmla="val -31412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Bef>
                <a:spcPct val="5000"/>
              </a:spcBef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Well, could I watch TV?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5795963" y="2076450"/>
            <a:ext cx="2700337" cy="1084263"/>
          </a:xfrm>
          <a:prstGeom prst="wedgeRoundRectCallout">
            <a:avLst>
              <a:gd name="adj1" fmla="val -67143"/>
              <a:gd name="adj2" fmla="val -30005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00"/>
              </a:lnSpc>
              <a:spcBef>
                <a:spcPct val="5000"/>
              </a:spcBef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Yes, you can, but first you have to clean your room.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19213" y="771525"/>
            <a:ext cx="445452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Role-play the conversation.</a:t>
            </a:r>
            <a:r>
              <a:rPr lang="zh-CN" altLang="en-US" sz="2800" b="1" dirty="0">
                <a:latin typeface="+mj-lt"/>
                <a:ea typeface="宋体" panose="02010600030101010101" pitchFamily="2" charset="-122"/>
              </a:rPr>
              <a:t> </a:t>
            </a:r>
            <a:endParaRPr lang="zh-CN" altLang="en-US" sz="2800" dirty="0">
              <a:latin typeface="+mj-lt"/>
              <a:ea typeface="宋体" panose="02010600030101010101" pitchFamily="2" charset="-122"/>
            </a:endParaRPr>
          </a:p>
        </p:txBody>
      </p:sp>
      <p:grpSp>
        <p:nvGrpSpPr>
          <p:cNvPr id="19459" name="组合 4"/>
          <p:cNvGrpSpPr/>
          <p:nvPr/>
        </p:nvGrpSpPr>
        <p:grpSpPr bwMode="auto">
          <a:xfrm>
            <a:off x="666750" y="714375"/>
            <a:ext cx="709613" cy="598488"/>
            <a:chOff x="449580" y="571086"/>
            <a:chExt cx="803665" cy="502144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8940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9464" name="TextBox 4"/>
            <p:cNvSpPr txBox="1">
              <a:spLocks noChangeArrowheads="1"/>
            </p:cNvSpPr>
            <p:nvPr/>
          </p:nvSpPr>
          <p:spPr bwMode="auto">
            <a:xfrm>
              <a:off x="468385" y="574577"/>
              <a:ext cx="784860" cy="490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2d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3400" y="1625600"/>
            <a:ext cx="8107363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16075" indent="-1616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</a:rPr>
              <a:t>   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Sister: </a:t>
            </a:r>
            <a:r>
              <a:rPr lang="en-US" altLang="zh-CN" sz="2600" b="1">
                <a:latin typeface="Times New Roman" panose="02020603050405020304" pitchFamily="18" charset="0"/>
              </a:rPr>
              <a:t>Tony, could you please help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</a:rPr>
              <a:t>                out with a few things?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Brother: </a:t>
            </a:r>
            <a:r>
              <a:rPr lang="en-US" altLang="zh-CN" sz="2600" b="1">
                <a:latin typeface="Times New Roman" panose="02020603050405020304" pitchFamily="18" charset="0"/>
              </a:rPr>
              <a:t>Could I at least finish watching this show?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</a:rPr>
              <a:t>   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Sister: </a:t>
            </a:r>
            <a:r>
              <a:rPr lang="en-US" altLang="zh-CN" sz="2600" b="1">
                <a:latin typeface="Times New Roman" panose="02020603050405020304" pitchFamily="18" charset="0"/>
              </a:rPr>
              <a:t>No. I think two hours of TV is enough for you!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Brother: </a:t>
            </a:r>
            <a:r>
              <a:rPr lang="en-US" altLang="zh-CN" sz="2600" b="1">
                <a:latin typeface="Times New Roman" panose="02020603050405020304" pitchFamily="18" charset="0"/>
              </a:rPr>
              <a:t>Fine. What do you want me to do?</a:t>
            </a:r>
          </a:p>
        </p:txBody>
      </p:sp>
      <p:pic>
        <p:nvPicPr>
          <p:cNvPr id="19461" name="Picture 2" descr="E:\2017春下\上课课件\人八英\resource\u3\jpg\u3A_2d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7238" y="620713"/>
            <a:ext cx="2841625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" y="1285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87"/>
          <p:cNvSpPr>
            <a:spLocks noChangeArrowheads="1"/>
          </p:cNvSpPr>
          <p:nvPr/>
        </p:nvSpPr>
        <p:spPr bwMode="auto">
          <a:xfrm>
            <a:off x="901700" y="331788"/>
            <a:ext cx="2384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Lead-in</a:t>
            </a:r>
          </a:p>
        </p:txBody>
      </p:sp>
      <p:sp>
        <p:nvSpPr>
          <p:cNvPr id="2052" name="Rectangle 387"/>
          <p:cNvSpPr>
            <a:spLocks noChangeArrowheads="1"/>
          </p:cNvSpPr>
          <p:nvPr/>
        </p:nvSpPr>
        <p:spPr bwMode="auto">
          <a:xfrm>
            <a:off x="931863" y="946150"/>
            <a:ext cx="55372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What do you usually do at home?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1622425"/>
            <a:ext cx="2474912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6450" y="1820863"/>
            <a:ext cx="2509838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57900" y="1820863"/>
            <a:ext cx="24796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87400" y="3940175"/>
            <a:ext cx="243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do homework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451225" y="3940175"/>
            <a:ext cx="2298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watch TV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265863" y="3962400"/>
            <a:ext cx="206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sleep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65125" y="628650"/>
            <a:ext cx="84963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16075" indent="-1616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</a:rPr>
              <a:t>   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Sister: </a:t>
            </a:r>
            <a:r>
              <a:rPr lang="en-US" altLang="zh-CN" sz="2600" b="1">
                <a:latin typeface="Times New Roman" panose="02020603050405020304" pitchFamily="18" charset="0"/>
              </a:rPr>
              <a:t>Could you take out the rubbish, fold the clothes and do the dishes?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Brother: </a:t>
            </a:r>
            <a:r>
              <a:rPr lang="en-US" altLang="zh-CN" sz="2600" b="1">
                <a:latin typeface="Times New Roman" panose="02020603050405020304" pitchFamily="18" charset="0"/>
              </a:rPr>
              <a:t>So much?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</a:rPr>
              <a:t>   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Sister: </a:t>
            </a:r>
            <a:r>
              <a:rPr lang="en-US" altLang="zh-CN" sz="2600" b="1">
                <a:latin typeface="Times New Roman" panose="02020603050405020304" pitchFamily="18" charset="0"/>
              </a:rPr>
              <a:t>Yes, because Mom will be back from shopping any minute now. And she won’t be happy if she sees this mess.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Brother: </a:t>
            </a:r>
            <a:r>
              <a:rPr lang="en-US" altLang="zh-CN" sz="2600" b="1">
                <a:latin typeface="Times New Roman" panose="02020603050405020304" pitchFamily="18" charset="0"/>
              </a:rPr>
              <a:t>But the house is already pretty clean and tidy!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</a:rPr>
              <a:t>    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</a:rPr>
              <a:t>Sister: </a:t>
            </a:r>
            <a:r>
              <a:rPr lang="en-US" altLang="zh-CN" sz="2600" b="1">
                <a:latin typeface="Times New Roman" panose="02020603050405020304" pitchFamily="18" charset="0"/>
              </a:rPr>
              <a:t>Yes, well, it’s clean, but it’s not “mother clean”!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263" y="1285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87"/>
          <p:cNvSpPr>
            <a:spLocks noChangeArrowheads="1"/>
          </p:cNvSpPr>
          <p:nvPr/>
        </p:nvSpPr>
        <p:spPr bwMode="auto">
          <a:xfrm>
            <a:off x="1160463" y="331788"/>
            <a:ext cx="3221037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4" name="矩形 3"/>
          <p:cNvSpPr/>
          <p:nvPr/>
        </p:nvSpPr>
        <p:spPr>
          <a:xfrm>
            <a:off x="723900" y="1003300"/>
            <a:ext cx="7981188" cy="523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1.Peter, 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could you please </a:t>
            </a: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take out the rubbish? </a:t>
            </a:r>
            <a:endParaRPr lang="zh-CN" altLang="en-US" sz="2800" b="1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6774" y="1651431"/>
            <a:ext cx="7838313" cy="1323975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j-lt"/>
                <a:ea typeface="+mj-ea"/>
              </a:rPr>
              <a:t>“Could you please do </a:t>
            </a:r>
            <a:r>
              <a:rPr lang="en-US" altLang="zh-CN" sz="2800" b="1" dirty="0" err="1">
                <a:latin typeface="+mj-lt"/>
                <a:ea typeface="+mj-ea"/>
              </a:rPr>
              <a:t>sth</a:t>
            </a:r>
            <a:r>
              <a:rPr lang="en-US" altLang="zh-CN" sz="2800" b="1" dirty="0">
                <a:latin typeface="+mj-lt"/>
                <a:ea typeface="+mj-ea"/>
              </a:rPr>
              <a:t>.?”</a:t>
            </a:r>
            <a:r>
              <a:rPr lang="zh-CN" altLang="en-US" sz="2400" b="1" dirty="0">
                <a:latin typeface="+mj-lt"/>
                <a:ea typeface="+mj-ea"/>
              </a:rPr>
              <a:t>意为“请你做某事好吗？”，是一种表达请求、建议的问句，语气委婉，与</a:t>
            </a:r>
            <a:r>
              <a:rPr lang="zh-CN" altLang="en-US" sz="2800" b="1" dirty="0">
                <a:latin typeface="+mj-lt"/>
                <a:ea typeface="+mj-ea"/>
              </a:rPr>
              <a:t>“</a:t>
            </a:r>
            <a:r>
              <a:rPr lang="en-US" altLang="zh-CN" sz="2800" b="1" dirty="0">
                <a:latin typeface="+mj-lt"/>
                <a:ea typeface="+mj-ea"/>
              </a:rPr>
              <a:t>Would you please…</a:t>
            </a:r>
            <a:r>
              <a:rPr lang="zh-CN" altLang="en-US" sz="2800" b="1" dirty="0">
                <a:latin typeface="+mj-lt"/>
                <a:ea typeface="+mj-ea"/>
              </a:rPr>
              <a:t>？”</a:t>
            </a:r>
            <a:r>
              <a:rPr lang="zh-CN" altLang="en-US" sz="2400" b="1" dirty="0">
                <a:latin typeface="+mj-lt"/>
                <a:ea typeface="+mj-ea"/>
              </a:rPr>
              <a:t>句型可相互转换。</a:t>
            </a:r>
          </a:p>
        </p:txBody>
      </p:sp>
      <p:sp>
        <p:nvSpPr>
          <p:cNvPr id="6" name="矩形 5"/>
          <p:cNvSpPr/>
          <p:nvPr/>
        </p:nvSpPr>
        <p:spPr>
          <a:xfrm>
            <a:off x="866775" y="3448863"/>
            <a:ext cx="6392863" cy="892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j-lt"/>
                <a:ea typeface="+mj-ea"/>
              </a:rPr>
              <a:t>请你打开门好吗？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defRPr/>
            </a:pPr>
            <a:r>
              <a:rPr lang="en-US" altLang="zh-CN" sz="2800" b="1" dirty="0">
                <a:latin typeface="+mj-lt"/>
                <a:ea typeface="+mj-ea"/>
              </a:rPr>
              <a:t>Could/Would you please open the door? </a:t>
            </a:r>
            <a:endParaRPr lang="zh-CN" altLang="en-US" sz="2800" b="1" dirty="0"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8538" y="882650"/>
            <a:ext cx="7261225" cy="2422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+mj-ea"/>
              </a:rPr>
              <a:t>拓展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】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+mj-lt"/>
                <a:ea typeface="+mj-ea"/>
              </a:rPr>
              <a:t>“Could/Would you please do </a:t>
            </a:r>
            <a:r>
              <a:rPr lang="en-US" altLang="zh-CN" sz="2800" b="1" dirty="0" err="1">
                <a:latin typeface="+mj-lt"/>
                <a:ea typeface="+mj-ea"/>
              </a:rPr>
              <a:t>sth</a:t>
            </a:r>
            <a:r>
              <a:rPr lang="en-US" altLang="zh-CN" sz="2800" b="1" dirty="0">
                <a:latin typeface="+mj-lt"/>
                <a:ea typeface="+mj-ea"/>
              </a:rPr>
              <a:t>.?”</a:t>
            </a:r>
            <a:r>
              <a:rPr lang="zh-CN" altLang="en-US" sz="2400" b="1" dirty="0">
                <a:latin typeface="+mj-lt"/>
                <a:ea typeface="+mj-ea"/>
              </a:rPr>
              <a:t>句型的否定句式为</a:t>
            </a:r>
            <a:r>
              <a:rPr lang="zh-CN" altLang="en-US" sz="2800" b="1" dirty="0">
                <a:latin typeface="+mj-lt"/>
                <a:ea typeface="+mj-ea"/>
              </a:rPr>
              <a:t>“</a:t>
            </a:r>
            <a:r>
              <a:rPr lang="en-US" altLang="zh-CN" sz="2800" b="1" dirty="0">
                <a:latin typeface="+mj-lt"/>
                <a:ea typeface="+mj-ea"/>
              </a:rPr>
              <a:t>Could/Would you please not do </a:t>
            </a:r>
            <a:r>
              <a:rPr lang="en-US" altLang="zh-CN" sz="2800" b="1" dirty="0" err="1">
                <a:latin typeface="+mj-lt"/>
                <a:ea typeface="+mj-ea"/>
              </a:rPr>
              <a:t>sth</a:t>
            </a:r>
            <a:r>
              <a:rPr lang="en-US" altLang="zh-CN" sz="2800" b="1" dirty="0">
                <a:latin typeface="+mj-lt"/>
                <a:ea typeface="+mj-ea"/>
              </a:rPr>
              <a:t>.?”</a:t>
            </a:r>
            <a:r>
              <a:rPr lang="zh-CN" altLang="en-US" sz="2400" b="1" dirty="0">
                <a:latin typeface="+mj-lt"/>
                <a:ea typeface="+mj-ea"/>
              </a:rPr>
              <a:t>，意为“请你不要做某事好吗？”。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08137" y="633413"/>
            <a:ext cx="6519049" cy="3570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j-lt"/>
                <a:ea typeface="+mj-ea"/>
              </a:rPr>
              <a:t>take out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j-ea"/>
              </a:rPr>
              <a:t>“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拿出来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j-ea"/>
              </a:rPr>
              <a:t>, 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取出来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j-ea"/>
              </a:rPr>
              <a:t>”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。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latin typeface="+mj-lt"/>
                <a:ea typeface="+mj-ea"/>
              </a:rPr>
              <a:t>He took a dictionary out. 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j-lt"/>
                <a:ea typeface="+mj-ea"/>
              </a:rPr>
              <a:t>他拿出来一本字典。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j-lt"/>
                <a:ea typeface="+mj-ea"/>
              </a:rPr>
              <a:t>take … out of … 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j-ea"/>
              </a:rPr>
              <a:t>“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把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j-ea"/>
              </a:rPr>
              <a:t>…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从</a:t>
            </a: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j-ea"/>
              </a:rPr>
              <a:t>…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拿出来”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latin typeface="+mj-lt"/>
                <a:ea typeface="+mj-ea"/>
              </a:rPr>
              <a:t>He took a dictionary out of his bag.  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+mj-lt"/>
                <a:ea typeface="+mj-ea"/>
              </a:rPr>
              <a:t>他从书包里拿出来一本字典。</a:t>
            </a:r>
            <a:endParaRPr lang="en-US" altLang="zh-CN" sz="2400" b="1" dirty="0"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6738" y="635000"/>
            <a:ext cx="59245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2. Sorry. I’m going to 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work on </a:t>
            </a: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it now.</a:t>
            </a:r>
            <a:endParaRPr lang="zh-CN" altLang="en-US" sz="2800" b="1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4074" y="1339850"/>
            <a:ext cx="7872959" cy="1292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+mj-lt"/>
                <a:ea typeface="+mj-ea"/>
              </a:rPr>
              <a:t>work on</a:t>
            </a:r>
            <a:r>
              <a:rPr lang="zh-CN" altLang="en-US" sz="2400" b="1" dirty="0">
                <a:latin typeface="+mj-lt"/>
                <a:ea typeface="+mj-ea"/>
              </a:rPr>
              <a:t>是一个动词短语，</a:t>
            </a:r>
            <a:r>
              <a:rPr lang="en-US" altLang="zh-CN" sz="2800" b="1" dirty="0">
                <a:latin typeface="+mj-lt"/>
                <a:ea typeface="+mj-ea"/>
              </a:rPr>
              <a:t>on</a:t>
            </a:r>
            <a:r>
              <a:rPr lang="zh-CN" altLang="en-US" sz="2400" b="1" dirty="0">
                <a:latin typeface="+mj-lt"/>
                <a:ea typeface="+mj-ea"/>
              </a:rPr>
              <a:t>为介词，表示“从事某项工作；做某项工作</a:t>
            </a:r>
            <a:r>
              <a:rPr lang="en-US" altLang="zh-CN" sz="2400" b="1" dirty="0">
                <a:latin typeface="+mj-lt"/>
                <a:ea typeface="+mj-ea"/>
              </a:rPr>
              <a:t>/</a:t>
            </a:r>
            <a:r>
              <a:rPr lang="zh-CN" altLang="en-US" sz="2400" b="1" dirty="0">
                <a:latin typeface="+mj-lt"/>
                <a:ea typeface="+mj-ea"/>
              </a:rPr>
              <a:t>研究；创作作品、作画；开机器等”。</a:t>
            </a:r>
          </a:p>
        </p:txBody>
      </p:sp>
      <p:sp>
        <p:nvSpPr>
          <p:cNvPr id="4" name="矩形 3"/>
          <p:cNvSpPr/>
          <p:nvPr/>
        </p:nvSpPr>
        <p:spPr>
          <a:xfrm>
            <a:off x="769938" y="2855138"/>
            <a:ext cx="5864225" cy="1216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j-lt"/>
                <a:ea typeface="+mj-ea"/>
              </a:rPr>
              <a:t>我的爸爸正在写一部新小说。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+mj-lt"/>
                <a:ea typeface="+mj-ea"/>
              </a:rPr>
              <a:t>My father is working on a new novel.</a:t>
            </a:r>
            <a:endParaRPr lang="zh-CN" altLang="en-US" sz="2800" b="1" dirty="0"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58391" y="691770"/>
            <a:ext cx="6288088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+mj-lt"/>
                <a:ea typeface="+mj-ea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+mj-lt"/>
                <a:ea typeface="+mj-ea"/>
              </a:rPr>
              <a:t>拓展</a:t>
            </a:r>
            <a:r>
              <a:rPr lang="en-US" altLang="zh-CN" sz="2400" dirty="0" smtClean="0">
                <a:solidFill>
                  <a:srgbClr val="FF0000"/>
                </a:solidFill>
                <a:latin typeface="+mj-lt"/>
                <a:ea typeface="+mj-ea"/>
              </a:rPr>
              <a:t>】</a:t>
            </a:r>
            <a:r>
              <a:rPr lang="zh-CN" altLang="en-US" sz="2400" dirty="0" smtClean="0">
                <a:solidFill>
                  <a:srgbClr val="FF0000"/>
                </a:solidFill>
                <a:latin typeface="+mj-lt"/>
                <a:ea typeface="+mj-ea"/>
              </a:rPr>
              <a:t>：</a:t>
            </a:r>
            <a:endParaRPr lang="en-US" altLang="zh-CN" sz="2400" dirty="0" smtClean="0">
              <a:solidFill>
                <a:srgbClr val="FF0000"/>
              </a:solidFill>
              <a:latin typeface="+mj-lt"/>
              <a:ea typeface="+mj-ea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 dirty="0" smtClean="0">
                <a:solidFill>
                  <a:srgbClr val="0000FF"/>
                </a:solidFill>
                <a:latin typeface="+mj-lt"/>
                <a:ea typeface="+mj-ea"/>
              </a:rPr>
              <a:t>  work on sb./</a:t>
            </a:r>
            <a:r>
              <a:rPr lang="en-US" altLang="zh-CN" sz="2400" dirty="0" err="1" smtClean="0">
                <a:solidFill>
                  <a:srgbClr val="0000FF"/>
                </a:solidFill>
                <a:latin typeface="+mj-lt"/>
                <a:ea typeface="+mj-ea"/>
              </a:rPr>
              <a:t>sth</a:t>
            </a:r>
            <a:r>
              <a:rPr lang="en-US" altLang="zh-CN" sz="2400" dirty="0" smtClean="0">
                <a:solidFill>
                  <a:srgbClr val="0000FF"/>
                </a:solidFill>
                <a:latin typeface="+mj-lt"/>
                <a:ea typeface="+mj-ea"/>
              </a:rPr>
              <a:t>. “</a:t>
            </a:r>
            <a:r>
              <a:rPr lang="zh-CN" altLang="en-US" sz="2400" dirty="0" smtClean="0">
                <a:solidFill>
                  <a:srgbClr val="0000FF"/>
                </a:solidFill>
                <a:latin typeface="+mj-lt"/>
                <a:ea typeface="+mj-ea"/>
              </a:rPr>
              <a:t>奏效，产生预期的结果”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 dirty="0" smtClean="0">
                <a:latin typeface="+mj-lt"/>
                <a:ea typeface="+mj-ea"/>
              </a:rPr>
              <a:t>  The pills work on cough well.                                    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dirty="0" smtClean="0">
                <a:latin typeface="+mj-lt"/>
                <a:ea typeface="+mj-ea"/>
              </a:rPr>
              <a:t>  医生开的药对治疗咳嗽很有效果。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 dirty="0" smtClean="0">
                <a:latin typeface="+mj-lt"/>
                <a:ea typeface="+mj-ea"/>
              </a:rPr>
              <a:t>  His charm doesn’t work on me.                                     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dirty="0" smtClean="0">
                <a:latin typeface="+mj-lt"/>
                <a:ea typeface="+mj-ea"/>
              </a:rPr>
              <a:t>  我不为他的魅力所动。</a:t>
            </a:r>
            <a:endParaRPr lang="en-US" altLang="zh-CN" sz="2400" dirty="0" smtClean="0"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5338" y="839788"/>
            <a:ext cx="70231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3.Could I at least 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finish watching </a:t>
            </a: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this show? </a:t>
            </a:r>
            <a:endParaRPr lang="zh-CN" altLang="en-US" sz="2800" b="1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0" y="1614488"/>
            <a:ext cx="66294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j-lt"/>
                <a:ea typeface="+mj-ea"/>
              </a:rPr>
              <a:t>finish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在此为及物动词，意为“完成”，后常接名词、代词、动词</a:t>
            </a:r>
            <a:r>
              <a:rPr lang="en-US" altLang="zh-CN" sz="2800" b="1" dirty="0">
                <a:solidFill>
                  <a:srgbClr val="0000FF"/>
                </a:solidFill>
                <a:latin typeface="+mj-lt"/>
                <a:ea typeface="+mj-ea"/>
              </a:rPr>
              <a:t>-</a:t>
            </a:r>
            <a:r>
              <a:rPr lang="en-US" altLang="zh-CN" sz="2800" b="1" dirty="0" err="1">
                <a:solidFill>
                  <a:srgbClr val="0000FF"/>
                </a:solidFill>
                <a:latin typeface="+mj-lt"/>
                <a:ea typeface="+mj-ea"/>
              </a:rPr>
              <a:t>ing</a:t>
            </a:r>
            <a:r>
              <a:rPr lang="zh-CN" altLang="en-US" sz="2400" b="1" dirty="0">
                <a:solidFill>
                  <a:srgbClr val="0000FF"/>
                </a:solidFill>
                <a:latin typeface="+mj-lt"/>
                <a:ea typeface="+mj-ea"/>
              </a:rPr>
              <a:t>形式，不可接不定式。</a:t>
            </a:r>
          </a:p>
        </p:txBody>
      </p:sp>
      <p:sp>
        <p:nvSpPr>
          <p:cNvPr id="4" name="矩形 3"/>
          <p:cNvSpPr/>
          <p:nvPr/>
        </p:nvSpPr>
        <p:spPr>
          <a:xfrm>
            <a:off x="1058863" y="2740025"/>
            <a:ext cx="7429500" cy="1216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j-lt"/>
                <a:ea typeface="+mj-ea"/>
              </a:rPr>
              <a:t>你能在三天内读完这本书吗？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+mj-lt"/>
                <a:ea typeface="+mj-ea"/>
              </a:rPr>
              <a:t>Can you finish reading the book in three days? </a:t>
            </a:r>
            <a:endParaRPr lang="zh-CN" altLang="en-US" sz="2800" b="1" dirty="0"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4738" y="1014413"/>
            <a:ext cx="7170737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j-lt"/>
                <a:ea typeface="+mj-ea"/>
              </a:rPr>
              <a:t>与</a:t>
            </a:r>
            <a:r>
              <a:rPr lang="en-US" altLang="zh-CN" sz="2800" b="1" dirty="0">
                <a:latin typeface="+mj-lt"/>
                <a:ea typeface="+mj-ea"/>
              </a:rPr>
              <a:t>finish</a:t>
            </a:r>
            <a:r>
              <a:rPr lang="zh-CN" altLang="en-US" sz="2400" b="1" dirty="0">
                <a:latin typeface="+mj-lt"/>
                <a:ea typeface="+mj-ea"/>
              </a:rPr>
              <a:t>一样，与动词连用时，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+mj-ea"/>
              </a:rPr>
              <a:t>只能接动词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-</a:t>
            </a:r>
            <a:r>
              <a:rPr lang="en-US" altLang="zh-CN" sz="2800" b="1" dirty="0" err="1">
                <a:solidFill>
                  <a:srgbClr val="FF0000"/>
                </a:solidFill>
                <a:latin typeface="+mj-lt"/>
                <a:ea typeface="+mj-ea"/>
              </a:rPr>
              <a:t>ing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+mj-ea"/>
              </a:rPr>
              <a:t>形式</a:t>
            </a:r>
            <a:r>
              <a:rPr lang="zh-CN" altLang="en-US" sz="2400" b="1" dirty="0">
                <a:latin typeface="+mj-lt"/>
                <a:ea typeface="+mj-ea"/>
              </a:rPr>
              <a:t>作宾语的常见动词和动词短语还有：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defRPr/>
            </a:pPr>
            <a:r>
              <a:rPr lang="zh-CN" altLang="en-US" sz="2400" b="1" dirty="0">
                <a:latin typeface="+mj-lt"/>
                <a:ea typeface="+mj-ea"/>
              </a:rPr>
              <a:t>喜欢（</a:t>
            </a:r>
            <a:r>
              <a:rPr lang="en-US" altLang="zh-CN" sz="2800" b="1" dirty="0">
                <a:latin typeface="+mj-lt"/>
                <a:ea typeface="+mj-ea"/>
              </a:rPr>
              <a:t>enjoy</a:t>
            </a:r>
            <a:r>
              <a:rPr lang="zh-CN" altLang="en-US" sz="2400" b="1" dirty="0">
                <a:latin typeface="+mj-lt"/>
                <a:ea typeface="+mj-ea"/>
              </a:rPr>
              <a:t>）      盼望（</a:t>
            </a:r>
            <a:r>
              <a:rPr lang="en-US" altLang="zh-CN" sz="2800" b="1" dirty="0">
                <a:latin typeface="+mj-lt"/>
                <a:ea typeface="+mj-ea"/>
              </a:rPr>
              <a:t>look forward to</a:t>
            </a:r>
            <a:r>
              <a:rPr lang="zh-CN" altLang="en-US" sz="2400" b="1" dirty="0">
                <a:latin typeface="+mj-lt"/>
                <a:ea typeface="+mj-ea"/>
              </a:rPr>
              <a:t>） 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defRPr/>
            </a:pPr>
            <a:r>
              <a:rPr lang="zh-CN" altLang="en-US" sz="2400" b="1" dirty="0">
                <a:latin typeface="+mj-lt"/>
                <a:ea typeface="+mj-ea"/>
              </a:rPr>
              <a:t>莫介意（</a:t>
            </a:r>
            <a:r>
              <a:rPr lang="en-US" altLang="zh-CN" sz="2800" b="1" dirty="0">
                <a:latin typeface="+mj-lt"/>
                <a:ea typeface="+mj-ea"/>
              </a:rPr>
              <a:t>mind</a:t>
            </a:r>
            <a:r>
              <a:rPr lang="zh-CN" altLang="en-US" sz="2400" b="1" dirty="0">
                <a:latin typeface="+mj-lt"/>
                <a:ea typeface="+mj-ea"/>
              </a:rPr>
              <a:t>）  愉快（</a:t>
            </a:r>
            <a:r>
              <a:rPr lang="en-US" altLang="zh-CN" sz="2800" b="1" dirty="0">
                <a:latin typeface="+mj-lt"/>
                <a:ea typeface="+mj-ea"/>
              </a:rPr>
              <a:t>have fun</a:t>
            </a:r>
            <a:r>
              <a:rPr lang="zh-CN" altLang="en-US" sz="2400" b="1" dirty="0">
                <a:latin typeface="+mj-lt"/>
                <a:ea typeface="+mj-ea"/>
              </a:rPr>
              <a:t>） 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defRPr/>
            </a:pPr>
            <a:r>
              <a:rPr lang="zh-CN" altLang="en-US" sz="2400" b="1" dirty="0">
                <a:latin typeface="+mj-lt"/>
                <a:ea typeface="+mj-ea"/>
              </a:rPr>
              <a:t>完成（</a:t>
            </a:r>
            <a:r>
              <a:rPr lang="en-US" altLang="zh-CN" sz="2800" b="1" dirty="0">
                <a:latin typeface="+mj-lt"/>
                <a:ea typeface="+mj-ea"/>
              </a:rPr>
              <a:t>finish</a:t>
            </a:r>
            <a:r>
              <a:rPr lang="zh-CN" altLang="en-US" sz="2400" b="1" dirty="0">
                <a:latin typeface="+mj-lt"/>
                <a:ea typeface="+mj-ea"/>
              </a:rPr>
              <a:t>）      勤练习（</a:t>
            </a:r>
            <a:r>
              <a:rPr lang="en-US" altLang="zh-CN" sz="2800" b="1" dirty="0">
                <a:latin typeface="+mj-lt"/>
                <a:ea typeface="+mj-ea"/>
              </a:rPr>
              <a:t>practice</a:t>
            </a:r>
            <a:r>
              <a:rPr lang="zh-CN" altLang="en-US" sz="2400" b="1" dirty="0">
                <a:latin typeface="+mj-lt"/>
                <a:ea typeface="+mj-ea"/>
              </a:rPr>
              <a:t>） 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defRPr/>
            </a:pPr>
            <a:r>
              <a:rPr lang="zh-CN" altLang="en-US" sz="2400" b="1" dirty="0">
                <a:latin typeface="+mj-lt"/>
                <a:ea typeface="+mj-ea"/>
              </a:rPr>
              <a:t>忙（</a:t>
            </a:r>
            <a:r>
              <a:rPr lang="en-US" altLang="zh-CN" sz="2800" b="1" dirty="0">
                <a:latin typeface="+mj-lt"/>
                <a:ea typeface="+mj-ea"/>
              </a:rPr>
              <a:t>be busy</a:t>
            </a:r>
            <a:r>
              <a:rPr lang="zh-CN" altLang="en-US" sz="2400" b="1" dirty="0">
                <a:latin typeface="+mj-lt"/>
                <a:ea typeface="+mj-ea"/>
              </a:rPr>
              <a:t>）      得考虑（</a:t>
            </a:r>
            <a:r>
              <a:rPr lang="en-US" altLang="zh-CN" sz="2800" b="1" dirty="0">
                <a:latin typeface="+mj-lt"/>
                <a:ea typeface="+mj-ea"/>
              </a:rPr>
              <a:t>consider</a:t>
            </a:r>
            <a:r>
              <a:rPr lang="zh-CN" altLang="en-US" sz="2400" b="1" dirty="0">
                <a:latin typeface="+mj-lt"/>
                <a:ea typeface="+mj-ea"/>
              </a:rPr>
              <a:t>） </a:t>
            </a:r>
            <a:endParaRPr lang="en-US" altLang="zh-CN" sz="2400" b="1" dirty="0">
              <a:latin typeface="+mj-lt"/>
              <a:ea typeface="+mj-ea"/>
            </a:endParaRPr>
          </a:p>
          <a:p>
            <a:pPr>
              <a:defRPr/>
            </a:pPr>
            <a:r>
              <a:rPr lang="zh-CN" altLang="en-US" sz="2400" b="1" dirty="0">
                <a:latin typeface="+mj-lt"/>
                <a:ea typeface="+mj-ea"/>
              </a:rPr>
              <a:t>想要（</a:t>
            </a:r>
            <a:r>
              <a:rPr lang="en-US" altLang="zh-CN" sz="2800" b="1" dirty="0">
                <a:latin typeface="+mj-lt"/>
                <a:ea typeface="+mj-ea"/>
              </a:rPr>
              <a:t>feel like</a:t>
            </a:r>
            <a:r>
              <a:rPr lang="zh-CN" altLang="en-US" sz="2400" b="1" dirty="0">
                <a:latin typeface="+mj-lt"/>
                <a:ea typeface="+mj-ea"/>
              </a:rPr>
              <a:t>）  放弃（</a:t>
            </a:r>
            <a:r>
              <a:rPr lang="en-US" altLang="zh-CN" sz="2800" b="1" dirty="0">
                <a:latin typeface="+mj-lt"/>
                <a:ea typeface="+mj-ea"/>
              </a:rPr>
              <a:t>give up</a:t>
            </a:r>
            <a:r>
              <a:rPr lang="zh-CN" altLang="en-US" sz="2400" b="1" dirty="0">
                <a:latin typeface="+mj-lt"/>
                <a:ea typeface="+mj-ea"/>
              </a:rPr>
              <a:t>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2950" y="1285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87"/>
          <p:cNvSpPr>
            <a:spLocks noChangeArrowheads="1"/>
          </p:cNvSpPr>
          <p:nvPr/>
        </p:nvSpPr>
        <p:spPr bwMode="auto">
          <a:xfrm>
            <a:off x="1454150" y="331788"/>
            <a:ext cx="18796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Exercise </a:t>
            </a:r>
          </a:p>
        </p:txBody>
      </p:sp>
      <p:sp>
        <p:nvSpPr>
          <p:cNvPr id="4" name="矩形 3"/>
          <p:cNvSpPr/>
          <p:nvPr/>
        </p:nvSpPr>
        <p:spPr>
          <a:xfrm>
            <a:off x="475462" y="1633578"/>
            <a:ext cx="86100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>
              <a:lnSpc>
                <a:spcPts val="4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+mj-lt"/>
                <a:ea typeface="+mj-ea"/>
                <a:cs typeface="Courier New" panose="02070309020205020404"/>
              </a:rPr>
              <a:t>1</a:t>
            </a:r>
            <a:r>
              <a:rPr lang="en-US" altLang="zh-CN" sz="2800" b="1" kern="100" dirty="0">
                <a:latin typeface="+mj-lt"/>
                <a:ea typeface="+mj-ea"/>
                <a:cs typeface="Times New Roman" panose="02020603050405020304"/>
              </a:rPr>
              <a:t>.</a:t>
            </a:r>
            <a:r>
              <a:rPr lang="en-US" altLang="zh-CN" sz="2800" b="1" kern="100" dirty="0">
                <a:latin typeface="+mj-lt"/>
                <a:ea typeface="+mj-ea"/>
                <a:cs typeface="Courier New" panose="02070309020205020404"/>
              </a:rPr>
              <a:t>We can see a small dog on the ______ </a:t>
            </a:r>
            <a:r>
              <a:rPr lang="zh-CN" altLang="zh-CN" sz="2800" kern="100" dirty="0">
                <a:latin typeface="+mj-lt"/>
                <a:ea typeface="+mj-ea"/>
                <a:cs typeface="Times New Roman" panose="02020603050405020304"/>
              </a:rPr>
              <a:t>．</a:t>
            </a:r>
            <a:endParaRPr lang="zh-CN" altLang="zh-CN" sz="2800" kern="100" dirty="0">
              <a:latin typeface="+mj-lt"/>
              <a:ea typeface="+mj-ea"/>
              <a:cs typeface="Courier New" panose="02070309020205020404"/>
            </a:endParaRPr>
          </a:p>
          <a:p>
            <a:pPr indent="267970">
              <a:lnSpc>
                <a:spcPts val="4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+mj-lt"/>
                <a:ea typeface="+mj-ea"/>
                <a:cs typeface="Courier New" panose="02070309020205020404"/>
              </a:rPr>
              <a:t>2</a:t>
            </a:r>
            <a:r>
              <a:rPr lang="en-US" altLang="zh-CN" sz="2800" b="1" kern="100" dirty="0">
                <a:latin typeface="+mj-lt"/>
                <a:ea typeface="+mj-ea"/>
                <a:cs typeface="MingLiU_HKSCS" panose="02020500000000000000" charset="-120"/>
              </a:rPr>
              <a:t>.</a:t>
            </a:r>
            <a:r>
              <a:rPr lang="en-US" altLang="zh-CN" sz="2800" b="1" kern="100" dirty="0">
                <a:latin typeface="+mj-lt"/>
                <a:ea typeface="+mj-ea"/>
                <a:cs typeface="Courier New" panose="02070309020205020404"/>
              </a:rPr>
              <a:t>My mother</a:t>
            </a:r>
            <a:r>
              <a:rPr lang="zh-CN" altLang="en-US" sz="2800" b="1" kern="100" dirty="0">
                <a:latin typeface="+mj-lt"/>
                <a:ea typeface="+mj-ea"/>
                <a:cs typeface="Courier New" panose="02070309020205020404"/>
              </a:rPr>
              <a:t> </a:t>
            </a:r>
            <a:r>
              <a:rPr lang="en-US" altLang="zh-CN" sz="2800" b="1" kern="100" dirty="0">
                <a:latin typeface="+mj-lt"/>
                <a:ea typeface="+mj-ea"/>
                <a:cs typeface="Courier New" panose="02070309020205020404"/>
              </a:rPr>
              <a:t>______</a:t>
            </a:r>
            <a:r>
              <a:rPr lang="zh-CN" altLang="en-US" sz="2800" b="1" kern="100" dirty="0">
                <a:latin typeface="+mj-lt"/>
                <a:ea typeface="+mj-ea"/>
                <a:cs typeface="Courier New" panose="02070309020205020404"/>
              </a:rPr>
              <a:t> </a:t>
            </a:r>
            <a:r>
              <a:rPr lang="en-US" altLang="zh-CN" sz="2800" b="1" kern="100" dirty="0">
                <a:latin typeface="+mj-lt"/>
                <a:ea typeface="+mj-ea"/>
                <a:cs typeface="Courier New" panose="02070309020205020404"/>
              </a:rPr>
              <a:t>the kitchen every day.</a:t>
            </a:r>
            <a:endParaRPr lang="zh-CN" altLang="zh-CN" sz="2800" kern="100" dirty="0">
              <a:latin typeface="+mj-lt"/>
              <a:ea typeface="+mj-ea"/>
              <a:cs typeface="Courier New" panose="02070309020205020404"/>
            </a:endParaRPr>
          </a:p>
          <a:p>
            <a:pPr indent="267970">
              <a:lnSpc>
                <a:spcPts val="4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+mj-lt"/>
                <a:ea typeface="+mj-ea"/>
                <a:cs typeface="Courier New" panose="02070309020205020404"/>
              </a:rPr>
              <a:t>3</a:t>
            </a:r>
            <a:r>
              <a:rPr lang="en-US" altLang="zh-CN" sz="2800" b="1" kern="100" dirty="0">
                <a:latin typeface="+mj-lt"/>
                <a:ea typeface="+mj-ea"/>
                <a:cs typeface="MingLiU_HKSCS" panose="02020500000000000000" charset="-120"/>
              </a:rPr>
              <a:t>.</a:t>
            </a:r>
            <a:r>
              <a:rPr lang="en-US" altLang="zh-CN" sz="2800" b="1" kern="100" dirty="0">
                <a:latin typeface="+mj-lt"/>
                <a:ea typeface="+mj-ea"/>
                <a:cs typeface="Courier New" panose="02070309020205020404"/>
              </a:rPr>
              <a:t>Your room is in a _____ , so please clean it </a:t>
            </a:r>
            <a:r>
              <a:rPr lang="en-US" altLang="zh-CN" sz="2800" b="1" kern="100" dirty="0" smtClean="0">
                <a:latin typeface="+mj-lt"/>
                <a:ea typeface="+mj-ea"/>
                <a:cs typeface="Courier New" panose="02070309020205020404"/>
              </a:rPr>
              <a:t>before </a:t>
            </a:r>
            <a:r>
              <a:rPr lang="en-US" altLang="zh-CN" sz="2800" b="1" kern="100" dirty="0">
                <a:latin typeface="+mj-lt"/>
                <a:ea typeface="+mj-ea"/>
                <a:cs typeface="Courier New" panose="02070309020205020404"/>
              </a:rPr>
              <a:t>breakfast.</a:t>
            </a:r>
            <a:endParaRPr lang="zh-CN" altLang="zh-CN" sz="2800" kern="100" dirty="0">
              <a:latin typeface="+mj-lt"/>
              <a:ea typeface="+mj-ea"/>
              <a:cs typeface="Courier New" panose="02070309020205020404"/>
            </a:endParaRPr>
          </a:p>
          <a:p>
            <a:pPr indent="267970">
              <a:lnSpc>
                <a:spcPts val="4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+mj-lt"/>
                <a:ea typeface="+mj-ea"/>
                <a:cs typeface="Courier New" panose="02070309020205020404"/>
              </a:rPr>
              <a:t>4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MingLiU_HKSCS" panose="02020500000000000000" charset="-120"/>
              </a:rPr>
              <a:t>.</a:t>
            </a:r>
            <a:r>
              <a:rPr lang="en-US" altLang="zh-CN" sz="2800" b="1" kern="100" dirty="0">
                <a:latin typeface="+mj-lt"/>
                <a:ea typeface="+mj-ea"/>
                <a:cs typeface="Courier New" panose="02070309020205020404"/>
              </a:rPr>
              <a:t>We should put our ________ in the dustbin.</a:t>
            </a:r>
          </a:p>
          <a:p>
            <a:pPr indent="267970">
              <a:lnSpc>
                <a:spcPts val="4000"/>
              </a:lnSpc>
              <a:spcAft>
                <a:spcPts val="0"/>
              </a:spcAft>
              <a:defRPr/>
            </a:pPr>
            <a:r>
              <a:rPr lang="en-US" altLang="zh-CN" sz="2800" b="1" kern="100" dirty="0">
                <a:latin typeface="+mj-lt"/>
                <a:ea typeface="+mj-ea"/>
                <a:cs typeface="Courier New" panose="02070309020205020404"/>
              </a:rPr>
              <a:t>5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MingLiU_HKSCS" panose="02020500000000000000" charset="-120"/>
              </a:rPr>
              <a:t>.</a:t>
            </a:r>
            <a:r>
              <a:rPr lang="en-US" altLang="zh-CN" sz="2800" b="1" kern="100" dirty="0">
                <a:latin typeface="+mj-lt"/>
                <a:ea typeface="+mj-ea"/>
                <a:cs typeface="Courier New" panose="02070309020205020404"/>
              </a:rPr>
              <a:t>She</a:t>
            </a:r>
            <a:r>
              <a:rPr lang="en-US" altLang="zh-CN" sz="2800" kern="100" dirty="0">
                <a:solidFill>
                  <a:srgbClr val="FF0000"/>
                </a:solidFill>
                <a:latin typeface="+mj-lt"/>
                <a:ea typeface="+mj-ea"/>
                <a:cs typeface="Courier New" panose="02070309020205020404"/>
              </a:rPr>
              <a:t> </a:t>
            </a:r>
            <a:r>
              <a:rPr lang="en-US" altLang="zh-CN" sz="2800" b="1" kern="100" dirty="0">
                <a:latin typeface="+mj-lt"/>
                <a:ea typeface="+mj-ea"/>
                <a:cs typeface="Courier New" panose="02070309020205020404"/>
              </a:rPr>
              <a:t>______ the paper into two and put it away.</a:t>
            </a:r>
            <a:endParaRPr lang="zh-CN" altLang="zh-CN" sz="2800" kern="100" dirty="0">
              <a:latin typeface="+mj-lt"/>
              <a:ea typeface="+mj-ea"/>
              <a:cs typeface="Courier New" panose="02070309020205020404"/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 cstate="email"/>
          <a:srcRect r="58549"/>
          <a:stretch>
            <a:fillRect/>
          </a:stretch>
        </p:blipFill>
        <p:spPr bwMode="auto">
          <a:xfrm>
            <a:off x="1914525" y="714375"/>
            <a:ext cx="52943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6615138" y="1619226"/>
            <a:ext cx="9223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800" b="1" kern="100" dirty="0" smtClean="0">
                <a:solidFill>
                  <a:srgbClr val="FF0000"/>
                </a:solidFill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floor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2943225" y="2154238"/>
            <a:ext cx="12398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800" b="1" kern="100" dirty="0" smtClean="0">
                <a:solidFill>
                  <a:srgbClr val="FF0000"/>
                </a:solidFill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sweeps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3940175" y="2687638"/>
            <a:ext cx="9429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800" b="1" kern="100" dirty="0" smtClean="0">
                <a:solidFill>
                  <a:srgbClr val="FF0000"/>
                </a:solidFill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mess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4338510" y="3697504"/>
            <a:ext cx="13843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800" b="1" kern="100" dirty="0" smtClean="0">
                <a:solidFill>
                  <a:srgbClr val="FF0000"/>
                </a:solidFill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rubbish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1824038" y="4229100"/>
            <a:ext cx="114300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800" b="1" kern="100" dirty="0" smtClean="0">
                <a:solidFill>
                  <a:srgbClr val="FF0000"/>
                </a:solidFill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folded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7"/>
          <p:cNvSpPr>
            <a:spLocks noChangeArrowheads="1"/>
          </p:cNvSpPr>
          <p:nvPr/>
        </p:nvSpPr>
        <p:spPr bwMode="auto">
          <a:xfrm>
            <a:off x="1069975" y="641350"/>
            <a:ext cx="72517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kumimoji="1" lang="en-US" altLang="zh-CN" sz="2800" b="1" dirty="0" smtClean="0">
                <a:latin typeface="+mj-lt"/>
              </a:rPr>
              <a:t>What do you usually do </a:t>
            </a:r>
            <a:r>
              <a:rPr lang="en-US" altLang="zh-CN" sz="2800" b="1" dirty="0" smtClean="0">
                <a:latin typeface="+mj-lt"/>
              </a:rPr>
              <a:t>to help your parents</a:t>
            </a:r>
            <a:r>
              <a:rPr kumimoji="1" lang="en-US" altLang="zh-CN" sz="2800" b="1" dirty="0" smtClean="0">
                <a:latin typeface="+mj-lt"/>
              </a:rPr>
              <a:t>?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66838" y="3865563"/>
            <a:ext cx="2914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do the dishes</a:t>
            </a:r>
          </a:p>
        </p:txBody>
      </p:sp>
      <p:pic>
        <p:nvPicPr>
          <p:cNvPr id="3076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0500" y="1592263"/>
            <a:ext cx="2725738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4" descr="TAKE_T~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7638" y="1446213"/>
            <a:ext cx="24193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86238" y="3865563"/>
            <a:ext cx="4681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take out the rubbish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084263" y="3497263"/>
            <a:ext cx="28749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make your bed</a:t>
            </a:r>
          </a:p>
        </p:txBody>
      </p:sp>
      <p:pic>
        <p:nvPicPr>
          <p:cNvPr id="4099" name="Picture 21" descr="BOY-MA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57288" y="985838"/>
            <a:ext cx="2801937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191000" y="3497263"/>
            <a:ext cx="4545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clean the living room</a:t>
            </a:r>
          </a:p>
        </p:txBody>
      </p:sp>
      <p:pic>
        <p:nvPicPr>
          <p:cNvPr id="4101" name="Picture 16" descr="1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8975" y="985838"/>
            <a:ext cx="3805238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点击画面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00425" y="4322763"/>
            <a:ext cx="24749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http://img02.tooopen.com/downs/images/2010/7/27/sy_2010072720542038505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87625" y="898525"/>
            <a:ext cx="3965575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9588" y="384175"/>
            <a:ext cx="28860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U3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97013" y="538163"/>
            <a:ext cx="6148387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3679825" y="1322388"/>
            <a:ext cx="1782763" cy="509587"/>
          </a:xfrm>
          <a:prstGeom prst="wedgeRoundRectCallout">
            <a:avLst>
              <a:gd name="adj1" fmla="val 65903"/>
              <a:gd name="adj2" fmla="val 41606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Sure, Mom.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3489325" y="3711575"/>
            <a:ext cx="3745408" cy="803275"/>
          </a:xfrm>
          <a:prstGeom prst="wedgeRoundRectCallout">
            <a:avLst>
              <a:gd name="adj1" fmla="val -60717"/>
              <a:gd name="adj2" fmla="val -42265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Peter, could you please take out the rubbish?</a:t>
            </a: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4"/>
          <p:cNvGrpSpPr/>
          <p:nvPr/>
        </p:nvGrpSpPr>
        <p:grpSpPr bwMode="auto">
          <a:xfrm>
            <a:off x="449263" y="817563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7174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149350" y="625475"/>
            <a:ext cx="72199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j-lt"/>
                <a:ea typeface="宋体" panose="02010600030101010101" pitchFamily="2" charset="-122"/>
              </a:rPr>
              <a:t>Do you do these chores at home? Discuss them with your partner.</a:t>
            </a:r>
            <a:r>
              <a:rPr lang="zh-CN" altLang="en-US" sz="2800" b="1" dirty="0">
                <a:latin typeface="+mj-lt"/>
                <a:ea typeface="宋体" panose="02010600030101010101" pitchFamily="2" charset="-122"/>
              </a:rPr>
              <a:t> </a:t>
            </a:r>
            <a:endParaRPr lang="en-US" altLang="zh-CN" sz="2800" b="1" dirty="0"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758825" y="1808163"/>
            <a:ext cx="7693025" cy="2206625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 smtClean="0">
                <a:latin typeface="+mj-lt"/>
              </a:rPr>
              <a:t>1. do the dishes            2. take out the rubbish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 smtClean="0">
                <a:latin typeface="+mj-lt"/>
              </a:rPr>
              <a:t>3. fold your clothes      4. sweep the floor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 smtClean="0">
                <a:latin typeface="+mj-lt"/>
              </a:rPr>
              <a:t>5. make your bed         6. clean the living room   </a:t>
            </a:r>
            <a:endParaRPr lang="zh-CN" altLang="en-US" sz="28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41888" y="1230313"/>
            <a:ext cx="1312862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65513" y="1243013"/>
            <a:ext cx="13874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950976" y="2054225"/>
            <a:ext cx="2582799" cy="844550"/>
          </a:xfrm>
          <a:prstGeom prst="wedgeRoundRectCallout">
            <a:avLst>
              <a:gd name="adj1" fmla="val 60734"/>
              <a:gd name="adj2" fmla="val -32315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Do you do the dishes at home?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6254750" y="2146300"/>
            <a:ext cx="1576388" cy="542925"/>
          </a:xfrm>
          <a:prstGeom prst="wedgeRoundRectCallout">
            <a:avLst>
              <a:gd name="adj1" fmla="val -65836"/>
              <a:gd name="adj2" fmla="val -36516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Yes, I 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30713" y="1244600"/>
            <a:ext cx="1312862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8313" y="1243013"/>
            <a:ext cx="13874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5743575" y="2133600"/>
            <a:ext cx="2617788" cy="844550"/>
          </a:xfrm>
          <a:prstGeom prst="wedgeRoundRectCallout">
            <a:avLst>
              <a:gd name="adj1" fmla="val -60001"/>
              <a:gd name="adj2" fmla="val -36826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Do you sweep the floor at home?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1262063" y="2141538"/>
            <a:ext cx="1746250" cy="544512"/>
          </a:xfrm>
          <a:prstGeom prst="wedgeRoundRectCallout">
            <a:avLst>
              <a:gd name="adj1" fmla="val 65934"/>
              <a:gd name="adj2" fmla="val -30915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No, I don’t.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1119</Words>
  <Application>Microsoft Office PowerPoint</Application>
  <PresentationFormat>全屏显示(16:9)</PresentationFormat>
  <Paragraphs>160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MingLiU_HKSCS</vt:lpstr>
      <vt:lpstr>MS PGothic</vt:lpstr>
      <vt:lpstr>黑体</vt:lpstr>
      <vt:lpstr>宋体</vt:lpstr>
      <vt:lpstr>微软雅黑</vt:lpstr>
      <vt:lpstr>Arial</vt:lpstr>
      <vt:lpstr>Calibri</vt:lpstr>
      <vt:lpstr>Comic Sans MS</vt:lpstr>
      <vt:lpstr>Courier New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2016-01-14T07:05:00Z</dcterms:created>
  <dcterms:modified xsi:type="dcterms:W3CDTF">2023-01-16T23:06:37Z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68CD1BB3532648E48DE8DD381D7FB8D7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