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5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5D4E9-F893-4A64-820C-84A58855BBB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264B2-D2FE-4E8D-A952-56248443210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2174F-9122-43F5-B160-BE352F412A8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D8558-6BA2-4415-843E-7BAF47FA6B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9B286-B882-4FB1-8F5A-E817ECDE726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D9D0F-F870-458E-89C3-262CEEC6C6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E062C-EBD2-4416-8288-8A30908FA6F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1A6B8-913B-4886-864A-784E097C44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56B47-2D49-4F33-AF0E-767C7A0DB2F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F4BAD-C42F-4915-BDCA-01813C378F6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CCF55-6623-4EED-8A92-B7F748FC092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E4AD3-2BCC-4A17-807A-FA64700C32E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9D173-8DFD-4DE4-B9F0-A114BB8BA07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C395D-9FE3-4657-9CA1-984D326C3EB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58EB7-1CEA-4020-BBF2-ED973D3086A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2942D-A9BD-4771-B907-BC99021FBA8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5C6DE-890B-41A5-AB5E-44CF25695BD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E678D-DCEE-425B-B423-504A2F0BD92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D024C-2D7E-415C-80FC-A62D78E4C02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FC779-85E6-4C1C-A11A-FC61DEF79A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F109E-CE77-441B-9342-E608FFAA4C1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72D2A-DBD2-4614-A258-953FF88066C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4B4B3F0-44D3-458E-81C3-2C9F41FB969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5305B26-7E23-4642-B7F8-033EBBB5F09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2060848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b="1" kern="10" dirty="0" smtClean="0">
                <a:ln w="19050">
                  <a:noFill/>
                  <a:round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5.4  </a:t>
            </a:r>
            <a:r>
              <a:rPr lang="zh-CN" altLang="en-US" sz="4400" b="1" kern="10" dirty="0" smtClean="0">
                <a:ln w="19050">
                  <a:noFill/>
                  <a:round/>
                </a:ln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平行线的性质定理和判定定理</a:t>
            </a:r>
            <a:endParaRPr lang="zh-CN" altLang="en-US" sz="4400" dirty="0">
              <a:ln w="19050">
                <a:noFill/>
                <a:round/>
              </a:ln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5517232"/>
            <a:ext cx="12192000" cy="1038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 noChangeArrowheads="1"/>
          </p:cNvSpPr>
          <p:nvPr>
            <p:ph type="title"/>
          </p:nvPr>
        </p:nvSpPr>
        <p:spPr>
          <a:xfrm>
            <a:off x="466726" y="722315"/>
            <a:ext cx="5314951" cy="268287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交流与发现</a:t>
            </a:r>
          </a:p>
        </p:txBody>
      </p:sp>
      <p:sp>
        <p:nvSpPr>
          <p:cNvPr id="3" name="内容占位符 2"/>
          <p:cNvSpPr>
            <a:spLocks noGrp="1" noChangeArrowheads="1"/>
          </p:cNvSpPr>
          <p:nvPr>
            <p:ph idx="1"/>
          </p:nvPr>
        </p:nvSpPr>
        <p:spPr>
          <a:xfrm>
            <a:off x="1981200" y="1281115"/>
            <a:ext cx="8229600" cy="2263775"/>
          </a:xfrm>
        </p:spPr>
        <p:txBody>
          <a:bodyPr/>
          <a:lstStyle/>
          <a:p>
            <a:r>
              <a:rPr lang="zh-CN" altLang="en-US" dirty="0" smtClean="0"/>
              <a:t>分析下面的两个命题，你发现它们的条件和结论之间有什么关系？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r>
              <a:rPr lang="zh-CN" altLang="en-US" dirty="0" smtClean="0">
                <a:solidFill>
                  <a:schemeClr val="accent2"/>
                </a:solidFill>
              </a:rPr>
              <a:t>两直线平行</a:t>
            </a:r>
            <a:r>
              <a:rPr lang="zh-CN" altLang="en-US" dirty="0" smtClean="0"/>
              <a:t>，</a:t>
            </a:r>
            <a:r>
              <a:rPr lang="zh-CN" altLang="en-US" dirty="0" smtClean="0">
                <a:solidFill>
                  <a:srgbClr val="006600"/>
                </a:solidFill>
              </a:rPr>
              <a:t>内错角相等</a:t>
            </a:r>
            <a:r>
              <a:rPr lang="zh-CN" altLang="en-US" dirty="0" smtClean="0"/>
              <a:t>。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r>
              <a:rPr lang="zh-CN" altLang="en-US" dirty="0" smtClean="0">
                <a:solidFill>
                  <a:srgbClr val="006600"/>
                </a:solidFill>
              </a:rPr>
              <a:t>内错角相等</a:t>
            </a:r>
            <a:r>
              <a:rPr lang="zh-CN" altLang="en-US" dirty="0" smtClean="0"/>
              <a:t>，</a:t>
            </a:r>
            <a:r>
              <a:rPr lang="zh-CN" altLang="en-US" dirty="0" smtClean="0">
                <a:solidFill>
                  <a:schemeClr val="accent2"/>
                </a:solidFill>
              </a:rPr>
              <a:t>两直线平行</a:t>
            </a:r>
            <a:r>
              <a:rPr lang="zh-CN" altLang="en-US" dirty="0" smtClean="0"/>
              <a:t>。</a:t>
            </a:r>
          </a:p>
          <a:p>
            <a:endParaRPr lang="zh-CN" altLang="en-US" dirty="0" smtClean="0"/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389189" y="3706814"/>
            <a:ext cx="789781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Arial" panose="020B0604020202020204" pitchFamily="34" charset="0"/>
              </a:rPr>
              <a:t>在两个命题中，如果第一个命题的</a:t>
            </a:r>
          </a:p>
          <a:p>
            <a:pPr eaLnBrk="1" hangingPunct="1"/>
            <a:r>
              <a:rPr lang="zh-CN" altLang="en-US" sz="2400" b="1" dirty="0">
                <a:latin typeface="Arial" panose="020B0604020202020204" pitchFamily="34" charset="0"/>
              </a:rPr>
              <a:t>条件是第二个命题的结论，而第一个命题的</a:t>
            </a:r>
          </a:p>
          <a:p>
            <a:pPr eaLnBrk="1" hangingPunct="1"/>
            <a:r>
              <a:rPr lang="zh-CN" altLang="en-US" sz="2400" b="1" dirty="0">
                <a:latin typeface="Arial" panose="020B0604020202020204" pitchFamily="34" charset="0"/>
              </a:rPr>
              <a:t>结论是第二个命题的条件，那么这两个命题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叫做互逆命题</a:t>
            </a:r>
          </a:p>
          <a:p>
            <a:pPr eaLnBrk="1" hangingPunct="1"/>
            <a:r>
              <a:rPr lang="zh-CN" altLang="en-US" sz="2400" b="1" dirty="0">
                <a:latin typeface="Arial" panose="020B0604020202020204" pitchFamily="34" charset="0"/>
              </a:rPr>
              <a:t>如果把其中一个命题叫做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原命题，</a:t>
            </a:r>
            <a:r>
              <a:rPr lang="zh-CN" altLang="en-US" sz="2400" b="1" dirty="0">
                <a:latin typeface="Arial" panose="020B0604020202020204" pitchFamily="34" charset="0"/>
              </a:rPr>
              <a:t>那么另一个命</a:t>
            </a:r>
          </a:p>
          <a:p>
            <a:pPr eaLnBrk="1" hangingPunct="1"/>
            <a:r>
              <a:rPr lang="zh-CN" altLang="en-US" sz="2400" b="1" dirty="0">
                <a:latin typeface="Arial" panose="020B0604020202020204" pitchFamily="34" charset="0"/>
              </a:rPr>
              <a:t>叫做它的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逆命题</a:t>
            </a:r>
          </a:p>
        </p:txBody>
      </p:sp>
      <p:sp>
        <p:nvSpPr>
          <p:cNvPr id="11269" name="云形标注 11268"/>
          <p:cNvSpPr>
            <a:spLocks noChangeArrowheads="1"/>
          </p:cNvSpPr>
          <p:nvPr/>
        </p:nvSpPr>
        <p:spPr bwMode="auto">
          <a:xfrm>
            <a:off x="7940676" y="2590800"/>
            <a:ext cx="3267893" cy="704850"/>
          </a:xfrm>
          <a:prstGeom prst="cloudCallout">
            <a:avLst>
              <a:gd name="adj1" fmla="val -57704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 eaLnBrk="1" hangingPunct="1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两个命题的条件和结论正好互换。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1126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内容占位符 12290"/>
          <p:cNvSpPr>
            <a:spLocks noGrp="1" noChangeArrowheads="1"/>
          </p:cNvSpPr>
          <p:nvPr>
            <p:ph idx="1"/>
          </p:nvPr>
        </p:nvSpPr>
        <p:spPr>
          <a:xfrm>
            <a:off x="1828800" y="1722438"/>
            <a:ext cx="8229600" cy="4906962"/>
          </a:xfrm>
        </p:spPr>
        <p:txBody>
          <a:bodyPr/>
          <a:lstStyle/>
          <a:p>
            <a:r>
              <a:rPr lang="zh-CN" altLang="en-US" dirty="0" smtClean="0"/>
              <a:t>你能说出下列命题的逆命题吗？它们的逆命题分别是真命题还是假命题？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）两条平行直线被第三条直线所截同旁内角互补；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）对顶角相等。</a:t>
            </a:r>
          </a:p>
          <a:p>
            <a:r>
              <a:rPr lang="zh-CN" altLang="en-US" dirty="0" smtClean="0"/>
              <a:t>这说明什么？</a:t>
            </a:r>
          </a:p>
          <a:p>
            <a:endParaRPr lang="zh-CN" altLang="en-US" dirty="0" smtClean="0"/>
          </a:p>
          <a:p>
            <a:r>
              <a:rPr lang="zh-CN" altLang="en-US" dirty="0" smtClean="0"/>
              <a:t>如果一个定理的逆命题也是真命题，那么这个逆命题就是原定理的</a:t>
            </a:r>
            <a:r>
              <a:rPr lang="zh-CN" altLang="en-US" dirty="0" smtClean="0">
                <a:solidFill>
                  <a:srgbClr val="FF0000"/>
                </a:solidFill>
              </a:rPr>
              <a:t>逆定理</a:t>
            </a:r>
            <a:r>
              <a:rPr lang="zh-CN" altLang="en-US" dirty="0" smtClean="0"/>
              <a:t>。</a:t>
            </a:r>
          </a:p>
          <a:p>
            <a:endParaRPr lang="zh-CN" altLang="en-US" dirty="0" smtClean="0"/>
          </a:p>
        </p:txBody>
      </p:sp>
      <p:sp>
        <p:nvSpPr>
          <p:cNvPr id="12292" name="爆炸形 1 12291"/>
          <p:cNvSpPr>
            <a:spLocks noChangeArrowheads="1"/>
          </p:cNvSpPr>
          <p:nvPr/>
        </p:nvSpPr>
        <p:spPr bwMode="auto">
          <a:xfrm>
            <a:off x="1524000" y="655638"/>
            <a:ext cx="1752600" cy="1295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练习一下</a:t>
            </a:r>
          </a:p>
        </p:txBody>
      </p:sp>
      <p:sp>
        <p:nvSpPr>
          <p:cNvPr id="12293" name="云形标注 12292"/>
          <p:cNvSpPr>
            <a:spLocks noChangeArrowheads="1"/>
          </p:cNvSpPr>
          <p:nvPr/>
        </p:nvSpPr>
        <p:spPr bwMode="auto">
          <a:xfrm>
            <a:off x="6858000" y="3322638"/>
            <a:ext cx="2819400" cy="1600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 eaLnBrk="1" hangingPunct="1"/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原命题成立，逆命题不一定成立。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ldLvl="0" animBg="1"/>
      <p:bldP spid="12292" grpId="1" animBg="1"/>
      <p:bldP spid="12293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52488"/>
            <a:ext cx="8229600" cy="1143000"/>
          </a:xfrm>
        </p:spPr>
        <p:txBody>
          <a:bodyPr/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你能说出下列命题的逆命题吗？它们的逆命题是真命题还是假命题？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919536" y="2178050"/>
            <a:ext cx="8867328" cy="2971800"/>
          </a:xfrm>
        </p:spPr>
        <p:txBody>
          <a:bodyPr/>
          <a:lstStyle/>
          <a:p>
            <a:r>
              <a:rPr lang="zh-CN" altLang="en-US" dirty="0" smtClean="0"/>
              <a:t>（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）两条平行线被第三条直线所截，同旁内角互补。</a:t>
            </a:r>
          </a:p>
          <a:p>
            <a:r>
              <a:rPr lang="zh-CN" altLang="en-US" b="1" dirty="0" smtClean="0"/>
              <a:t>（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）对顶角相等。</a:t>
            </a:r>
          </a:p>
          <a:p>
            <a:r>
              <a:rPr lang="zh-CN" altLang="en-US" b="1" dirty="0" smtClean="0"/>
              <a:t>（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）两条平行线被第三条直线所截，内错角相等。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919536" y="4869160"/>
            <a:ext cx="8280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注：先确定命题的条件和结论，然后再确定逆命题。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2209800" y="565152"/>
            <a:ext cx="3048000" cy="11207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zh-CN" altLang="en-US" sz="60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+mn-ea"/>
                <a:ea typeface="+mn-ea"/>
                <a:cs typeface="+mn-ea"/>
              </a:rPr>
              <a:t>达标检测</a:t>
            </a:r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793750"/>
            <a:ext cx="219392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7315200" y="946152"/>
            <a:ext cx="53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8534400" y="488952"/>
            <a:ext cx="53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8534400" y="2393952"/>
            <a:ext cx="53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9753600" y="1022352"/>
            <a:ext cx="53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7239000" y="1860552"/>
            <a:ext cx="53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9753600" y="1708151"/>
            <a:ext cx="53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8153400" y="1022352"/>
            <a:ext cx="53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15371" name="Text Box 13"/>
          <p:cNvSpPr txBox="1">
            <a:spLocks noChangeArrowheads="1"/>
          </p:cNvSpPr>
          <p:nvPr/>
        </p:nvSpPr>
        <p:spPr bwMode="auto">
          <a:xfrm>
            <a:off x="8153400" y="1860552"/>
            <a:ext cx="53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Q</a:t>
            </a:r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1752600" y="1631951"/>
            <a:ext cx="3505200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1.</a:t>
            </a: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在题中的括号内填写理由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1524000" y="2089151"/>
            <a:ext cx="4572000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已知：直线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AB∥CD</a:t>
            </a: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，直线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EF</a:t>
            </a: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与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AB</a:t>
            </a: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、</a:t>
            </a:r>
          </a:p>
          <a:p>
            <a:pPr eaLnBrk="1" hangingPunct="1"/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CD</a:t>
            </a: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分别交于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和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Q</a:t>
            </a: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AB⊥EF.</a:t>
            </a:r>
          </a:p>
        </p:txBody>
      </p:sp>
      <p:sp>
        <p:nvSpPr>
          <p:cNvPr id="15374" name="Text Box 17"/>
          <p:cNvSpPr txBox="1">
            <a:spLocks noChangeArrowheads="1"/>
          </p:cNvSpPr>
          <p:nvPr/>
        </p:nvSpPr>
        <p:spPr bwMode="auto">
          <a:xfrm>
            <a:off x="1524000" y="2927351"/>
            <a:ext cx="2133600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求证：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CD⊥EF</a:t>
            </a:r>
          </a:p>
        </p:txBody>
      </p:sp>
      <p:sp>
        <p:nvSpPr>
          <p:cNvPr id="15375" name="Text Box 18"/>
          <p:cNvSpPr txBox="1">
            <a:spLocks noChangeArrowheads="1"/>
          </p:cNvSpPr>
          <p:nvPr/>
        </p:nvSpPr>
        <p:spPr bwMode="auto">
          <a:xfrm>
            <a:off x="2057400" y="3444877"/>
            <a:ext cx="5486400" cy="194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证明：∵ 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AB∥CD</a:t>
            </a: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（                           ）</a:t>
            </a:r>
          </a:p>
          <a:p>
            <a:pPr eaLnBrk="1" hangingPunct="1"/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∴∠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EPB=∠PQD</a:t>
            </a: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（                                     ）</a:t>
            </a:r>
          </a:p>
          <a:p>
            <a:pPr eaLnBrk="1" hangingPunct="1"/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又∵ 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AB⊥EF</a:t>
            </a: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（                                  ）</a:t>
            </a:r>
          </a:p>
          <a:p>
            <a:pPr eaLnBrk="1" hangingPunct="1"/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∴∠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EPB=90°</a:t>
            </a: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（                                ）</a:t>
            </a:r>
          </a:p>
          <a:p>
            <a:pPr eaLnBrk="1" hangingPunct="1"/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∴∠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PQD=90°</a:t>
            </a: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（                                 ）</a:t>
            </a:r>
          </a:p>
          <a:p>
            <a:pPr eaLnBrk="1" hangingPunct="1"/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∴ 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CD⊥EF</a:t>
            </a: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（                                      ）</a:t>
            </a:r>
          </a:p>
        </p:txBody>
      </p:sp>
      <p:sp>
        <p:nvSpPr>
          <p:cNvPr id="155667" name="Text Box 19"/>
          <p:cNvSpPr txBox="1">
            <a:spLocks noChangeArrowheads="1"/>
          </p:cNvSpPr>
          <p:nvPr/>
        </p:nvSpPr>
        <p:spPr bwMode="auto">
          <a:xfrm>
            <a:off x="4572000" y="3438525"/>
            <a:ext cx="17526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已知</a:t>
            </a:r>
          </a:p>
        </p:txBody>
      </p:sp>
      <p:sp>
        <p:nvSpPr>
          <p:cNvPr id="155668" name="Text Box 20"/>
          <p:cNvSpPr txBox="1">
            <a:spLocks noChangeArrowheads="1"/>
          </p:cNvSpPr>
          <p:nvPr/>
        </p:nvSpPr>
        <p:spPr bwMode="auto">
          <a:xfrm>
            <a:off x="4252913" y="3765551"/>
            <a:ext cx="3276600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两直线平行，同位角相等</a:t>
            </a:r>
          </a:p>
        </p:txBody>
      </p:sp>
      <p:sp>
        <p:nvSpPr>
          <p:cNvPr id="155669" name="Text Box 21"/>
          <p:cNvSpPr txBox="1">
            <a:spLocks noChangeArrowheads="1"/>
          </p:cNvSpPr>
          <p:nvPr/>
        </p:nvSpPr>
        <p:spPr bwMode="auto">
          <a:xfrm>
            <a:off x="4343400" y="4054475"/>
            <a:ext cx="17526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已知</a:t>
            </a:r>
          </a:p>
        </p:txBody>
      </p:sp>
      <p:sp>
        <p:nvSpPr>
          <p:cNvPr id="155670" name="Text Box 22"/>
          <p:cNvSpPr txBox="1">
            <a:spLocks noChangeArrowheads="1"/>
          </p:cNvSpPr>
          <p:nvPr/>
        </p:nvSpPr>
        <p:spPr bwMode="auto">
          <a:xfrm>
            <a:off x="4252913" y="4389440"/>
            <a:ext cx="1752600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垂线的定义</a:t>
            </a:r>
          </a:p>
        </p:txBody>
      </p:sp>
      <p:sp>
        <p:nvSpPr>
          <p:cNvPr id="155671" name="Text Box 23"/>
          <p:cNvSpPr txBox="1">
            <a:spLocks noChangeArrowheads="1"/>
          </p:cNvSpPr>
          <p:nvPr/>
        </p:nvSpPr>
        <p:spPr bwMode="auto">
          <a:xfrm>
            <a:off x="4343400" y="4708525"/>
            <a:ext cx="17526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等量代换</a:t>
            </a:r>
          </a:p>
        </p:txBody>
      </p:sp>
      <p:sp>
        <p:nvSpPr>
          <p:cNvPr id="155672" name="Text Box 24"/>
          <p:cNvSpPr txBox="1">
            <a:spLocks noChangeArrowheads="1"/>
          </p:cNvSpPr>
          <p:nvPr/>
        </p:nvSpPr>
        <p:spPr bwMode="auto">
          <a:xfrm>
            <a:off x="3924300" y="5045076"/>
            <a:ext cx="1752600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垂线的定义</a:t>
            </a:r>
          </a:p>
        </p:txBody>
      </p:sp>
      <p:sp>
        <p:nvSpPr>
          <p:cNvPr id="15382" name="Text Box 25"/>
          <p:cNvSpPr txBox="1">
            <a:spLocks noChangeArrowheads="1"/>
          </p:cNvSpPr>
          <p:nvPr/>
        </p:nvSpPr>
        <p:spPr bwMode="auto">
          <a:xfrm>
            <a:off x="2108200" y="5622926"/>
            <a:ext cx="3581400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、已知：如图，直线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a∥b</a:t>
            </a: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，</a:t>
            </a:r>
          </a:p>
          <a:p>
            <a:pPr eaLnBrk="1" hangingPunct="1"/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求证：∠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1=∠3</a:t>
            </a:r>
          </a:p>
        </p:txBody>
      </p:sp>
      <p:pic>
        <p:nvPicPr>
          <p:cNvPr id="15383" name="Picture 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3765552"/>
            <a:ext cx="2778125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4" name="Text Box 27"/>
          <p:cNvSpPr txBox="1">
            <a:spLocks noChangeArrowheads="1"/>
          </p:cNvSpPr>
          <p:nvPr/>
        </p:nvSpPr>
        <p:spPr bwMode="auto">
          <a:xfrm>
            <a:off x="9982200" y="4146552"/>
            <a:ext cx="53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5385" name="Text Box 29"/>
          <p:cNvSpPr txBox="1">
            <a:spLocks noChangeArrowheads="1"/>
          </p:cNvSpPr>
          <p:nvPr/>
        </p:nvSpPr>
        <p:spPr bwMode="auto">
          <a:xfrm>
            <a:off x="9982200" y="4984752"/>
            <a:ext cx="53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5386" name="Text Box 30"/>
          <p:cNvSpPr txBox="1">
            <a:spLocks noChangeArrowheads="1"/>
          </p:cNvSpPr>
          <p:nvPr/>
        </p:nvSpPr>
        <p:spPr bwMode="auto">
          <a:xfrm>
            <a:off x="8229600" y="3994152"/>
            <a:ext cx="53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5387" name="Text Box 31"/>
          <p:cNvSpPr txBox="1">
            <a:spLocks noChangeArrowheads="1"/>
          </p:cNvSpPr>
          <p:nvPr/>
        </p:nvSpPr>
        <p:spPr bwMode="auto">
          <a:xfrm>
            <a:off x="8458200" y="4298952"/>
            <a:ext cx="53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5388" name="Text Box 32"/>
          <p:cNvSpPr txBox="1">
            <a:spLocks noChangeArrowheads="1"/>
          </p:cNvSpPr>
          <p:nvPr/>
        </p:nvSpPr>
        <p:spPr bwMode="auto">
          <a:xfrm>
            <a:off x="8153400" y="5137152"/>
            <a:ext cx="53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5389" name="Text Box 33"/>
          <p:cNvSpPr txBox="1">
            <a:spLocks noChangeArrowheads="1"/>
          </p:cNvSpPr>
          <p:nvPr/>
        </p:nvSpPr>
        <p:spPr bwMode="auto">
          <a:xfrm>
            <a:off x="8458200" y="5899151"/>
            <a:ext cx="175260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00"/>
                </a:solidFill>
                <a:latin typeface="Arial" panose="020B0604020202020204" pitchFamily="34" charset="0"/>
              </a:rPr>
              <a:t>第</a:t>
            </a:r>
            <a:r>
              <a:rPr lang="en-US" altLang="zh-CN" b="1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zh-CN" altLang="en-US" b="1">
                <a:solidFill>
                  <a:srgbClr val="000000"/>
                </a:solidFill>
                <a:latin typeface="Arial" panose="020B0604020202020204" pitchFamily="34" charset="0"/>
              </a:rPr>
              <a:t>题图</a:t>
            </a:r>
          </a:p>
        </p:txBody>
      </p:sp>
      <p:sp>
        <p:nvSpPr>
          <p:cNvPr id="15390" name="Text Box 34"/>
          <p:cNvSpPr txBox="1">
            <a:spLocks noChangeArrowheads="1"/>
          </p:cNvSpPr>
          <p:nvPr/>
        </p:nvSpPr>
        <p:spPr bwMode="auto">
          <a:xfrm>
            <a:off x="7696200" y="2851151"/>
            <a:ext cx="175260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00"/>
                </a:solidFill>
                <a:latin typeface="Arial" panose="020B0604020202020204" pitchFamily="34" charset="0"/>
              </a:rPr>
              <a:t>第</a:t>
            </a:r>
            <a:r>
              <a:rPr lang="en-US" altLang="zh-CN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zh-CN" altLang="en-US" b="1">
                <a:solidFill>
                  <a:srgbClr val="000000"/>
                </a:solidFill>
                <a:latin typeface="Arial" panose="020B0604020202020204" pitchFamily="34" charset="0"/>
              </a:rPr>
              <a:t>题图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5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5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5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5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5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5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5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7" grpId="0"/>
      <p:bldP spid="155668" grpId="0"/>
      <p:bldP spid="155669" grpId="0"/>
      <p:bldP spid="155670" grpId="0"/>
      <p:bldP spid="155671" grpId="0"/>
      <p:bldP spid="1556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1735453" y="1772817"/>
            <a:ext cx="4419600" cy="10525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如图，已知：</a:t>
            </a:r>
            <a:r>
              <a:rPr lang="zh-CN" altLang="zh-CN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∠</a:t>
            </a:r>
            <a:r>
              <a:rPr lang="en-US" altLang="zh-CN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1=</a:t>
            </a:r>
            <a:r>
              <a:rPr lang="zh-CN" altLang="zh-CN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∠</a:t>
            </a:r>
            <a:r>
              <a:rPr lang="en-US" altLang="zh-CN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2</a:t>
            </a:r>
            <a:r>
              <a:rPr lang="zh-CN" alt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，</a:t>
            </a: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求证：</a:t>
            </a:r>
            <a:r>
              <a:rPr lang="zh-CN" altLang="zh-CN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∠</a:t>
            </a:r>
            <a:r>
              <a:rPr lang="en-US" altLang="zh-CN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3=</a:t>
            </a:r>
            <a:r>
              <a:rPr lang="zh-CN" altLang="zh-CN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∠</a:t>
            </a:r>
            <a:r>
              <a:rPr lang="en-US" altLang="zh-CN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+mn-ea"/>
              </a:rPr>
              <a:t>4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1" y="2265066"/>
            <a:ext cx="2952751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WordArt 6"/>
          <p:cNvSpPr>
            <a:spLocks noChangeArrowheads="1" noChangeShapeType="1" noTextEdit="1"/>
          </p:cNvSpPr>
          <p:nvPr/>
        </p:nvSpPr>
        <p:spPr bwMode="auto">
          <a:xfrm>
            <a:off x="1733763" y="332658"/>
            <a:ext cx="3048000" cy="11207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zh-CN" altLang="en-US" sz="60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+mn-ea"/>
                <a:ea typeface="+mn-ea"/>
                <a:cs typeface="+mn-ea"/>
              </a:rPr>
              <a:t>拓展训练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1752600" y="2908302"/>
            <a:ext cx="6477000" cy="138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证明：∵∠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1=∠2</a:t>
            </a:r>
            <a:r>
              <a:rPr lang="zh-CN" alt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（                         ）</a:t>
            </a:r>
          </a:p>
          <a:p>
            <a:pPr eaLnBrk="1" hangingPunct="1"/>
            <a:r>
              <a:rPr lang="zh-CN" alt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∴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r>
              <a:rPr lang="en-US" altLang="zh-CN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∥l</a:t>
            </a:r>
            <a:r>
              <a:rPr lang="en-US" altLang="zh-CN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 </a:t>
            </a:r>
            <a:r>
              <a:rPr lang="zh-CN" alt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（                                        ）</a:t>
            </a:r>
          </a:p>
          <a:p>
            <a:pPr eaLnBrk="1" hangingPunct="1"/>
            <a:r>
              <a:rPr lang="zh-CN" alt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∴∠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3=∠4</a:t>
            </a:r>
            <a:r>
              <a:rPr lang="zh-CN" alt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（                                       ）</a:t>
            </a:r>
          </a:p>
        </p:txBody>
      </p:sp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5105400" y="2895602"/>
            <a:ext cx="22860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</a:rPr>
              <a:t>已知</a:t>
            </a:r>
          </a:p>
        </p:txBody>
      </p:sp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3776663" y="3797301"/>
            <a:ext cx="426720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两直线平行，内错角相等</a:t>
            </a:r>
          </a:p>
        </p:txBody>
      </p:sp>
      <p:sp>
        <p:nvSpPr>
          <p:cNvPr id="121866" name="Text Box 10"/>
          <p:cNvSpPr txBox="1">
            <a:spLocks noChangeArrowheads="1"/>
          </p:cNvSpPr>
          <p:nvPr/>
        </p:nvSpPr>
        <p:spPr bwMode="auto">
          <a:xfrm>
            <a:off x="3431704" y="3298645"/>
            <a:ext cx="426720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同位角相等，两直线平行</a:t>
            </a:r>
          </a:p>
        </p:txBody>
      </p:sp>
      <p:sp>
        <p:nvSpPr>
          <p:cNvPr id="121867" name="Text Box 11"/>
          <p:cNvSpPr txBox="1">
            <a:spLocks noChangeArrowheads="1"/>
          </p:cNvSpPr>
          <p:nvPr/>
        </p:nvSpPr>
        <p:spPr bwMode="auto">
          <a:xfrm>
            <a:off x="1752600" y="4873627"/>
            <a:ext cx="8534400" cy="138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点拨：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zh-CN" alt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、若给出的是命题，应该先画出图形写出已知和求证，再证明。</a:t>
            </a:r>
          </a:p>
          <a:p>
            <a:pPr eaLnBrk="1" hangingPunct="1"/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zh-CN" alt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、若已知、求证和图形已经给出，那就直接证明。</a:t>
            </a:r>
          </a:p>
        </p:txBody>
      </p:sp>
      <p:pic>
        <p:nvPicPr>
          <p:cNvPr id="16394" name="Picture 12" descr="6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469902"/>
            <a:ext cx="24384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3" grpId="0"/>
      <p:bldP spid="121864" grpId="0"/>
      <p:bldP spid="121865" grpId="0"/>
      <p:bldP spid="121866" grpId="0"/>
      <p:bldP spid="1218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1"/>
          <p:cNvSpPr>
            <a:spLocks noChangeArrowheads="1"/>
          </p:cNvSpPr>
          <p:nvPr/>
        </p:nvSpPr>
        <p:spPr bwMode="auto">
          <a:xfrm>
            <a:off x="1919288" y="1912939"/>
            <a:ext cx="8640763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zh-CN" sz="2400" b="1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b="1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知识目标</a:t>
            </a:r>
          </a:p>
          <a:p>
            <a:pPr eaLnBrk="1" hangingPunct="1"/>
            <a:endParaRPr lang="zh-CN" altLang="en-US" sz="2400" b="1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endParaRPr lang="zh-CN" altLang="en-US" sz="2400" b="1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endParaRPr lang="zh-CN" altLang="en-US" sz="2400" b="1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endParaRPr lang="zh-CN" altLang="en-US" sz="2400" b="1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endParaRPr lang="zh-CN" altLang="en-US" sz="2400" b="1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endParaRPr lang="zh-CN" altLang="en-US" sz="2400" b="1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/>
            <a:r>
              <a:rPr lang="zh-CN" altLang="zh-CN" sz="2400" b="1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b="1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教学重点</a:t>
            </a:r>
          </a:p>
          <a:p>
            <a:pPr eaLnBrk="1" hangingPunct="1"/>
            <a:r>
              <a:rPr lang="zh-CN" altLang="en-US" sz="2400" b="1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b="1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会写出一个命题的逆命题，会判断定理的逆命题的真假．</a:t>
            </a:r>
          </a:p>
          <a:p>
            <a:pPr eaLnBrk="1" hangingPunct="1"/>
            <a:r>
              <a:rPr lang="zh-CN" altLang="zh-CN" sz="2400" b="1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400" b="1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教学难点</a:t>
            </a:r>
          </a:p>
          <a:p>
            <a:pPr eaLnBrk="1" hangingPunct="1"/>
            <a:r>
              <a:rPr lang="zh-CN" altLang="en-US" sz="2400" b="1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b="1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判断定理的逆命题的真假．</a:t>
            </a:r>
          </a:p>
        </p:txBody>
      </p:sp>
      <p:sp>
        <p:nvSpPr>
          <p:cNvPr id="5123" name="矩形 2"/>
          <p:cNvSpPr>
            <a:spLocks noChangeArrowheads="1"/>
          </p:cNvSpPr>
          <p:nvPr/>
        </p:nvSpPr>
        <p:spPr bwMode="auto">
          <a:xfrm>
            <a:off x="2063751" y="2273301"/>
            <a:ext cx="766921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掌握平行线的性质定理和判定定理的证明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会区分平行线的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性质定理及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判定定理，体会二者之间的区别与联系；</a:t>
            </a:r>
          </a:p>
          <a:p>
            <a:pPr eaLnBrk="1" hangingPunct="1"/>
            <a:r>
              <a:rPr 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(2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了解互逆命题的概念，知道原命题成立，逆命题不一定成立；了解逆定理的概念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3)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培养自己的观察、语言表达能力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4100" name="Picture 4" descr="童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1313" y="692152"/>
            <a:ext cx="388778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33600" y="1447800"/>
            <a:ext cx="426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平行线的性质定理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：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86000" y="2667001"/>
            <a:ext cx="6477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两条平行线被第三条直线所截，同位角相等。（两直线平行，同位角相等）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438400" y="3886201"/>
            <a:ext cx="6934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注：性质定理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，现阶段不用证明，直接作为结论应用于各种证明问题中。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057400" y="2697163"/>
            <a:ext cx="731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两条平行线被第三条直线所截，内错角相等。</a:t>
            </a:r>
          </a:p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（两直线平行，内错角相等）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346325" y="3763963"/>
            <a:ext cx="78644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Arial" panose="020B0604020202020204" pitchFamily="34" charset="0"/>
              </a:rPr>
              <a:t>1.</a:t>
            </a:r>
            <a:r>
              <a:rPr lang="zh-CN" altLang="en-US" sz="3200" b="1" dirty="0">
                <a:latin typeface="Arial" panose="020B0604020202020204" pitchFamily="34" charset="0"/>
              </a:rPr>
              <a:t>指出定理的条件和结论，并画出图形，结合图形写出已知、求证．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346325" y="5211764"/>
            <a:ext cx="78644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Arial" panose="020B0604020202020204" pitchFamily="34" charset="0"/>
              </a:rPr>
              <a:t>2. </a:t>
            </a:r>
            <a:r>
              <a:rPr lang="zh-CN" altLang="en-US" sz="3200" b="1" dirty="0">
                <a:latin typeface="Arial" panose="020B0604020202020204" pitchFamily="34" charset="0"/>
              </a:rPr>
              <a:t>说说你的证明思路</a:t>
            </a:r>
            <a:r>
              <a:rPr lang="en-US" altLang="zh-CN" sz="3200" b="1" dirty="0">
                <a:latin typeface="Arial" panose="020B0604020202020204" pitchFamily="34" charset="0"/>
              </a:rPr>
              <a:t>,</a:t>
            </a:r>
            <a:r>
              <a:rPr lang="zh-CN" altLang="en-US" sz="3200" b="1" dirty="0">
                <a:latin typeface="Arial" panose="020B0604020202020204" pitchFamily="34" charset="0"/>
              </a:rPr>
              <a:t>试着写出证明过程</a:t>
            </a:r>
            <a:r>
              <a:rPr lang="en-US" altLang="zh-CN" sz="3200" b="1" dirty="0">
                <a:latin typeface="Arial" panose="020B0604020202020204" pitchFamily="34" charset="0"/>
              </a:rPr>
              <a:t>.</a:t>
            </a:r>
          </a:p>
        </p:txBody>
      </p:sp>
      <p:grpSp>
        <p:nvGrpSpPr>
          <p:cNvPr id="6149" name="Group 5"/>
          <p:cNvGrpSpPr/>
          <p:nvPr/>
        </p:nvGrpSpPr>
        <p:grpSpPr bwMode="auto">
          <a:xfrm>
            <a:off x="3200400" y="1249364"/>
            <a:ext cx="2859088" cy="930275"/>
            <a:chOff x="0" y="0"/>
            <a:chExt cx="1801" cy="586"/>
          </a:xfrm>
        </p:grpSpPr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485" y="0"/>
              <a:ext cx="1316" cy="43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1" hangingPunct="1"/>
              <a:endParaRPr lang="zh-CN" altLang="en-US" sz="28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52" name="WordArt 7"/>
            <p:cNvSpPr>
              <a:spLocks noChangeArrowheads="1" noChangeShapeType="1" noTextEdit="1"/>
            </p:cNvSpPr>
            <p:nvPr/>
          </p:nvSpPr>
          <p:spPr bwMode="auto">
            <a:xfrm>
              <a:off x="553" y="68"/>
              <a:ext cx="1180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>
                  <a:ln w="12700">
                    <a:solidFill>
                      <a:srgbClr val="FF0000"/>
                    </a:solidFill>
                    <a:round/>
                  </a:ln>
                  <a:solidFill>
                    <a:schemeClr val="bg1"/>
                  </a:solidFill>
                  <a:effectLst>
                    <a:outerShdw dist="35921" dir="2700000" sy="50000" kx="2115830" algn="bl" rotWithShape="0">
                      <a:srgbClr val="C0C0C0">
                        <a:alpha val="78998"/>
                      </a:srgbClr>
                    </a:outerShdw>
                  </a:effectLst>
                  <a:latin typeface="+mn-ea"/>
                  <a:ea typeface="+mn-ea"/>
                  <a:cs typeface="+mn-ea"/>
                </a:rPr>
                <a:t>一起探究</a:t>
              </a:r>
            </a:p>
          </p:txBody>
        </p:sp>
        <p:pic>
          <p:nvPicPr>
            <p:cNvPr id="6153" name="Picture 8" descr="bd07226_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414" cy="5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3200400" y="2163764"/>
            <a:ext cx="373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平行线的性质定理</a:t>
            </a:r>
            <a:r>
              <a:rPr lang="en-US" altLang="zh-CN" b="1" dirty="0">
                <a:latin typeface="Arial" panose="020B0604020202020204" pitchFamily="34" charset="0"/>
              </a:rPr>
              <a:t>2</a:t>
            </a:r>
            <a:r>
              <a:rPr lang="zh-CN" altLang="en-US" b="1" dirty="0">
                <a:latin typeface="Arial" panose="020B0604020202020204" pitchFamily="34" charset="0"/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2" grpId="1"/>
      <p:bldP spid="5123" grpId="0"/>
      <p:bldP spid="5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590800" y="1066801"/>
            <a:ext cx="7391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Arial" panose="020B0604020202020204" pitchFamily="34" charset="0"/>
              </a:rPr>
              <a:t>已知</a:t>
            </a:r>
            <a:r>
              <a:rPr lang="en-US" altLang="zh-CN" sz="3200" b="1">
                <a:latin typeface="Arial" panose="020B0604020202020204" pitchFamily="34" charset="0"/>
              </a:rPr>
              <a:t>:</a:t>
            </a:r>
            <a:r>
              <a:rPr lang="zh-CN" altLang="en-US" sz="3200" b="1">
                <a:latin typeface="Arial" panose="020B0604020202020204" pitchFamily="34" charset="0"/>
              </a:rPr>
              <a:t>如图</a:t>
            </a:r>
            <a:r>
              <a:rPr lang="en-US" altLang="zh-CN" sz="3200" b="1">
                <a:latin typeface="Arial" panose="020B0604020202020204" pitchFamily="34" charset="0"/>
              </a:rPr>
              <a:t>,</a:t>
            </a:r>
            <a:r>
              <a:rPr lang="zh-CN" altLang="en-US" sz="3200" b="1">
                <a:latin typeface="Arial" panose="020B0604020202020204" pitchFamily="34" charset="0"/>
              </a:rPr>
              <a:t>直线</a:t>
            </a:r>
            <a:r>
              <a:rPr lang="en-US" altLang="zh-CN" sz="3200" b="1" i="1">
                <a:latin typeface="Times New Roman" panose="02020603050405020304" pitchFamily="18" charset="0"/>
              </a:rPr>
              <a:t>AB∥CD</a:t>
            </a:r>
            <a:r>
              <a:rPr lang="en-US" altLang="zh-CN" sz="3200" b="1">
                <a:latin typeface="Times New Roman" panose="02020603050405020304" pitchFamily="18" charset="0"/>
              </a:rPr>
              <a:t>,</a:t>
            </a:r>
            <a:r>
              <a:rPr lang="en-US" altLang="zh-CN" sz="3200" b="1" i="1">
                <a:latin typeface="Times New Roman" panose="02020603050405020304" pitchFamily="18" charset="0"/>
              </a:rPr>
              <a:t>AB</a:t>
            </a:r>
            <a:r>
              <a:rPr lang="en-US" altLang="zh-CN" sz="3200" b="1">
                <a:latin typeface="Times New Roman" panose="02020603050405020304" pitchFamily="18" charset="0"/>
              </a:rPr>
              <a:t>,</a:t>
            </a:r>
            <a:r>
              <a:rPr lang="en-US" altLang="zh-CN" sz="3200" b="1" i="1">
                <a:latin typeface="Times New Roman" panose="02020603050405020304" pitchFamily="18" charset="0"/>
              </a:rPr>
              <a:t>CD</a:t>
            </a:r>
            <a:r>
              <a:rPr lang="zh-CN" altLang="en-US" sz="3200" b="1">
                <a:latin typeface="Arial" panose="020B0604020202020204" pitchFamily="34" charset="0"/>
              </a:rPr>
              <a:t>被直线</a:t>
            </a:r>
            <a:r>
              <a:rPr lang="en-US" altLang="zh-CN" sz="3200" b="1" i="1">
                <a:latin typeface="Times New Roman" panose="02020603050405020304" pitchFamily="18" charset="0"/>
              </a:rPr>
              <a:t>EF</a:t>
            </a:r>
            <a:r>
              <a:rPr lang="zh-CN" altLang="en-US" sz="3200" b="1">
                <a:latin typeface="Arial" panose="020B0604020202020204" pitchFamily="34" charset="0"/>
              </a:rPr>
              <a:t>所截</a:t>
            </a:r>
            <a:r>
              <a:rPr lang="en-US" altLang="zh-CN" sz="3200" b="1">
                <a:latin typeface="Arial" panose="020B0604020202020204" pitchFamily="34" charset="0"/>
              </a:rPr>
              <a:t>,∠</a:t>
            </a:r>
            <a:r>
              <a:rPr lang="en-US" altLang="zh-CN" sz="3200" b="1">
                <a:latin typeface="Times New Roman" panose="02020603050405020304" pitchFamily="18" charset="0"/>
              </a:rPr>
              <a:t>1</a:t>
            </a:r>
            <a:r>
              <a:rPr lang="zh-CN" altLang="en-US" sz="3200" b="1">
                <a:latin typeface="Arial" panose="020B0604020202020204" pitchFamily="34" charset="0"/>
              </a:rPr>
              <a:t>和∠</a:t>
            </a:r>
            <a:r>
              <a:rPr lang="en-US" altLang="zh-CN" sz="3200" b="1">
                <a:latin typeface="Times New Roman" panose="02020603050405020304" pitchFamily="18" charset="0"/>
              </a:rPr>
              <a:t>2</a:t>
            </a:r>
            <a:r>
              <a:rPr lang="zh-CN" altLang="en-US" sz="3200" b="1">
                <a:latin typeface="Arial" panose="020B0604020202020204" pitchFamily="34" charset="0"/>
              </a:rPr>
              <a:t>是内错角</a:t>
            </a:r>
            <a:r>
              <a:rPr lang="en-US" altLang="zh-CN" sz="3200" b="1">
                <a:latin typeface="Arial" panose="020B0604020202020204" pitchFamily="34" charset="0"/>
              </a:rPr>
              <a:t>.</a:t>
            </a:r>
          </a:p>
          <a:p>
            <a:pPr eaLnBrk="1" hangingPunct="1"/>
            <a:r>
              <a:rPr lang="zh-CN" altLang="en-US" sz="3200" b="1">
                <a:latin typeface="Arial" panose="020B0604020202020204" pitchFamily="34" charset="0"/>
              </a:rPr>
              <a:t>求证</a:t>
            </a:r>
            <a:r>
              <a:rPr lang="en-US" altLang="zh-CN" sz="3200" b="1">
                <a:latin typeface="Arial" panose="020B0604020202020204" pitchFamily="34" charset="0"/>
              </a:rPr>
              <a:t>: ∠</a:t>
            </a:r>
            <a:r>
              <a:rPr lang="en-US" altLang="zh-CN" sz="3200" b="1">
                <a:latin typeface="Times New Roman" panose="02020603050405020304" pitchFamily="18" charset="0"/>
              </a:rPr>
              <a:t>1 =</a:t>
            </a:r>
            <a:r>
              <a:rPr lang="en-US" altLang="zh-CN" sz="3200" b="1">
                <a:latin typeface="Arial" panose="020B0604020202020204" pitchFamily="34" charset="0"/>
              </a:rPr>
              <a:t>∠</a:t>
            </a:r>
            <a:r>
              <a:rPr lang="en-US" altLang="zh-CN" sz="3200" b="1"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215189" y="3886202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>
                <a:latin typeface="Times New Roman" panose="02020603050405020304" pitchFamily="18" charset="0"/>
              </a:rPr>
              <a:t>F</a:t>
            </a:r>
          </a:p>
        </p:txBody>
      </p:sp>
      <p:grpSp>
        <p:nvGrpSpPr>
          <p:cNvPr id="7172" name="Group 4"/>
          <p:cNvGrpSpPr/>
          <p:nvPr/>
        </p:nvGrpSpPr>
        <p:grpSpPr bwMode="auto">
          <a:xfrm>
            <a:off x="7162800" y="1447800"/>
            <a:ext cx="3074988" cy="2438400"/>
            <a:chOff x="0" y="0"/>
            <a:chExt cx="1937" cy="1536"/>
          </a:xfrm>
        </p:grpSpPr>
        <p:sp>
          <p:nvSpPr>
            <p:cNvPr id="7177" name="Line 5"/>
            <p:cNvSpPr>
              <a:spLocks noChangeShapeType="1"/>
            </p:cNvSpPr>
            <p:nvPr/>
          </p:nvSpPr>
          <p:spPr bwMode="auto">
            <a:xfrm>
              <a:off x="288" y="52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8" name="Line 6"/>
            <p:cNvSpPr>
              <a:spLocks noChangeShapeType="1"/>
            </p:cNvSpPr>
            <p:nvPr/>
          </p:nvSpPr>
          <p:spPr bwMode="auto">
            <a:xfrm>
              <a:off x="240" y="1104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9" name="Line 7"/>
            <p:cNvSpPr>
              <a:spLocks noChangeShapeType="1"/>
            </p:cNvSpPr>
            <p:nvPr/>
          </p:nvSpPr>
          <p:spPr bwMode="auto">
            <a:xfrm flipH="1">
              <a:off x="384" y="192"/>
              <a:ext cx="1008" cy="1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0" name="Text Box 8"/>
            <p:cNvSpPr txBox="1">
              <a:spLocks noChangeArrowheads="1"/>
            </p:cNvSpPr>
            <p:nvPr/>
          </p:nvSpPr>
          <p:spPr bwMode="auto">
            <a:xfrm>
              <a:off x="48" y="336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181" name="Text Box 9"/>
            <p:cNvSpPr txBox="1">
              <a:spLocks noChangeArrowheads="1"/>
            </p:cNvSpPr>
            <p:nvPr/>
          </p:nvSpPr>
          <p:spPr bwMode="auto">
            <a:xfrm>
              <a:off x="1680" y="336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182" name="Text Box 10"/>
            <p:cNvSpPr txBox="1">
              <a:spLocks noChangeArrowheads="1"/>
            </p:cNvSpPr>
            <p:nvPr/>
          </p:nvSpPr>
          <p:spPr bwMode="auto">
            <a:xfrm>
              <a:off x="1680" y="960"/>
              <a:ext cx="25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7183" name="Text Box 11"/>
            <p:cNvSpPr txBox="1">
              <a:spLocks noChangeArrowheads="1"/>
            </p:cNvSpPr>
            <p:nvPr/>
          </p:nvSpPr>
          <p:spPr bwMode="auto">
            <a:xfrm>
              <a:off x="0" y="960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184" name="Text Box 12"/>
            <p:cNvSpPr txBox="1">
              <a:spLocks noChangeArrowheads="1"/>
            </p:cNvSpPr>
            <p:nvPr/>
          </p:nvSpPr>
          <p:spPr bwMode="auto">
            <a:xfrm>
              <a:off x="1200" y="0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7185" name="Arc 13"/>
            <p:cNvSpPr>
              <a:spLocks noChangeArrowheads="1"/>
            </p:cNvSpPr>
            <p:nvPr/>
          </p:nvSpPr>
          <p:spPr bwMode="auto">
            <a:xfrm>
              <a:off x="1200" y="432"/>
              <a:ext cx="48" cy="96"/>
            </a:xfrm>
            <a:custGeom>
              <a:avLst/>
              <a:gdLst>
                <a:gd name="T0" fmla="*/ 0 w 21600"/>
                <a:gd name="T1" fmla="*/ 0 h 21600"/>
                <a:gd name="T2" fmla="*/ 48 w 21600"/>
                <a:gd name="T3" fmla="*/ 96 h 21600"/>
                <a:gd name="T4" fmla="*/ 0 w 21600"/>
                <a:gd name="T5" fmla="*/ 0 h 21600"/>
                <a:gd name="T6" fmla="*/ 48 w 21600"/>
                <a:gd name="T7" fmla="*/ 96 h 21600"/>
                <a:gd name="T8" fmla="*/ 0 w 21600"/>
                <a:gd name="T9" fmla="*/ 96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6" name="Arc 14"/>
            <p:cNvSpPr>
              <a:spLocks noChangeArrowheads="1"/>
            </p:cNvSpPr>
            <p:nvPr/>
          </p:nvSpPr>
          <p:spPr bwMode="auto">
            <a:xfrm rot="17858759" flipH="1">
              <a:off x="1032" y="513"/>
              <a:ext cx="48" cy="96"/>
            </a:xfrm>
            <a:custGeom>
              <a:avLst/>
              <a:gdLst>
                <a:gd name="T0" fmla="*/ 0 w 21600"/>
                <a:gd name="T1" fmla="*/ 0 h 21600"/>
                <a:gd name="T2" fmla="*/ 48 w 21600"/>
                <a:gd name="T3" fmla="*/ 96 h 21600"/>
                <a:gd name="T4" fmla="*/ 0 w 21600"/>
                <a:gd name="T5" fmla="*/ 0 h 21600"/>
                <a:gd name="T6" fmla="*/ 48 w 21600"/>
                <a:gd name="T7" fmla="*/ 96 h 21600"/>
                <a:gd name="T8" fmla="*/ 0 w 21600"/>
                <a:gd name="T9" fmla="*/ 96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7" name="Arc 15"/>
            <p:cNvSpPr>
              <a:spLocks noChangeArrowheads="1"/>
            </p:cNvSpPr>
            <p:nvPr/>
          </p:nvSpPr>
          <p:spPr bwMode="auto">
            <a:xfrm>
              <a:off x="768" y="1008"/>
              <a:ext cx="48" cy="96"/>
            </a:xfrm>
            <a:custGeom>
              <a:avLst/>
              <a:gdLst>
                <a:gd name="T0" fmla="*/ 0 w 21600"/>
                <a:gd name="T1" fmla="*/ 0 h 21600"/>
                <a:gd name="T2" fmla="*/ 48 w 21600"/>
                <a:gd name="T3" fmla="*/ 96 h 21600"/>
                <a:gd name="T4" fmla="*/ 0 w 21600"/>
                <a:gd name="T5" fmla="*/ 0 h 21600"/>
                <a:gd name="T6" fmla="*/ 48 w 21600"/>
                <a:gd name="T7" fmla="*/ 96 h 21600"/>
                <a:gd name="T8" fmla="*/ 0 w 21600"/>
                <a:gd name="T9" fmla="*/ 96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8" name="Text Box 16"/>
            <p:cNvSpPr txBox="1">
              <a:spLocks noChangeArrowheads="1"/>
            </p:cNvSpPr>
            <p:nvPr/>
          </p:nvSpPr>
          <p:spPr bwMode="auto">
            <a:xfrm>
              <a:off x="1248" y="288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7189" name="Text Box 17"/>
            <p:cNvSpPr txBox="1">
              <a:spLocks noChangeArrowheads="1"/>
            </p:cNvSpPr>
            <p:nvPr/>
          </p:nvSpPr>
          <p:spPr bwMode="auto">
            <a:xfrm>
              <a:off x="816" y="480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190" name="Text Box 18"/>
            <p:cNvSpPr txBox="1">
              <a:spLocks noChangeArrowheads="1"/>
            </p:cNvSpPr>
            <p:nvPr/>
          </p:nvSpPr>
          <p:spPr bwMode="auto">
            <a:xfrm>
              <a:off x="768" y="864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209800" y="3886200"/>
            <a:ext cx="7924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Arial" panose="020B0604020202020204" pitchFamily="34" charset="0"/>
              </a:rPr>
              <a:t>证明</a:t>
            </a:r>
            <a:r>
              <a:rPr lang="en-US" altLang="zh-CN" sz="3200" b="1">
                <a:latin typeface="Arial" panose="020B0604020202020204" pitchFamily="34" charset="0"/>
              </a:rPr>
              <a:t>:∵</a:t>
            </a:r>
            <a:r>
              <a:rPr lang="en-US" altLang="zh-CN" sz="3200" b="1" i="1">
                <a:latin typeface="Times New Roman" panose="02020603050405020304" pitchFamily="18" charset="0"/>
              </a:rPr>
              <a:t>AB∥CD</a:t>
            </a:r>
            <a:r>
              <a:rPr lang="en-US" altLang="zh-CN" sz="3200" b="1">
                <a:latin typeface="Times New Roman" panose="02020603050405020304" pitchFamily="18" charset="0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</a:rPr>
              <a:t>已知</a:t>
            </a:r>
            <a:r>
              <a:rPr lang="en-US" altLang="zh-CN" sz="3200" b="1">
                <a:latin typeface="Times New Roman" panose="02020603050405020304" pitchFamily="18" charset="0"/>
              </a:rPr>
              <a:t>),</a:t>
            </a:r>
          </a:p>
          <a:p>
            <a:pPr eaLnBrk="1" hangingPunct="1"/>
            <a:r>
              <a:rPr lang="en-US" sz="3200" b="1">
                <a:latin typeface="Arial" panose="020B0604020202020204" pitchFamily="34" charset="0"/>
              </a:rPr>
              <a:t>         ∴∠</a:t>
            </a:r>
            <a:r>
              <a:rPr lang="en-US" altLang="zh-CN" sz="3200" b="1">
                <a:latin typeface="Times New Roman" panose="02020603050405020304" pitchFamily="18" charset="0"/>
              </a:rPr>
              <a:t>1 =</a:t>
            </a:r>
            <a:r>
              <a:rPr lang="en-US" altLang="zh-CN" sz="3200" b="1">
                <a:latin typeface="Arial" panose="020B0604020202020204" pitchFamily="34" charset="0"/>
              </a:rPr>
              <a:t>∠</a:t>
            </a:r>
            <a:r>
              <a:rPr lang="en-US" altLang="zh-CN" sz="3200" b="1">
                <a:latin typeface="Times New Roman" panose="02020603050405020304" pitchFamily="18" charset="0"/>
              </a:rPr>
              <a:t>3</a:t>
            </a:r>
            <a:r>
              <a:rPr lang="en-US" altLang="zh-CN" sz="3200" b="1" i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</a:rPr>
              <a:t>两直线平行</a:t>
            </a:r>
            <a:r>
              <a:rPr lang="en-US" altLang="zh-CN" sz="3200" b="1">
                <a:latin typeface="Times New Roman" panose="02020603050405020304" pitchFamily="18" charset="0"/>
              </a:rPr>
              <a:t>,</a:t>
            </a:r>
          </a:p>
          <a:p>
            <a:pPr eaLnBrk="1" hangingPunct="1"/>
            <a:r>
              <a:rPr lang="en-US" sz="3200" b="1">
                <a:latin typeface="Times New Roman" panose="02020603050405020304" pitchFamily="18" charset="0"/>
              </a:rPr>
              <a:t>              </a:t>
            </a:r>
            <a:r>
              <a:rPr lang="zh-CN" altLang="en-US" sz="3200" b="1">
                <a:latin typeface="Times New Roman" panose="02020603050405020304" pitchFamily="18" charset="0"/>
              </a:rPr>
              <a:t>同位角相等</a:t>
            </a:r>
            <a:r>
              <a:rPr lang="en-US" altLang="zh-CN" sz="3200" b="1">
                <a:latin typeface="Times New Roman" panose="02020603050405020304" pitchFamily="18" charset="0"/>
              </a:rPr>
              <a:t>).</a:t>
            </a:r>
            <a:r>
              <a:rPr lang="en-US" altLang="zh-CN" sz="3200" b="1" i="1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zh-CN" sz="3200" b="1">
                <a:latin typeface="Arial" panose="020B0604020202020204" pitchFamily="34" charset="0"/>
              </a:rPr>
              <a:t>         ∵ ∠</a:t>
            </a:r>
            <a:r>
              <a:rPr lang="en-US" altLang="zh-CN" sz="3200" b="1">
                <a:latin typeface="Times New Roman" panose="02020603050405020304" pitchFamily="18" charset="0"/>
              </a:rPr>
              <a:t>2 =</a:t>
            </a:r>
            <a:r>
              <a:rPr lang="en-US" altLang="zh-CN" sz="3200" b="1">
                <a:latin typeface="Arial" panose="020B0604020202020204" pitchFamily="34" charset="0"/>
              </a:rPr>
              <a:t>∠</a:t>
            </a:r>
            <a:r>
              <a:rPr lang="en-US" altLang="zh-CN" sz="3200" b="1">
                <a:latin typeface="Times New Roman" panose="02020603050405020304" pitchFamily="18" charset="0"/>
              </a:rPr>
              <a:t>3(</a:t>
            </a:r>
            <a:r>
              <a:rPr lang="zh-CN" altLang="en-US" sz="3200" b="1">
                <a:latin typeface="Times New Roman" panose="02020603050405020304" pitchFamily="18" charset="0"/>
              </a:rPr>
              <a:t>对顶角相等</a:t>
            </a:r>
            <a:r>
              <a:rPr lang="en-US" altLang="zh-CN" sz="3200" b="1">
                <a:latin typeface="Times New Roman" panose="02020603050405020304" pitchFamily="18" charset="0"/>
              </a:rPr>
              <a:t>),</a:t>
            </a:r>
          </a:p>
          <a:p>
            <a:pPr eaLnBrk="1" hangingPunct="1"/>
            <a:r>
              <a:rPr lang="en-US" sz="3200" b="1">
                <a:latin typeface="Times New Roman" panose="02020603050405020304" pitchFamily="18" charset="0"/>
              </a:rPr>
              <a:t>          </a:t>
            </a:r>
            <a:r>
              <a:rPr lang="en-US" sz="3200" b="1">
                <a:latin typeface="Arial" panose="020B0604020202020204" pitchFamily="34" charset="0"/>
              </a:rPr>
              <a:t>∴</a:t>
            </a:r>
            <a:r>
              <a:rPr lang="en-US" sz="3200" b="1">
                <a:latin typeface="Times New Roman" panose="02020603050405020304" pitchFamily="18" charset="0"/>
              </a:rPr>
              <a:t> </a:t>
            </a:r>
            <a:r>
              <a:rPr lang="en-US" sz="3200" b="1">
                <a:latin typeface="Arial" panose="020B0604020202020204" pitchFamily="34" charset="0"/>
              </a:rPr>
              <a:t>∠</a:t>
            </a:r>
            <a:r>
              <a:rPr lang="en-US" altLang="zh-CN" sz="3200" b="1">
                <a:latin typeface="Times New Roman" panose="02020603050405020304" pitchFamily="18" charset="0"/>
              </a:rPr>
              <a:t>1 =</a:t>
            </a:r>
            <a:r>
              <a:rPr lang="en-US" altLang="zh-CN" sz="3200" b="1">
                <a:latin typeface="Arial" panose="020B0604020202020204" pitchFamily="34" charset="0"/>
              </a:rPr>
              <a:t>∠</a:t>
            </a:r>
            <a:r>
              <a:rPr lang="en-US" altLang="zh-CN" sz="3200" b="1">
                <a:latin typeface="Times New Roman" panose="02020603050405020304" pitchFamily="18" charset="0"/>
              </a:rPr>
              <a:t>2(</a:t>
            </a:r>
            <a:r>
              <a:rPr lang="zh-CN" altLang="en-US" sz="3200" b="1">
                <a:latin typeface="Times New Roman" panose="02020603050405020304" pitchFamily="18" charset="0"/>
              </a:rPr>
              <a:t>等量代换</a:t>
            </a:r>
            <a:r>
              <a:rPr lang="en-US" altLang="zh-CN" sz="3200" b="1">
                <a:latin typeface="Times New Roman" panose="02020603050405020304" pitchFamily="18" charset="0"/>
              </a:rPr>
              <a:t>).</a:t>
            </a:r>
          </a:p>
        </p:txBody>
      </p:sp>
      <p:grpSp>
        <p:nvGrpSpPr>
          <p:cNvPr id="7174" name="Group 20"/>
          <p:cNvGrpSpPr/>
          <p:nvPr/>
        </p:nvGrpSpPr>
        <p:grpSpPr bwMode="auto">
          <a:xfrm>
            <a:off x="2438400" y="2590800"/>
            <a:ext cx="1736725" cy="1066800"/>
            <a:chOff x="0" y="0"/>
            <a:chExt cx="1463" cy="748"/>
          </a:xfrm>
        </p:grpSpPr>
        <p:sp>
          <p:nvSpPr>
            <p:cNvPr id="7175" name="Text Box 21"/>
            <p:cNvSpPr txBox="1">
              <a:spLocks noChangeArrowheads="1"/>
            </p:cNvSpPr>
            <p:nvPr/>
          </p:nvSpPr>
          <p:spPr bwMode="auto">
            <a:xfrm>
              <a:off x="477" y="155"/>
              <a:ext cx="98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6751" tIns="48376" rIns="96751" bIns="48376">
              <a:spAutoFit/>
            </a:bodyPr>
            <a:lstStyle>
              <a:lvl1pPr defTabSz="968375"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968375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defTabSz="968375"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defTabSz="9683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defTabSz="96837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968375"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968375"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968375"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968375"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800" b="1">
                  <a:solidFill>
                    <a:srgbClr val="FF0000"/>
                  </a:solidFill>
                  <a:latin typeface="Arial" panose="020B0604020202020204" pitchFamily="34" charset="0"/>
                  <a:ea typeface="华文行楷" panose="02010800040101010101" pitchFamily="2" charset="-122"/>
                </a:rPr>
                <a:t>分析</a:t>
              </a:r>
            </a:p>
          </p:txBody>
        </p:sp>
        <p:pic>
          <p:nvPicPr>
            <p:cNvPr id="7176" name="Picture 22" descr="016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682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0" y="884240"/>
            <a:ext cx="7391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Arial" panose="020B0604020202020204" pitchFamily="34" charset="0"/>
              </a:rPr>
              <a:t>已知</a:t>
            </a:r>
            <a:r>
              <a:rPr lang="en-US" altLang="zh-CN" sz="3200" b="1">
                <a:latin typeface="Arial" panose="020B0604020202020204" pitchFamily="34" charset="0"/>
              </a:rPr>
              <a:t>:</a:t>
            </a:r>
            <a:r>
              <a:rPr lang="zh-CN" altLang="en-US" sz="3200" b="1">
                <a:latin typeface="Arial" panose="020B0604020202020204" pitchFamily="34" charset="0"/>
              </a:rPr>
              <a:t>如图</a:t>
            </a:r>
            <a:r>
              <a:rPr lang="en-US" altLang="zh-CN" sz="3200" b="1">
                <a:latin typeface="Arial" panose="020B0604020202020204" pitchFamily="34" charset="0"/>
              </a:rPr>
              <a:t>,</a:t>
            </a:r>
            <a:r>
              <a:rPr lang="zh-CN" altLang="en-US" sz="3200" b="1">
                <a:latin typeface="Arial" panose="020B0604020202020204" pitchFamily="34" charset="0"/>
              </a:rPr>
              <a:t>直线</a:t>
            </a:r>
            <a:r>
              <a:rPr lang="en-US" altLang="zh-CN" sz="3200" b="1" i="1">
                <a:latin typeface="Times New Roman" panose="02020603050405020304" pitchFamily="18" charset="0"/>
              </a:rPr>
              <a:t>AB∥CD</a:t>
            </a:r>
            <a:r>
              <a:rPr lang="en-US" altLang="zh-CN" sz="3200" b="1">
                <a:latin typeface="Times New Roman" panose="02020603050405020304" pitchFamily="18" charset="0"/>
              </a:rPr>
              <a:t>,</a:t>
            </a:r>
            <a:r>
              <a:rPr lang="en-US" altLang="zh-CN" sz="3200" b="1" i="1">
                <a:latin typeface="Times New Roman" panose="02020603050405020304" pitchFamily="18" charset="0"/>
              </a:rPr>
              <a:t>AB</a:t>
            </a:r>
            <a:r>
              <a:rPr lang="en-US" altLang="zh-CN" sz="3200" b="1">
                <a:latin typeface="Times New Roman" panose="02020603050405020304" pitchFamily="18" charset="0"/>
              </a:rPr>
              <a:t>,</a:t>
            </a:r>
            <a:r>
              <a:rPr lang="en-US" altLang="zh-CN" sz="3200" b="1" i="1">
                <a:latin typeface="Times New Roman" panose="02020603050405020304" pitchFamily="18" charset="0"/>
              </a:rPr>
              <a:t>CD</a:t>
            </a:r>
            <a:r>
              <a:rPr lang="zh-CN" altLang="en-US" sz="3200" b="1">
                <a:latin typeface="Arial" panose="020B0604020202020204" pitchFamily="34" charset="0"/>
              </a:rPr>
              <a:t>被直线</a:t>
            </a:r>
            <a:r>
              <a:rPr lang="en-US" altLang="zh-CN" sz="3200" b="1" i="1">
                <a:latin typeface="Times New Roman" panose="02020603050405020304" pitchFamily="18" charset="0"/>
              </a:rPr>
              <a:t>EF</a:t>
            </a:r>
            <a:r>
              <a:rPr lang="zh-CN" altLang="en-US" sz="3200" b="1">
                <a:latin typeface="Arial" panose="020B0604020202020204" pitchFamily="34" charset="0"/>
              </a:rPr>
              <a:t>所截</a:t>
            </a:r>
            <a:r>
              <a:rPr lang="en-US" altLang="zh-CN" sz="3200" b="1">
                <a:latin typeface="Arial" panose="020B0604020202020204" pitchFamily="34" charset="0"/>
              </a:rPr>
              <a:t>,∠</a:t>
            </a:r>
            <a:r>
              <a:rPr lang="en-US" altLang="zh-CN" sz="3200" b="1">
                <a:latin typeface="Times New Roman" panose="02020603050405020304" pitchFamily="18" charset="0"/>
              </a:rPr>
              <a:t>1</a:t>
            </a:r>
            <a:r>
              <a:rPr lang="zh-CN" altLang="en-US" sz="3200" b="1">
                <a:latin typeface="Arial" panose="020B0604020202020204" pitchFamily="34" charset="0"/>
              </a:rPr>
              <a:t>和∠</a:t>
            </a:r>
            <a:r>
              <a:rPr lang="en-US" altLang="zh-CN" sz="3200" b="1">
                <a:latin typeface="Times New Roman" panose="02020603050405020304" pitchFamily="18" charset="0"/>
              </a:rPr>
              <a:t>2</a:t>
            </a:r>
            <a:r>
              <a:rPr lang="zh-CN" altLang="en-US" sz="3200" b="1">
                <a:latin typeface="Arial" panose="020B0604020202020204" pitchFamily="34" charset="0"/>
              </a:rPr>
              <a:t>是同旁内角</a:t>
            </a:r>
            <a:r>
              <a:rPr lang="en-US" altLang="zh-CN" sz="3200" b="1">
                <a:latin typeface="Arial" panose="020B0604020202020204" pitchFamily="34" charset="0"/>
              </a:rPr>
              <a:t>.</a:t>
            </a:r>
          </a:p>
          <a:p>
            <a:pPr eaLnBrk="1" hangingPunct="1"/>
            <a:r>
              <a:rPr lang="zh-CN" altLang="en-US" sz="3200" b="1">
                <a:latin typeface="Arial" panose="020B0604020202020204" pitchFamily="34" charset="0"/>
              </a:rPr>
              <a:t>求证</a:t>
            </a:r>
            <a:r>
              <a:rPr lang="en-US" altLang="zh-CN" sz="3200" b="1">
                <a:latin typeface="Arial" panose="020B0604020202020204" pitchFamily="34" charset="0"/>
              </a:rPr>
              <a:t>: ∠</a:t>
            </a:r>
            <a:r>
              <a:rPr lang="en-US" altLang="zh-CN" sz="3200" b="1">
                <a:latin typeface="Times New Roman" panose="02020603050405020304" pitchFamily="18" charset="0"/>
              </a:rPr>
              <a:t>1 +</a:t>
            </a:r>
            <a:r>
              <a:rPr lang="en-US" altLang="zh-CN" sz="3200" b="1">
                <a:latin typeface="Arial" panose="020B0604020202020204" pitchFamily="34" charset="0"/>
              </a:rPr>
              <a:t>∠</a:t>
            </a:r>
            <a:r>
              <a:rPr lang="en-US" altLang="zh-CN" sz="3200" b="1">
                <a:latin typeface="Times New Roman" panose="02020603050405020304" pitchFamily="18" charset="0"/>
              </a:rPr>
              <a:t>2 =180°.</a:t>
            </a:r>
          </a:p>
        </p:txBody>
      </p:sp>
      <p:sp>
        <p:nvSpPr>
          <p:cNvPr id="8195" name="Arc 13"/>
          <p:cNvSpPr>
            <a:spLocks noChangeArrowheads="1"/>
          </p:cNvSpPr>
          <p:nvPr/>
        </p:nvSpPr>
        <p:spPr bwMode="auto">
          <a:xfrm>
            <a:off x="8432800" y="3402013"/>
            <a:ext cx="76200" cy="152400"/>
          </a:xfrm>
          <a:custGeom>
            <a:avLst/>
            <a:gdLst>
              <a:gd name="T0" fmla="*/ -4 w 21600"/>
              <a:gd name="T1" fmla="*/ 0 h 21600"/>
              <a:gd name="T2" fmla="*/ 76200 w 21600"/>
              <a:gd name="T3" fmla="*/ 152400 h 21600"/>
              <a:gd name="T4" fmla="*/ -4 w 21600"/>
              <a:gd name="T5" fmla="*/ 0 h 21600"/>
              <a:gd name="T6" fmla="*/ 76200 w 21600"/>
              <a:gd name="T7" fmla="*/ 152400 h 21600"/>
              <a:gd name="T8" fmla="*/ 0 w 21600"/>
              <a:gd name="T9" fmla="*/ 152400 h 21600"/>
              <a:gd name="T10" fmla="*/ -4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2081213" y="5410200"/>
            <a:ext cx="7620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两条平行线被第三条直线所截，同旁内角互补。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2173288" y="5149852"/>
            <a:ext cx="3810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</a:rPr>
              <a:t>平行线的性质定理</a:t>
            </a: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3:</a:t>
            </a:r>
          </a:p>
        </p:txBody>
      </p:sp>
      <p:grpSp>
        <p:nvGrpSpPr>
          <p:cNvPr id="8198" name="组合 5"/>
          <p:cNvGrpSpPr/>
          <p:nvPr/>
        </p:nvGrpSpPr>
        <p:grpSpPr bwMode="auto">
          <a:xfrm>
            <a:off x="7188200" y="1804988"/>
            <a:ext cx="3082432" cy="2438400"/>
            <a:chOff x="5105400" y="1600200"/>
            <a:chExt cx="3082515" cy="2438400"/>
          </a:xfrm>
        </p:grpSpPr>
        <p:sp>
          <p:nvSpPr>
            <p:cNvPr id="8204" name="Line 3"/>
            <p:cNvSpPr>
              <a:spLocks noChangeShapeType="1"/>
            </p:cNvSpPr>
            <p:nvPr/>
          </p:nvSpPr>
          <p:spPr bwMode="auto">
            <a:xfrm>
              <a:off x="5570620" y="2438400"/>
              <a:ext cx="2209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5" name="Line 4"/>
            <p:cNvSpPr>
              <a:spLocks noChangeShapeType="1"/>
            </p:cNvSpPr>
            <p:nvPr/>
          </p:nvSpPr>
          <p:spPr bwMode="auto">
            <a:xfrm>
              <a:off x="5486400" y="3352800"/>
              <a:ext cx="2286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6" name="Line 5"/>
            <p:cNvSpPr>
              <a:spLocks noChangeShapeType="1"/>
            </p:cNvSpPr>
            <p:nvPr/>
          </p:nvSpPr>
          <p:spPr bwMode="auto">
            <a:xfrm flipH="1">
              <a:off x="5723020" y="1905000"/>
              <a:ext cx="1600200" cy="213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7" name="Text Box 6"/>
            <p:cNvSpPr txBox="1">
              <a:spLocks noChangeArrowheads="1"/>
            </p:cNvSpPr>
            <p:nvPr/>
          </p:nvSpPr>
          <p:spPr bwMode="auto">
            <a:xfrm>
              <a:off x="5181599" y="2133600"/>
              <a:ext cx="38986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208" name="Text Box 7"/>
            <p:cNvSpPr txBox="1">
              <a:spLocks noChangeArrowheads="1"/>
            </p:cNvSpPr>
            <p:nvPr/>
          </p:nvSpPr>
          <p:spPr bwMode="auto">
            <a:xfrm>
              <a:off x="7780420" y="2133600"/>
              <a:ext cx="38986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209" name="Text Box 8"/>
            <p:cNvSpPr txBox="1">
              <a:spLocks noChangeArrowheads="1"/>
            </p:cNvSpPr>
            <p:nvPr/>
          </p:nvSpPr>
          <p:spPr bwMode="auto">
            <a:xfrm>
              <a:off x="7780420" y="3124200"/>
              <a:ext cx="40749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8210" name="Text Box 9"/>
            <p:cNvSpPr txBox="1">
              <a:spLocks noChangeArrowheads="1"/>
            </p:cNvSpPr>
            <p:nvPr/>
          </p:nvSpPr>
          <p:spPr bwMode="auto">
            <a:xfrm>
              <a:off x="5105400" y="3124200"/>
              <a:ext cx="3898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8211" name="Text Box 10"/>
            <p:cNvSpPr txBox="1">
              <a:spLocks noChangeArrowheads="1"/>
            </p:cNvSpPr>
            <p:nvPr/>
          </p:nvSpPr>
          <p:spPr bwMode="auto">
            <a:xfrm>
              <a:off x="7010399" y="1600200"/>
              <a:ext cx="3898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8212" name="Arc 11"/>
            <p:cNvSpPr>
              <a:spLocks noChangeArrowheads="1"/>
            </p:cNvSpPr>
            <p:nvPr/>
          </p:nvSpPr>
          <p:spPr bwMode="auto">
            <a:xfrm>
              <a:off x="7018420" y="2286000"/>
              <a:ext cx="76200" cy="152400"/>
            </a:xfrm>
            <a:custGeom>
              <a:avLst/>
              <a:gdLst>
                <a:gd name="T0" fmla="*/ -4 w 21600"/>
                <a:gd name="T1" fmla="*/ 0 h 21600"/>
                <a:gd name="T2" fmla="*/ 76200 w 21600"/>
                <a:gd name="T3" fmla="*/ 152400 h 21600"/>
                <a:gd name="T4" fmla="*/ -4 w 21600"/>
                <a:gd name="T5" fmla="*/ 0 h 21600"/>
                <a:gd name="T6" fmla="*/ 76200 w 21600"/>
                <a:gd name="T7" fmla="*/ 152400 h 21600"/>
                <a:gd name="T8" fmla="*/ 0 w 21600"/>
                <a:gd name="T9" fmla="*/ 152400 h 21600"/>
                <a:gd name="T10" fmla="*/ -4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3" name="Text Box 14"/>
            <p:cNvSpPr txBox="1">
              <a:spLocks noChangeArrowheads="1"/>
            </p:cNvSpPr>
            <p:nvPr/>
          </p:nvSpPr>
          <p:spPr bwMode="auto">
            <a:xfrm>
              <a:off x="7323220" y="1905000"/>
              <a:ext cx="3385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14" name="Text Box 15"/>
            <p:cNvSpPr txBox="1">
              <a:spLocks noChangeArrowheads="1"/>
            </p:cNvSpPr>
            <p:nvPr/>
          </p:nvSpPr>
          <p:spPr bwMode="auto">
            <a:xfrm>
              <a:off x="7072733" y="2464353"/>
              <a:ext cx="3385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215" name="Text Box 16"/>
            <p:cNvSpPr txBox="1">
              <a:spLocks noChangeArrowheads="1"/>
            </p:cNvSpPr>
            <p:nvPr/>
          </p:nvSpPr>
          <p:spPr bwMode="auto">
            <a:xfrm>
              <a:off x="6444574" y="2921553"/>
              <a:ext cx="3385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" name="弧形 4"/>
            <p:cNvSpPr/>
            <p:nvPr/>
          </p:nvSpPr>
          <p:spPr bwMode="auto">
            <a:xfrm flipV="1">
              <a:off x="6654842" y="2346325"/>
              <a:ext cx="434987" cy="18415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pic>
        <p:nvPicPr>
          <p:cNvPr id="7192" name="Picture 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28801" y="2590801"/>
            <a:ext cx="623887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4959351" y="2673350"/>
            <a:ext cx="21336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已知</a:t>
            </a: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3959226" y="3154365"/>
            <a:ext cx="3206751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两直线平行，同位角相等</a:t>
            </a:r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5672139" y="3551240"/>
            <a:ext cx="21336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补角的定义</a:t>
            </a: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5562600" y="4044950"/>
            <a:ext cx="21336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等量代换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/>
      <p:bldP spid="7190" grpId="0"/>
      <p:bldP spid="31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81200" y="1766889"/>
            <a:ext cx="8077200" cy="2086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</a:pPr>
            <a:r>
              <a:rPr lang="zh-CN" altLang="en-US" dirty="0">
                <a:latin typeface="Arial" panose="020B0604020202020204" pitchFamily="34" charset="0"/>
              </a:rPr>
              <a:t>        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平行线判定定理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2: 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两条直线被第三条直线所截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,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如果内错角相等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,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那么这两条直线平行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.(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简记为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内错角相等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两直线平行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362200" y="4205288"/>
            <a:ext cx="4873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</a:rPr>
              <a:t>请说出这个定理的条件和结论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362201" y="5043489"/>
            <a:ext cx="50722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</a:rPr>
              <a:t>尝试画出图形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,</a:t>
            </a:r>
            <a:r>
              <a:rPr lang="zh-CN" altLang="en-US" b="1">
                <a:solidFill>
                  <a:srgbClr val="0000FF"/>
                </a:solidFill>
                <a:latin typeface="Arial" panose="020B0604020202020204" pitchFamily="34" charset="0"/>
              </a:rPr>
              <a:t>写出已知与求证</a:t>
            </a:r>
            <a:r>
              <a:rPr lang="en-US" altLang="zh-CN" b="1">
                <a:solidFill>
                  <a:srgbClr val="0000FF"/>
                </a:solidFill>
                <a:latin typeface="Arial" panose="020B0604020202020204" pitchFamily="34" charset="0"/>
              </a:rPr>
              <a:t>.</a:t>
            </a:r>
          </a:p>
        </p:txBody>
      </p:sp>
      <p:grpSp>
        <p:nvGrpSpPr>
          <p:cNvPr id="9221" name="Group 5"/>
          <p:cNvGrpSpPr/>
          <p:nvPr/>
        </p:nvGrpSpPr>
        <p:grpSpPr bwMode="auto">
          <a:xfrm>
            <a:off x="1676400" y="822327"/>
            <a:ext cx="2859088" cy="930275"/>
            <a:chOff x="0" y="0"/>
            <a:chExt cx="1801" cy="586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485" y="0"/>
              <a:ext cx="1316" cy="4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1" hangingPunct="1"/>
              <a:endParaRPr lang="zh-CN" altLang="en-US" sz="2800" b="1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23" name="WordArt 7"/>
            <p:cNvSpPr>
              <a:spLocks noChangeArrowheads="1" noChangeShapeType="1" noTextEdit="1"/>
            </p:cNvSpPr>
            <p:nvPr/>
          </p:nvSpPr>
          <p:spPr bwMode="auto">
            <a:xfrm>
              <a:off x="553" y="68"/>
              <a:ext cx="1180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>
                  <a:ln w="12700">
                    <a:solidFill>
                      <a:srgbClr val="FF0000"/>
                    </a:solidFill>
                    <a:rou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8998"/>
                      </a:srgbClr>
                    </a:outerShdw>
                  </a:effectLst>
                  <a:latin typeface="+mn-ea"/>
                  <a:ea typeface="+mn-ea"/>
                  <a:cs typeface="+mn-ea"/>
                </a:rPr>
                <a:t>一起探究</a:t>
              </a:r>
            </a:p>
          </p:txBody>
        </p:sp>
        <p:pic>
          <p:nvPicPr>
            <p:cNvPr id="9224" name="Picture 8" descr="bd07226_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414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/>
        </p:nvSpPr>
        <p:spPr bwMode="auto">
          <a:xfrm>
            <a:off x="2057400" y="685800"/>
            <a:ext cx="533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已知</a:t>
            </a:r>
            <a:r>
              <a:rPr lang="en-US" altLang="zh-CN" sz="2800" b="1">
                <a:latin typeface="Times New Roman" panose="02020603050405020304" pitchFamily="18" charset="0"/>
              </a:rPr>
              <a:t>:</a:t>
            </a:r>
            <a:r>
              <a:rPr lang="zh-CN" altLang="en-US" sz="2800" b="1">
                <a:latin typeface="Times New Roman" panose="02020603050405020304" pitchFamily="18" charset="0"/>
              </a:rPr>
              <a:t>如图</a:t>
            </a:r>
            <a:r>
              <a:rPr lang="en-US" altLang="zh-CN" sz="2800" b="1">
                <a:latin typeface="Times New Roman" panose="02020603050405020304" pitchFamily="18" charset="0"/>
              </a:rPr>
              <a:t>,∠1</a:t>
            </a:r>
            <a:r>
              <a:rPr lang="zh-CN" altLang="en-US" sz="2800" b="1">
                <a:latin typeface="Times New Roman" panose="02020603050405020304" pitchFamily="18" charset="0"/>
              </a:rPr>
              <a:t>和∠</a:t>
            </a:r>
            <a:r>
              <a:rPr lang="en-US" altLang="zh-CN" sz="2800" b="1"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</a:rPr>
              <a:t>是直线</a:t>
            </a:r>
            <a:r>
              <a:rPr lang="en-US" altLang="zh-CN" sz="2800" b="1" i="1">
                <a:latin typeface="Times New Roman" panose="02020603050405020304" pitchFamily="18" charset="0"/>
              </a:rPr>
              <a:t>a,b</a:t>
            </a:r>
            <a:r>
              <a:rPr lang="zh-CN" altLang="en-US" sz="2800" b="1">
                <a:latin typeface="Times New Roman" panose="02020603050405020304" pitchFamily="18" charset="0"/>
              </a:rPr>
              <a:t>被直线</a:t>
            </a:r>
            <a:r>
              <a:rPr lang="en-US" altLang="zh-CN" sz="2800" b="1" i="1">
                <a:latin typeface="Times New Roman" panose="02020603050405020304" pitchFamily="18" charset="0"/>
              </a:rPr>
              <a:t>c</a:t>
            </a:r>
            <a:r>
              <a:rPr lang="zh-CN" altLang="en-US" sz="2800" b="1">
                <a:latin typeface="Times New Roman" panose="02020603050405020304" pitchFamily="18" charset="0"/>
              </a:rPr>
              <a:t>截出的内错角</a:t>
            </a:r>
            <a:r>
              <a:rPr lang="en-US" altLang="zh-CN" sz="2800" b="1">
                <a:latin typeface="Times New Roman" panose="02020603050405020304" pitchFamily="18" charset="0"/>
              </a:rPr>
              <a:t>,</a:t>
            </a:r>
            <a:r>
              <a:rPr lang="zh-CN" altLang="en-US" sz="2800" b="1">
                <a:latin typeface="Times New Roman" panose="02020603050405020304" pitchFamily="18" charset="0"/>
              </a:rPr>
              <a:t>且∠</a:t>
            </a:r>
            <a:r>
              <a:rPr lang="en-US" altLang="zh-CN" sz="2800" b="1">
                <a:latin typeface="Times New Roman" panose="02020603050405020304" pitchFamily="18" charset="0"/>
              </a:rPr>
              <a:t>1=∠2.</a:t>
            </a:r>
          </a:p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求证</a:t>
            </a:r>
            <a:r>
              <a:rPr lang="en-US" altLang="zh-CN" sz="2800" b="1">
                <a:latin typeface="Times New Roman" panose="02020603050405020304" pitchFamily="18" charset="0"/>
              </a:rPr>
              <a:t>:</a:t>
            </a:r>
            <a:r>
              <a:rPr lang="en-US" altLang="zh-CN" sz="2800" b="1" i="1">
                <a:latin typeface="Times New Roman" panose="02020603050405020304" pitchFamily="18" charset="0"/>
              </a:rPr>
              <a:t>a</a:t>
            </a:r>
            <a:r>
              <a:rPr lang="en-US" altLang="zh-CN" sz="2800" b="1">
                <a:latin typeface="Times New Roman" panose="02020603050405020304" pitchFamily="18" charset="0"/>
              </a:rPr>
              <a:t>∥</a:t>
            </a:r>
            <a:r>
              <a:rPr lang="en-US" altLang="zh-CN" sz="2800" b="1" i="1">
                <a:latin typeface="Times New Roman" panose="02020603050405020304" pitchFamily="18" charset="0"/>
              </a:rPr>
              <a:t>b</a:t>
            </a:r>
            <a:r>
              <a:rPr lang="en-US" altLang="zh-CN" sz="28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/>
        </p:nvSpPr>
        <p:spPr bwMode="auto">
          <a:xfrm>
            <a:off x="2133600" y="2438400"/>
            <a:ext cx="480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证明</a:t>
            </a:r>
            <a:r>
              <a:rPr lang="en-US" altLang="zh-CN" sz="2800" b="1">
                <a:latin typeface="Times New Roman" panose="02020603050405020304" pitchFamily="18" charset="0"/>
              </a:rPr>
              <a:t>:∵ ∠1=∠2 (</a:t>
            </a:r>
            <a:r>
              <a:rPr lang="zh-CN" altLang="en-US" sz="2800" b="1">
                <a:latin typeface="Times New Roman" panose="02020603050405020304" pitchFamily="18" charset="0"/>
              </a:rPr>
              <a:t>已知</a:t>
            </a:r>
            <a:r>
              <a:rPr lang="en-US" altLang="zh-CN" sz="2800" b="1">
                <a:latin typeface="Times New Roman" panose="02020603050405020304" pitchFamily="18" charset="0"/>
              </a:rPr>
              <a:t>),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/>
        </p:nvSpPr>
        <p:spPr bwMode="auto">
          <a:xfrm>
            <a:off x="2133600" y="5334000"/>
            <a:ext cx="7696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   </a:t>
            </a:r>
            <a:r>
              <a:rPr lang="zh-CN" altLang="en-US" sz="2800" b="1">
                <a:latin typeface="Times New Roman" panose="02020603050405020304" pitchFamily="18" charset="0"/>
              </a:rPr>
              <a:t>借助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“同位角相等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两直线平行”</a:t>
            </a:r>
            <a:r>
              <a:rPr lang="zh-CN" altLang="en-US" sz="2800" b="1">
                <a:latin typeface="Times New Roman" panose="02020603050405020304" pitchFamily="18" charset="0"/>
              </a:rPr>
              <a:t>这一基本事实</a:t>
            </a:r>
            <a:r>
              <a:rPr lang="en-US" altLang="zh-CN" sz="2800" b="1">
                <a:latin typeface="Times New Roman" panose="02020603050405020304" pitchFamily="18" charset="0"/>
              </a:rPr>
              <a:t>,</a:t>
            </a:r>
            <a:r>
              <a:rPr lang="zh-CN" altLang="en-US" sz="2800" b="1">
                <a:latin typeface="Times New Roman" panose="02020603050405020304" pitchFamily="18" charset="0"/>
              </a:rPr>
              <a:t>你还能证明哪些熟悉的结论</a:t>
            </a:r>
            <a:r>
              <a:rPr lang="en-US" altLang="zh-CN" sz="2800" b="1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/>
        </p:nvSpPr>
        <p:spPr bwMode="auto">
          <a:xfrm>
            <a:off x="3124200" y="28956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∠</a:t>
            </a:r>
            <a:r>
              <a:rPr lang="en-US" altLang="zh-CN" sz="2800" b="1">
                <a:latin typeface="Times New Roman" panose="02020603050405020304" pitchFamily="18" charset="0"/>
              </a:rPr>
              <a:t>1=∠3 (</a:t>
            </a:r>
            <a:r>
              <a:rPr lang="zh-CN" altLang="en-US" sz="2800" b="1">
                <a:latin typeface="Times New Roman" panose="02020603050405020304" pitchFamily="18" charset="0"/>
              </a:rPr>
              <a:t>对顶角相等</a:t>
            </a:r>
            <a:r>
              <a:rPr lang="en-US" altLang="zh-CN" sz="2800" b="1"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/>
        </p:nvSpPr>
        <p:spPr bwMode="auto">
          <a:xfrm>
            <a:off x="2133600" y="342900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        ∴∠</a:t>
            </a:r>
            <a:r>
              <a:rPr lang="en-US" altLang="zh-CN" sz="2800" b="1">
                <a:latin typeface="Times New Roman" panose="02020603050405020304" pitchFamily="18" charset="0"/>
              </a:rPr>
              <a:t>2=∠3  (</a:t>
            </a:r>
            <a:r>
              <a:rPr lang="zh-CN" altLang="en-US" sz="2800" b="1">
                <a:latin typeface="Times New Roman" panose="02020603050405020304" pitchFamily="18" charset="0"/>
              </a:rPr>
              <a:t>等量代换</a:t>
            </a:r>
            <a:r>
              <a:rPr lang="en-US" altLang="zh-CN" sz="2800" b="1"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/>
        </p:nvSpPr>
        <p:spPr bwMode="auto">
          <a:xfrm>
            <a:off x="2362200" y="4191000"/>
            <a:ext cx="541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     ∴ </a:t>
            </a:r>
            <a:r>
              <a:rPr lang="en-US" altLang="zh-CN" sz="2800" b="1" i="1">
                <a:latin typeface="Times New Roman" panose="02020603050405020304" pitchFamily="18" charset="0"/>
              </a:rPr>
              <a:t>a</a:t>
            </a:r>
            <a:r>
              <a:rPr lang="en-US" altLang="zh-CN" sz="2800" b="1">
                <a:latin typeface="Times New Roman" panose="02020603050405020304" pitchFamily="18" charset="0"/>
              </a:rPr>
              <a:t>∥</a:t>
            </a:r>
            <a:r>
              <a:rPr lang="en-US" altLang="zh-CN" sz="2800" b="1" i="1">
                <a:latin typeface="Times New Roman" panose="02020603050405020304" pitchFamily="18" charset="0"/>
              </a:rPr>
              <a:t>b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</a:rPr>
              <a:t>同位角相等</a:t>
            </a:r>
            <a:r>
              <a:rPr lang="en-US" altLang="zh-CN" sz="2800" b="1">
                <a:latin typeface="Times New Roman" panose="02020603050405020304" pitchFamily="18" charset="0"/>
              </a:rPr>
              <a:t>,</a:t>
            </a:r>
            <a:r>
              <a:rPr lang="zh-CN" altLang="en-US" sz="2800" b="1">
                <a:latin typeface="Times New Roman" panose="02020603050405020304" pitchFamily="18" charset="0"/>
              </a:rPr>
              <a:t>两直线平行</a:t>
            </a:r>
            <a:r>
              <a:rPr lang="en-US" altLang="zh-CN" sz="2800" b="1">
                <a:latin typeface="Times New Roman" panose="02020603050405020304" pitchFamily="18" charset="0"/>
              </a:rPr>
              <a:t>).</a:t>
            </a:r>
          </a:p>
        </p:txBody>
      </p:sp>
      <p:grpSp>
        <p:nvGrpSpPr>
          <p:cNvPr id="2" name="Group 9"/>
          <p:cNvGrpSpPr/>
          <p:nvPr/>
        </p:nvGrpSpPr>
        <p:grpSpPr bwMode="auto">
          <a:xfrm>
            <a:off x="7315200" y="533400"/>
            <a:ext cx="2362200" cy="1752600"/>
            <a:chOff x="0" y="0"/>
            <a:chExt cx="1488" cy="1104"/>
          </a:xfrm>
        </p:grpSpPr>
        <p:sp>
          <p:nvSpPr>
            <p:cNvPr id="10249" name="Line 10"/>
            <p:cNvSpPr>
              <a:spLocks noChangeShapeType="1"/>
            </p:cNvSpPr>
            <p:nvPr/>
          </p:nvSpPr>
          <p:spPr bwMode="auto">
            <a:xfrm>
              <a:off x="192" y="384"/>
              <a:ext cx="12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0" name="Line 11"/>
            <p:cNvSpPr>
              <a:spLocks noChangeShapeType="1"/>
            </p:cNvSpPr>
            <p:nvPr/>
          </p:nvSpPr>
          <p:spPr bwMode="auto">
            <a:xfrm>
              <a:off x="192" y="768"/>
              <a:ext cx="12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1" name="Line 12"/>
            <p:cNvSpPr>
              <a:spLocks noChangeShapeType="1"/>
            </p:cNvSpPr>
            <p:nvPr/>
          </p:nvSpPr>
          <p:spPr bwMode="auto">
            <a:xfrm flipH="1">
              <a:off x="384" y="144"/>
              <a:ext cx="720" cy="9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2" name="Text Box 13"/>
            <p:cNvSpPr txBox="1">
              <a:spLocks noChangeArrowheads="1"/>
            </p:cNvSpPr>
            <p:nvPr/>
          </p:nvSpPr>
          <p:spPr bwMode="auto">
            <a:xfrm>
              <a:off x="0" y="2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253" name="Text Box 14"/>
            <p:cNvSpPr txBox="1">
              <a:spLocks noChangeArrowheads="1"/>
            </p:cNvSpPr>
            <p:nvPr/>
          </p:nvSpPr>
          <p:spPr bwMode="auto">
            <a:xfrm>
              <a:off x="0" y="6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254" name="Text Box 15"/>
            <p:cNvSpPr txBox="1">
              <a:spLocks noChangeArrowheads="1"/>
            </p:cNvSpPr>
            <p:nvPr/>
          </p:nvSpPr>
          <p:spPr bwMode="auto">
            <a:xfrm>
              <a:off x="1104" y="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255" name="Text Box 16"/>
            <p:cNvSpPr txBox="1">
              <a:spLocks noChangeArrowheads="1"/>
            </p:cNvSpPr>
            <p:nvPr/>
          </p:nvSpPr>
          <p:spPr bwMode="auto">
            <a:xfrm>
              <a:off x="624" y="345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256" name="Arc 17"/>
            <p:cNvSpPr>
              <a:spLocks noChangeArrowheads="1"/>
            </p:cNvSpPr>
            <p:nvPr/>
          </p:nvSpPr>
          <p:spPr bwMode="auto">
            <a:xfrm rot="16200000" flipH="1">
              <a:off x="600" y="360"/>
              <a:ext cx="173" cy="192"/>
            </a:xfrm>
            <a:custGeom>
              <a:avLst/>
              <a:gdLst>
                <a:gd name="T0" fmla="*/ 0 w 25991"/>
                <a:gd name="T1" fmla="*/ 4 h 21600"/>
                <a:gd name="T2" fmla="*/ 29 w 25991"/>
                <a:gd name="T3" fmla="*/ 0 h 21600"/>
                <a:gd name="T4" fmla="*/ 173 w 25991"/>
                <a:gd name="T5" fmla="*/ 192 h 21600"/>
                <a:gd name="T6" fmla="*/ 0 w 25991"/>
                <a:gd name="T7" fmla="*/ 4 h 21600"/>
                <a:gd name="T8" fmla="*/ 29 w 25991"/>
                <a:gd name="T9" fmla="*/ 0 h 21600"/>
                <a:gd name="T10" fmla="*/ 173 w 25991"/>
                <a:gd name="T11" fmla="*/ 192 h 21600"/>
                <a:gd name="T12" fmla="*/ 29 w 25991"/>
                <a:gd name="T13" fmla="*/ 192 h 21600"/>
                <a:gd name="T14" fmla="*/ 0 w 25991"/>
                <a:gd name="T15" fmla="*/ 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91"/>
                <a:gd name="T25" fmla="*/ 0 h 21600"/>
                <a:gd name="T26" fmla="*/ 25991 w 25991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91" h="21600" fill="none">
                  <a:moveTo>
                    <a:pt x="0" y="451"/>
                  </a:moveTo>
                  <a:cubicBezTo>
                    <a:pt x="1444" y="151"/>
                    <a:pt x="2915" y="-1"/>
                    <a:pt x="4391" y="0"/>
                  </a:cubicBezTo>
                  <a:cubicBezTo>
                    <a:pt x="16320" y="0"/>
                    <a:pt x="25991" y="9670"/>
                    <a:pt x="25991" y="21600"/>
                  </a:cubicBezTo>
                </a:path>
                <a:path w="25991" h="21600" stroke="0">
                  <a:moveTo>
                    <a:pt x="0" y="451"/>
                  </a:moveTo>
                  <a:cubicBezTo>
                    <a:pt x="1444" y="151"/>
                    <a:pt x="2915" y="-1"/>
                    <a:pt x="4391" y="0"/>
                  </a:cubicBezTo>
                  <a:cubicBezTo>
                    <a:pt x="16320" y="0"/>
                    <a:pt x="25991" y="9670"/>
                    <a:pt x="25991" y="21600"/>
                  </a:cubicBezTo>
                  <a:lnTo>
                    <a:pt x="4391" y="21600"/>
                  </a:lnTo>
                  <a:lnTo>
                    <a:pt x="0" y="451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7" name="Text Box 18"/>
            <p:cNvSpPr txBox="1">
              <a:spLocks noChangeArrowheads="1"/>
            </p:cNvSpPr>
            <p:nvPr/>
          </p:nvSpPr>
          <p:spPr bwMode="auto">
            <a:xfrm>
              <a:off x="1016" y="201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258" name="Arc 19"/>
            <p:cNvSpPr>
              <a:spLocks noChangeArrowheads="1"/>
            </p:cNvSpPr>
            <p:nvPr/>
          </p:nvSpPr>
          <p:spPr bwMode="auto">
            <a:xfrm>
              <a:off x="768" y="624"/>
              <a:ext cx="150" cy="150"/>
            </a:xfrm>
            <a:custGeom>
              <a:avLst/>
              <a:gdLst>
                <a:gd name="T0" fmla="*/ 0 w 30722"/>
                <a:gd name="T1" fmla="*/ 14 h 21600"/>
                <a:gd name="T2" fmla="*/ 45 w 30722"/>
                <a:gd name="T3" fmla="*/ 0 h 21600"/>
                <a:gd name="T4" fmla="*/ 150 w 30722"/>
                <a:gd name="T5" fmla="*/ 150 h 21600"/>
                <a:gd name="T6" fmla="*/ 0 w 30722"/>
                <a:gd name="T7" fmla="*/ 14 h 21600"/>
                <a:gd name="T8" fmla="*/ 45 w 30722"/>
                <a:gd name="T9" fmla="*/ 0 h 21600"/>
                <a:gd name="T10" fmla="*/ 150 w 30722"/>
                <a:gd name="T11" fmla="*/ 150 h 21600"/>
                <a:gd name="T12" fmla="*/ 45 w 30722"/>
                <a:gd name="T13" fmla="*/ 150 h 21600"/>
                <a:gd name="T14" fmla="*/ 0 w 30722"/>
                <a:gd name="T15" fmla="*/ 1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722"/>
                <a:gd name="T25" fmla="*/ 0 h 21600"/>
                <a:gd name="T26" fmla="*/ 30722 w 30722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722" h="21600" fill="none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</a:path>
                <a:path w="30722" h="21600" stroke="0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  <a:lnTo>
                    <a:pt x="9122" y="21600"/>
                  </a:lnTo>
                  <a:lnTo>
                    <a:pt x="-1" y="2020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9" name="Text Box 20"/>
            <p:cNvSpPr txBox="1">
              <a:spLocks noChangeArrowheads="1"/>
            </p:cNvSpPr>
            <p:nvPr/>
          </p:nvSpPr>
          <p:spPr bwMode="auto">
            <a:xfrm>
              <a:off x="720" y="60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260" name="Arc 21"/>
            <p:cNvSpPr>
              <a:spLocks noChangeArrowheads="1"/>
            </p:cNvSpPr>
            <p:nvPr/>
          </p:nvSpPr>
          <p:spPr bwMode="auto">
            <a:xfrm>
              <a:off x="1008" y="288"/>
              <a:ext cx="48" cy="96"/>
            </a:xfrm>
            <a:custGeom>
              <a:avLst/>
              <a:gdLst>
                <a:gd name="T0" fmla="*/ 0 w 21600"/>
                <a:gd name="T1" fmla="*/ 0 h 21600"/>
                <a:gd name="T2" fmla="*/ 48 w 21600"/>
                <a:gd name="T3" fmla="*/ 96 h 21600"/>
                <a:gd name="T4" fmla="*/ 0 w 21600"/>
                <a:gd name="T5" fmla="*/ 0 h 21600"/>
                <a:gd name="T6" fmla="*/ 48 w 21600"/>
                <a:gd name="T7" fmla="*/ 96 h 21600"/>
                <a:gd name="T8" fmla="*/ 0 w 21600"/>
                <a:gd name="T9" fmla="*/ 96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216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44" grpId="0"/>
      <p:bldP spid="10246" grpId="0"/>
      <p:bldP spid="10247" grpId="0"/>
      <p:bldP spid="102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2438400" y="533402"/>
          <a:ext cx="7696200" cy="6061077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条件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结论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23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平行判定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基本事实</a:t>
                      </a:r>
                    </a:p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同位角相等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两直线平行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79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定理一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内错角相等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两直线平行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定理二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同旁内角互补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两直线平行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9797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平行性质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定理一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两直线平行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同位角相等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662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定理二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两直线平行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内错角相等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20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定理三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两直线平行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同旁内角互补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</Template>
  <TotalTime>0</TotalTime>
  <Words>1078</Words>
  <Application>Microsoft Office PowerPoint</Application>
  <PresentationFormat>宽屏</PresentationFormat>
  <Paragraphs>165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黑体</vt:lpstr>
      <vt:lpstr>华文行楷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交流与发现</vt:lpstr>
      <vt:lpstr>PowerPoint 演示文稿</vt:lpstr>
      <vt:lpstr>你能说出下列命题的逆命题吗？它们的逆命题是真命题还是假命题？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2017-07-26T07:14:00Z</dcterms:created>
  <dcterms:modified xsi:type="dcterms:W3CDTF">2023-01-16T23:06:46Z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97DBEF0E4BF34C48AA90EF8F0F10D6EB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