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86" r:id="rId2"/>
    <p:sldId id="265" r:id="rId3"/>
    <p:sldId id="266" r:id="rId4"/>
    <p:sldId id="288" r:id="rId5"/>
    <p:sldId id="268" r:id="rId6"/>
    <p:sldId id="295" r:id="rId7"/>
    <p:sldId id="298" r:id="rId8"/>
    <p:sldId id="299" r:id="rId9"/>
    <p:sldId id="261" r:id="rId10"/>
    <p:sldId id="291" r:id="rId11"/>
    <p:sldId id="259" r:id="rId12"/>
    <p:sldId id="260" r:id="rId13"/>
    <p:sldId id="294" r:id="rId14"/>
    <p:sldId id="270" r:id="rId15"/>
    <p:sldId id="277" r:id="rId16"/>
    <p:sldId id="290" r:id="rId17"/>
    <p:sldId id="285" r:id="rId18"/>
    <p:sldId id="297" r:id="rId19"/>
    <p:sldId id="263" r:id="rId20"/>
    <p:sldId id="264" r:id="rId21"/>
    <p:sldId id="292" r:id="rId22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sz="40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0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0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0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0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40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40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40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40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0000FF"/>
    <a:srgbClr val="008000"/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F0EE73C-3726-4A24-8582-9AED22F1967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EE73C-3726-4A24-8582-9AED22F19672}" type="slidenum">
              <a:rPr lang="en-US" altLang="zh-CN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013FA99-4A60-4B6B-AB6C-B4B58DC64700}" type="slidenum">
              <a:rPr lang="en-US" altLang="zh-CN" sz="1200" b="0">
                <a:solidFill>
                  <a:schemeClr val="tx1"/>
                </a:solidFill>
                <a:latin typeface="Arial" panose="020B0604020202020204" pitchFamily="34" charset="0"/>
              </a:rPr>
              <a:t>6</a:t>
            </a:fld>
            <a:endParaRPr lang="en-US" altLang="zh-CN" sz="12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F3E7DB61-EEDA-4A75-A60A-06657804CE88}" type="slidenum">
              <a:rPr lang="en-US" altLang="zh-CN" sz="1200" b="0">
                <a:solidFill>
                  <a:schemeClr val="tx1"/>
                </a:solidFill>
                <a:latin typeface="Arial" panose="020B0604020202020204" pitchFamily="34" charset="0"/>
              </a:rPr>
              <a:t>8</a:t>
            </a:fld>
            <a:endParaRPr lang="en-US" altLang="zh-CN" sz="12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24E60B7-D2E7-4310-926D-B8276C614039}" type="slidenum">
              <a:rPr lang="en-US" altLang="zh-CN" sz="1200" b="0">
                <a:solidFill>
                  <a:schemeClr val="tx1"/>
                </a:solidFill>
                <a:latin typeface="Arial" panose="020B0604020202020204" pitchFamily="34" charset="0"/>
              </a:rPr>
              <a:t>11</a:t>
            </a:fld>
            <a:endParaRPr lang="en-US" altLang="zh-CN" sz="12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969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F338B6CB-F302-45E0-9BA6-E45C2B337A2E}" type="slidenum">
              <a:rPr lang="en-US" altLang="zh-CN" sz="1200" b="0">
                <a:solidFill>
                  <a:schemeClr val="tx1"/>
                </a:solidFill>
                <a:latin typeface="Arial" panose="020B0604020202020204" pitchFamily="34" charset="0"/>
              </a:rPr>
              <a:t>11</a:t>
            </a:fld>
            <a:endParaRPr lang="en-US" altLang="zh-CN" sz="12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D94ED09-BACB-483A-B23F-3067A340DA00}" type="slidenum">
              <a:rPr lang="en-US" altLang="zh-CN" sz="1200" b="0">
                <a:solidFill>
                  <a:schemeClr val="tx1"/>
                </a:solidFill>
                <a:latin typeface="Arial" panose="020B0604020202020204" pitchFamily="34" charset="0"/>
              </a:rPr>
              <a:t>12</a:t>
            </a:fld>
            <a:endParaRPr lang="en-US" altLang="zh-CN" sz="12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2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F64C51FE-0322-4548-9E94-77CA5F004115}" type="slidenum">
              <a:rPr lang="en-US" altLang="zh-CN" sz="1200" b="0">
                <a:solidFill>
                  <a:schemeClr val="tx1"/>
                </a:solidFill>
                <a:latin typeface="Arial" panose="020B0604020202020204" pitchFamily="34" charset="0"/>
              </a:rPr>
              <a:t>12</a:t>
            </a:fld>
            <a:endParaRPr lang="en-US" altLang="zh-CN" sz="12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037AA20-2580-4CD1-83DD-97103E7F7C66}" type="slidenum">
              <a:rPr lang="en-US" altLang="zh-CN" sz="1200" b="0">
                <a:solidFill>
                  <a:schemeClr val="tx1"/>
                </a:solidFill>
                <a:latin typeface="Arial" panose="020B0604020202020204" pitchFamily="34" charset="0"/>
              </a:rPr>
              <a:t>17</a:t>
            </a:fld>
            <a:endParaRPr lang="en-US" altLang="zh-CN" sz="12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D79BB-EAA8-4C87-A31E-A519C963271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8CB74-2F4A-48AC-9E63-D6C2F19F0AC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A1949-6122-4CE1-8EA8-EE2D68F22EF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9330C-1FC2-4A40-A35E-13F37B970F4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0027B-8E2E-493C-BCA9-1C187765C0B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689DB-18DF-49FD-8AB3-689598A78E2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A42D1-E5A0-4823-9DFE-59D275C21D6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C76F-D15B-471B-BF02-8335F531024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B03F2-E74F-477D-8C55-FB71108E2C5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F27C6-0232-4730-A800-3D4901A5203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8A683-750F-4EA5-9253-97685DF9123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6D40B24-43E2-4802-9A7B-F9CC6B73F86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7" Type="http://schemas.openxmlformats.org/officeDocument/2006/relationships/slide" Target="slide19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image.baidu.com/i?ct=503316480&amp;z=0&amp;tn=baiduimagedetail&amp;word=%B6%AF%BB%AD%BF%E2&amp;in=711&amp;cl=2&amp;cm=1&amp;sc=0&amp;lm=-1&amp;pn=710&amp;rn=1" TargetMode="External"/><Relationship Id="rId4" Type="http://schemas.openxmlformats.org/officeDocument/2006/relationships/image" Target="../media/image9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GIF"/><Relationship Id="rId3" Type="http://schemas.microsoft.com/office/2007/relationships/media" Target="file:///H:\School%20life%20(Grammar%201%20)\&#30862;&#29255;\carpenter.mp3" TargetMode="Externa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17.jpeg"/><Relationship Id="rId2" Type="http://schemas.openxmlformats.org/officeDocument/2006/relationships/audio" Target="file:///D:\School%20life%20(Grammar%20a&amp;B%20)\&#30862;&#29255;\carpenter.mp3" TargetMode="External"/><Relationship Id="rId1" Type="http://schemas.microsoft.com/office/2007/relationships/media" Target="file:///D:\School%20life%20(Grammar%20a&amp;B%20)\&#30862;&#29255;\carpenter.mp3" TargetMode="External"/><Relationship Id="rId6" Type="http://schemas.openxmlformats.org/officeDocument/2006/relationships/audio" Target="file:///F:\&#27748;&#38634;&#27905;\&#35838;&#20214;\&#29275;&#27941;8A\School%20life%20(Grammar%201%20)\&#30862;&#29255;\carpenter.mp3" TargetMode="External"/><Relationship Id="rId11" Type="http://schemas.openxmlformats.org/officeDocument/2006/relationships/image" Target="../media/image16.GIF"/><Relationship Id="rId5" Type="http://schemas.microsoft.com/office/2007/relationships/media" Target="file:///F:\&#27748;&#38634;&#27905;\&#35838;&#20214;\&#29275;&#27941;8A\School%20life%20(Grammar%201%20)\&#30862;&#29255;\carpenter.mp3" TargetMode="External"/><Relationship Id="rId10" Type="http://schemas.openxmlformats.org/officeDocument/2006/relationships/image" Target="../media/image15.png"/><Relationship Id="rId4" Type="http://schemas.openxmlformats.org/officeDocument/2006/relationships/audio" Target="file:///H:\School%20life%20(Grammar%201%20)\&#30862;&#29255;\carpenter.mp3" TargetMode="External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GIF"/><Relationship Id="rId7" Type="http://schemas.openxmlformats.org/officeDocument/2006/relationships/slide" Target="slide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GIF"/><Relationship Id="rId7" Type="http://schemas.openxmlformats.org/officeDocument/2006/relationships/slide" Target="slide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1916832"/>
            <a:ext cx="9144000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7200" dirty="0">
                <a:solidFill>
                  <a:srgbClr val="FF0000"/>
                </a:solidFill>
                <a:latin typeface="Adobe Garamond Pro Bold" pitchFamily="18" charset="0"/>
              </a:rPr>
              <a:t>Unit 2 School life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4400" dirty="0">
                <a:solidFill>
                  <a:srgbClr val="FF0000"/>
                </a:solidFill>
                <a:latin typeface="Adobe Garamond Pro Bold" pitchFamily="18" charset="0"/>
              </a:rPr>
              <a:t>Integrated skills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635375" y="5373688"/>
            <a:ext cx="4587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zh-CN" altLang="zh-CN" sz="18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773531" y="980728"/>
            <a:ext cx="3527425" cy="5191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A603AB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宋体" panose="02010600030101010101" pitchFamily="2" charset="-122"/>
              </a:rPr>
              <a:t>八年级英语 上</a:t>
            </a:r>
          </a:p>
        </p:txBody>
      </p:sp>
      <p:sp>
        <p:nvSpPr>
          <p:cNvPr id="7" name="矩形 6"/>
          <p:cNvSpPr/>
          <p:nvPr/>
        </p:nvSpPr>
        <p:spPr>
          <a:xfrm>
            <a:off x="2889997" y="547679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50825" y="1557338"/>
            <a:ext cx="8893175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3600" i="1" dirty="0">
                <a:solidFill>
                  <a:srgbClr val="0000FF"/>
                </a:solidFill>
              </a:rPr>
              <a:t>A3:</a:t>
            </a:r>
          </a:p>
          <a:p>
            <a:pPr algn="l" eaLnBrk="1" hangingPunct="1">
              <a:spcBef>
                <a:spcPct val="50000"/>
              </a:spcBef>
            </a:pPr>
            <a:r>
              <a:rPr kumimoji="1" lang="en-US" altLang="zh-CN" sz="3600" i="1" dirty="0">
                <a:solidFill>
                  <a:srgbClr val="0000FF"/>
                </a:solidFill>
              </a:rPr>
              <a:t>Daniel is finishing his article. Help him complete it using the information in the table in Part A1.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0" y="188913"/>
            <a:ext cx="891540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5000"/>
              </a:lnSpc>
            </a:pPr>
            <a:r>
              <a:rPr kumimoji="1" lang="en-US" altLang="zh-CN" sz="3200" b="0" dirty="0">
                <a:solidFill>
                  <a:schemeClr val="tx1"/>
                </a:solidFill>
              </a:rPr>
              <a:t>Woodland School is smaller than Rocky Mountain High School. There are (1)_______ ( more, fewer, less) teachers and (2)_______( more, fewer, less) students at Woodland School than Rocky Mountain High School. Sunshine Middle school  (3)_______( more, fewer, the most) teachers and students of the three.</a:t>
            </a:r>
            <a:endParaRPr kumimoji="1" lang="en-US" altLang="zh-CN" sz="3200" dirty="0">
              <a:solidFill>
                <a:srgbClr val="FF0000"/>
              </a:solidFill>
            </a:endParaRPr>
          </a:p>
        </p:txBody>
      </p:sp>
      <p:sp>
        <p:nvSpPr>
          <p:cNvPr id="10252" name="Rectangle 16"/>
          <p:cNvSpPr>
            <a:spLocks noChangeArrowheads="1"/>
          </p:cNvSpPr>
          <p:nvPr/>
        </p:nvSpPr>
        <p:spPr bwMode="auto">
          <a:xfrm>
            <a:off x="0" y="4365625"/>
            <a:ext cx="9420225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5000"/>
              </a:lnSpc>
            </a:pPr>
            <a:r>
              <a:rPr kumimoji="1" lang="en-US" altLang="zh-CN" sz="3200" b="0">
                <a:solidFill>
                  <a:schemeClr val="tx1"/>
                </a:solidFill>
              </a:rPr>
              <a:t>Chinese students have</a:t>
            </a:r>
            <a:r>
              <a:rPr kumimoji="1" lang="en-US" altLang="zh-CN" sz="3200" b="0">
                <a:solidFill>
                  <a:srgbClr val="FF0000"/>
                </a:solidFill>
              </a:rPr>
              <a:t> </a:t>
            </a:r>
            <a:r>
              <a:rPr kumimoji="1" lang="en-US" altLang="zh-CN" sz="3200" b="0">
                <a:solidFill>
                  <a:schemeClr val="tx1"/>
                </a:solidFill>
              </a:rPr>
              <a:t>(4)</a:t>
            </a:r>
            <a:r>
              <a:rPr kumimoji="1" lang="en-US" altLang="zh-CN" b="0">
                <a:solidFill>
                  <a:schemeClr val="tx1"/>
                </a:solidFill>
              </a:rPr>
              <a:t>_______</a:t>
            </a:r>
            <a:r>
              <a:rPr kumimoji="1" lang="en-US" altLang="zh-CN" sz="3200" b="0">
                <a:solidFill>
                  <a:schemeClr val="tx1"/>
                </a:solidFill>
              </a:rPr>
              <a:t>( more, fewer, less) </a:t>
            </a:r>
          </a:p>
          <a:p>
            <a:pPr algn="l">
              <a:lnSpc>
                <a:spcPct val="125000"/>
              </a:lnSpc>
            </a:pPr>
            <a:r>
              <a:rPr kumimoji="1" lang="en-US" altLang="zh-CN" sz="3200" b="0">
                <a:solidFill>
                  <a:schemeClr val="tx1"/>
                </a:solidFill>
              </a:rPr>
              <a:t>Weeks off for the summer holiday than British students.</a:t>
            </a:r>
            <a:r>
              <a:rPr kumimoji="1" lang="en-US" altLang="zh-CN" sz="3200" b="0">
                <a:solidFill>
                  <a:srgbClr val="FF0000"/>
                </a:solidFill>
              </a:rPr>
              <a:t> </a:t>
            </a:r>
          </a:p>
          <a:p>
            <a:pPr algn="l">
              <a:lnSpc>
                <a:spcPct val="125000"/>
              </a:lnSpc>
            </a:pPr>
            <a:r>
              <a:rPr kumimoji="1" lang="en-US" altLang="zh-CN" sz="3200" b="0">
                <a:solidFill>
                  <a:schemeClr val="tx1"/>
                </a:solidFill>
              </a:rPr>
              <a:t>their homework than Chinese students.</a:t>
            </a:r>
          </a:p>
        </p:txBody>
      </p:sp>
      <p:grpSp>
        <p:nvGrpSpPr>
          <p:cNvPr id="10253" name="Group 17"/>
          <p:cNvGrpSpPr/>
          <p:nvPr/>
        </p:nvGrpSpPr>
        <p:grpSpPr bwMode="auto">
          <a:xfrm>
            <a:off x="7391400" y="5486400"/>
            <a:ext cx="1143000" cy="1143000"/>
            <a:chOff x="4368" y="1152"/>
            <a:chExt cx="720" cy="720"/>
          </a:xfrm>
        </p:grpSpPr>
        <p:sp>
          <p:nvSpPr>
            <p:cNvPr id="10258" name="AutoShape 18"/>
            <p:cNvSpPr>
              <a:spLocks noChangeArrowheads="1"/>
            </p:cNvSpPr>
            <p:nvPr/>
          </p:nvSpPr>
          <p:spPr bwMode="auto">
            <a:xfrm>
              <a:off x="4368" y="1152"/>
              <a:ext cx="720" cy="720"/>
            </a:xfrm>
            <a:prstGeom prst="star16">
              <a:avLst>
                <a:gd name="adj" fmla="val 37500"/>
              </a:avLst>
            </a:prstGeom>
            <a:gradFill rotWithShape="0">
              <a:gsLst>
                <a:gs pos="0">
                  <a:srgbClr val="FFFF00">
                    <a:gamma/>
                    <a:tint val="82353"/>
                    <a:invGamma/>
                  </a:srgbClr>
                </a:gs>
                <a:gs pos="50000">
                  <a:srgbClr val="FFFF00"/>
                </a:gs>
                <a:gs pos="100000">
                  <a:srgbClr val="FFFF00">
                    <a:gamma/>
                    <a:tint val="82353"/>
                    <a:invGamma/>
                  </a:srgbClr>
                </a:gs>
              </a:gsLst>
              <a:lin ang="2700000" scaled="1"/>
            </a:gradFill>
            <a:ln w="9525">
              <a:noFill/>
              <a:miter lim="800000"/>
            </a:ln>
            <a:effectLst>
              <a:outerShdw dist="35921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pPr algn="l">
                <a:defRPr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59" name="Oval 19" descr="浅色下对角线"/>
            <p:cNvSpPr>
              <a:spLocks noChangeArrowheads="1"/>
            </p:cNvSpPr>
            <p:nvPr/>
          </p:nvSpPr>
          <p:spPr bwMode="auto">
            <a:xfrm>
              <a:off x="4512" y="1296"/>
              <a:ext cx="432" cy="432"/>
            </a:xfrm>
            <a:prstGeom prst="ellipse">
              <a:avLst/>
            </a:prstGeom>
            <a:pattFill prst="ltDnDiag">
              <a:fgClr>
                <a:srgbClr val="FFCC00"/>
              </a:fgClr>
              <a:bgClr>
                <a:srgbClr val="FF9933"/>
              </a:bgClr>
            </a:pattFill>
            <a:ln w="9525">
              <a:noFill/>
              <a:round/>
            </a:ln>
            <a:effectLst>
              <a:outerShdw dist="35921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pPr algn="l">
                <a:defRPr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57200" y="304800"/>
            <a:ext cx="8305800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5000"/>
              </a:lnSpc>
            </a:pPr>
            <a:r>
              <a:rPr kumimoji="1" lang="en-US" altLang="zh-CN" sz="3200" b="0">
                <a:solidFill>
                  <a:schemeClr val="tx1"/>
                </a:solidFill>
              </a:rPr>
              <a:t>British students spend(5)_____________( more, fewer, less) time doing homework than Chinese students. Among the three school,  American students spend (6)________( the least, few, less)  time on homework,  and they have (7)_____( long, longer, the longest) summer holiday. Chinese students spend (8) </a:t>
            </a:r>
            <a:r>
              <a:rPr kumimoji="1" lang="en-US" altLang="zh-CN" sz="3200" b="0" u="sng">
                <a:solidFill>
                  <a:schemeClr val="tx1"/>
                </a:solidFill>
              </a:rPr>
              <a:t>             </a:t>
            </a:r>
            <a:r>
              <a:rPr kumimoji="1" lang="en-US" altLang="zh-CN" sz="3200" b="0">
                <a:solidFill>
                  <a:schemeClr val="tx1"/>
                </a:solidFill>
              </a:rPr>
              <a:t> (the most, the fewest, the least) time on homework. They work (9)</a:t>
            </a:r>
            <a:r>
              <a:rPr kumimoji="1" lang="en-US" altLang="zh-CN" sz="3200" b="0" u="sng">
                <a:solidFill>
                  <a:schemeClr val="tx1"/>
                </a:solidFill>
              </a:rPr>
              <a:t>              </a:t>
            </a:r>
            <a:r>
              <a:rPr kumimoji="1" lang="en-US" altLang="zh-CN" sz="3200" b="0">
                <a:solidFill>
                  <a:schemeClr val="tx1"/>
                </a:solidFill>
              </a:rPr>
              <a:t>(hard, harder, the hardest).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270125" y="408305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endParaRPr kumimoji="1" lang="zh-CN" altLang="zh-CN" sz="2800" b="0">
              <a:solidFill>
                <a:schemeClr val="tx1"/>
              </a:solidFill>
            </a:endParaRPr>
          </a:p>
        </p:txBody>
      </p:sp>
      <p:grpSp>
        <p:nvGrpSpPr>
          <p:cNvPr id="11272" name="Group 13"/>
          <p:cNvGrpSpPr/>
          <p:nvPr/>
        </p:nvGrpSpPr>
        <p:grpSpPr bwMode="auto">
          <a:xfrm>
            <a:off x="6934200" y="5334000"/>
            <a:ext cx="1143000" cy="1143000"/>
            <a:chOff x="4368" y="1152"/>
            <a:chExt cx="720" cy="720"/>
          </a:xfrm>
        </p:grpSpPr>
        <p:sp>
          <p:nvSpPr>
            <p:cNvPr id="11278" name="AutoShape 14"/>
            <p:cNvSpPr>
              <a:spLocks noChangeArrowheads="1"/>
            </p:cNvSpPr>
            <p:nvPr/>
          </p:nvSpPr>
          <p:spPr bwMode="auto">
            <a:xfrm>
              <a:off x="4368" y="1152"/>
              <a:ext cx="720" cy="720"/>
            </a:xfrm>
            <a:prstGeom prst="star16">
              <a:avLst>
                <a:gd name="adj" fmla="val 37500"/>
              </a:avLst>
            </a:prstGeom>
            <a:gradFill rotWithShape="0">
              <a:gsLst>
                <a:gs pos="0">
                  <a:srgbClr val="FFFF00">
                    <a:gamma/>
                    <a:tint val="82353"/>
                    <a:invGamma/>
                  </a:srgbClr>
                </a:gs>
                <a:gs pos="50000">
                  <a:srgbClr val="FFFF00"/>
                </a:gs>
                <a:gs pos="100000">
                  <a:srgbClr val="FFFF00">
                    <a:gamma/>
                    <a:tint val="82353"/>
                    <a:invGamma/>
                  </a:srgbClr>
                </a:gs>
              </a:gsLst>
              <a:lin ang="2700000" scaled="1"/>
            </a:gradFill>
            <a:ln w="9525">
              <a:noFill/>
              <a:miter lim="800000"/>
            </a:ln>
            <a:effectLst>
              <a:outerShdw dist="35921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pPr algn="l">
                <a:defRPr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79" name="Oval 15" descr="浅色下对角线"/>
            <p:cNvSpPr>
              <a:spLocks noChangeArrowheads="1"/>
            </p:cNvSpPr>
            <p:nvPr/>
          </p:nvSpPr>
          <p:spPr bwMode="auto">
            <a:xfrm>
              <a:off x="4512" y="1296"/>
              <a:ext cx="432" cy="432"/>
            </a:xfrm>
            <a:prstGeom prst="ellipse">
              <a:avLst/>
            </a:prstGeom>
            <a:pattFill prst="ltDnDiag">
              <a:fgClr>
                <a:srgbClr val="FFCC00"/>
              </a:fgClr>
              <a:bgClr>
                <a:srgbClr val="FF9933"/>
              </a:bgClr>
            </a:pattFill>
            <a:ln w="9525">
              <a:noFill/>
              <a:round/>
            </a:ln>
            <a:effectLst>
              <a:outerShdw dist="35921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pPr algn="l">
                <a:defRPr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1403350" y="908050"/>
            <a:ext cx="7283450" cy="1143000"/>
          </a:xfrm>
        </p:spPr>
        <p:txBody>
          <a:bodyPr/>
          <a:lstStyle/>
          <a:p>
            <a:pPr algn="l" eaLnBrk="1" hangingPunct="1"/>
            <a:r>
              <a:rPr lang="en-US" altLang="zh-CN" sz="4000" b="1" smtClean="0">
                <a:solidFill>
                  <a:srgbClr val="800000"/>
                </a:solidFill>
                <a:latin typeface="Comic Sans MS" panose="030F0702030302020204" pitchFamily="66" charset="0"/>
              </a:rPr>
              <a:t>Free talk: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619250" y="2708275"/>
            <a:ext cx="6767513" cy="1944688"/>
          </a:xfrm>
          <a:noFill/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smtClean="0">
                <a:latin typeface="Times New Roman" panose="02020603050405020304" pitchFamily="18" charset="0"/>
              </a:rPr>
              <a:t>  Can you tell us the differences among the three schools?</a:t>
            </a:r>
            <a:endParaRPr lang="en-US" altLang="zh-CN" sz="3600" smtClean="0">
              <a:latin typeface="Times New Roman" panose="02020603050405020304" pitchFamily="18" charset="0"/>
            </a:endParaRPr>
          </a:p>
        </p:txBody>
      </p:sp>
      <p:pic>
        <p:nvPicPr>
          <p:cNvPr id="12293" name="Picture 5" descr="bac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2088" y="5516563"/>
            <a:ext cx="93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39750" y="1219200"/>
            <a:ext cx="817245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i="1">
                <a:solidFill>
                  <a:srgbClr val="0000FF"/>
                </a:solidFill>
              </a:rPr>
              <a:t>A3 :</a:t>
            </a:r>
          </a:p>
          <a:p>
            <a:pPr algn="l" eaLnBrk="1" hangingPunct="1">
              <a:spcBef>
                <a:spcPct val="50000"/>
              </a:spcBef>
            </a:pPr>
            <a:r>
              <a:rPr kumimoji="1" lang="en-US" altLang="zh-CN" i="1">
                <a:solidFill>
                  <a:srgbClr val="0000FF"/>
                </a:solidFill>
              </a:rPr>
              <a:t>Daniel, John and Nancy are chatting online about their schools. Match  the sentences to the correct people. Use the information in Part A1 on page 25 to help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381000" y="1268413"/>
            <a:ext cx="876300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1" lang="en-US" altLang="zh-CN" sz="2400" b="0" dirty="0">
                <a:solidFill>
                  <a:schemeClr val="tx1"/>
                </a:solidFill>
                <a:latin typeface="Comic Sans MS" panose="030F0702030302020204" pitchFamily="66" charset="0"/>
              </a:rPr>
              <a:t>1 _________:</a:t>
            </a:r>
          </a:p>
          <a:p>
            <a:pPr algn="l" eaLnBrk="1" hangingPunct="1">
              <a:lnSpc>
                <a:spcPct val="70000"/>
              </a:lnSpc>
              <a:spcBef>
                <a:spcPct val="50000"/>
              </a:spcBef>
            </a:pPr>
            <a:endParaRPr kumimoji="1" lang="en-US" altLang="zh-CN" sz="2400" b="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1" lang="en-US" altLang="zh-CN" sz="2400" b="0" dirty="0">
                <a:solidFill>
                  <a:schemeClr val="tx1"/>
                </a:solidFill>
                <a:latin typeface="Comic Sans MS" panose="030F0702030302020204" pitchFamily="66" charset="0"/>
              </a:rPr>
              <a:t>2 _________:</a:t>
            </a:r>
          </a:p>
          <a:p>
            <a:pPr algn="l" eaLnBrk="1" hangingPunct="1">
              <a:lnSpc>
                <a:spcPct val="70000"/>
              </a:lnSpc>
              <a:spcBef>
                <a:spcPct val="50000"/>
              </a:spcBef>
            </a:pPr>
            <a:endParaRPr kumimoji="1" lang="en-US" altLang="zh-CN" sz="2400" b="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1" lang="en-US" altLang="zh-CN" sz="2400" b="0" dirty="0">
                <a:solidFill>
                  <a:schemeClr val="tx1"/>
                </a:solidFill>
                <a:latin typeface="Comic Sans MS" panose="030F0702030302020204" pitchFamily="66" charset="0"/>
              </a:rPr>
              <a:t>3 _________:  </a:t>
            </a:r>
          </a:p>
          <a:p>
            <a:pPr algn="l" eaLnBrk="1" hangingPunct="1">
              <a:lnSpc>
                <a:spcPct val="70000"/>
              </a:lnSpc>
              <a:spcBef>
                <a:spcPct val="50000"/>
              </a:spcBef>
            </a:pPr>
            <a:endParaRPr kumimoji="1" lang="en-US" altLang="zh-CN" sz="2400" b="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1" lang="en-US" altLang="zh-CN" sz="2400" b="0" dirty="0">
                <a:solidFill>
                  <a:schemeClr val="tx1"/>
                </a:solidFill>
                <a:latin typeface="Comic Sans MS" panose="030F0702030302020204" pitchFamily="66" charset="0"/>
              </a:rPr>
              <a:t>4 _________:</a:t>
            </a:r>
          </a:p>
          <a:p>
            <a:pPr algn="l" eaLnBrk="1" hangingPunct="1">
              <a:lnSpc>
                <a:spcPct val="70000"/>
              </a:lnSpc>
              <a:spcBef>
                <a:spcPct val="50000"/>
              </a:spcBef>
            </a:pPr>
            <a:endParaRPr kumimoji="1" lang="en-US" altLang="zh-CN" sz="2400" b="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1" lang="en-US" altLang="zh-CN" sz="2400" b="0" dirty="0">
                <a:solidFill>
                  <a:schemeClr val="tx1"/>
                </a:solidFill>
                <a:latin typeface="Comic Sans MS" panose="030F0702030302020204" pitchFamily="66" charset="0"/>
              </a:rPr>
              <a:t>5 _________:  </a:t>
            </a:r>
          </a:p>
          <a:p>
            <a:pPr algn="l" eaLnBrk="1" hangingPunct="1">
              <a:lnSpc>
                <a:spcPct val="70000"/>
              </a:lnSpc>
              <a:spcBef>
                <a:spcPct val="50000"/>
              </a:spcBef>
            </a:pPr>
            <a:endParaRPr kumimoji="1" lang="en-US" altLang="zh-CN" sz="2400" b="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827088" y="908050"/>
            <a:ext cx="152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800">
                <a:solidFill>
                  <a:schemeClr val="accent2"/>
                </a:solidFill>
              </a:rPr>
              <a:t>Nancy</a:t>
            </a:r>
          </a:p>
        </p:txBody>
      </p:sp>
      <p:sp>
        <p:nvSpPr>
          <p:cNvPr id="16394" name="WordArt 13"/>
          <p:cNvSpPr>
            <a:spLocks noChangeArrowheads="1" noChangeShapeType="1" noTextEdit="1"/>
          </p:cNvSpPr>
          <p:nvPr/>
        </p:nvSpPr>
        <p:spPr bwMode="auto">
          <a:xfrm rot="-291310">
            <a:off x="250825" y="0"/>
            <a:ext cx="3543300" cy="820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CC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/>
                <a:cs typeface="Arial" panose="020B0604020202020204"/>
              </a:rPr>
              <a:t>Guessing game!</a:t>
            </a:r>
            <a:endParaRPr lang="zh-CN" altLang="en-US" sz="3600" kern="10" dirty="0">
              <a:ln w="19050">
                <a:solidFill>
                  <a:srgbClr val="99CCFF"/>
                </a:solidFill>
                <a:round/>
              </a:ln>
              <a:solidFill>
                <a:srgbClr val="CC00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2411413" y="765175"/>
            <a:ext cx="78851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1" lang="en-US" altLang="zh-CN" sz="2800" b="0" dirty="0">
                <a:solidFill>
                  <a:schemeClr val="tx1"/>
                </a:solidFill>
              </a:rPr>
              <a:t>My school has fewer weeks off in the </a:t>
            </a:r>
          </a:p>
          <a:p>
            <a:pPr algn="l" eaLnBrk="1" hangingPunct="1"/>
            <a:r>
              <a:rPr kumimoji="1" lang="en-US" altLang="zh-CN" sz="2800" b="0" dirty="0">
                <a:solidFill>
                  <a:schemeClr val="tx1"/>
                </a:solidFill>
              </a:rPr>
              <a:t>summertime than Daniel’s school.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2555875" y="1989138"/>
            <a:ext cx="65881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800" b="0" dirty="0">
                <a:solidFill>
                  <a:schemeClr val="tx1"/>
                </a:solidFill>
              </a:rPr>
              <a:t>Students at my school do not wear uniforms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627313" y="2852738"/>
            <a:ext cx="72009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1" lang="en-US" altLang="zh-CN" sz="2800" b="0" dirty="0">
                <a:solidFill>
                  <a:schemeClr val="tx1"/>
                </a:solidFill>
              </a:rPr>
              <a:t>I spend less time doing homework than Nancy.</a:t>
            </a:r>
          </a:p>
          <a:p>
            <a:pPr algn="l" eaLnBrk="1" hangingPunct="1">
              <a:spcBef>
                <a:spcPct val="50000"/>
              </a:spcBef>
            </a:pPr>
            <a:endParaRPr kumimoji="1" lang="en-US" altLang="zh-CN" sz="2800" b="0" dirty="0">
              <a:solidFill>
                <a:schemeClr val="tx1"/>
              </a:solidFill>
            </a:endParaRP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2484438" y="3644900"/>
            <a:ext cx="5616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800" b="0" dirty="0">
                <a:solidFill>
                  <a:schemeClr val="tx1"/>
                </a:solidFill>
              </a:rPr>
              <a:t> My school has the most students.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2627313" y="4724400"/>
            <a:ext cx="61214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1" lang="en-US" altLang="zh-CN" sz="2800" b="0" dirty="0">
                <a:solidFill>
                  <a:schemeClr val="tx1"/>
                </a:solidFill>
              </a:rPr>
              <a:t>My school has the fewest classrooms.</a:t>
            </a:r>
          </a:p>
          <a:p>
            <a:pPr algn="l" eaLnBrk="1" hangingPunct="1">
              <a:spcBef>
                <a:spcPct val="50000"/>
              </a:spcBef>
            </a:pPr>
            <a:endParaRPr kumimoji="1" lang="en-US" altLang="zh-CN" sz="2800" b="0" dirty="0">
              <a:solidFill>
                <a:schemeClr val="tx1"/>
              </a:solidFill>
            </a:endParaRPr>
          </a:p>
        </p:txBody>
      </p:sp>
      <p:grpSp>
        <p:nvGrpSpPr>
          <p:cNvPr id="16401" name="Group 13"/>
          <p:cNvGrpSpPr/>
          <p:nvPr/>
        </p:nvGrpSpPr>
        <p:grpSpPr bwMode="auto">
          <a:xfrm>
            <a:off x="6934200" y="5334000"/>
            <a:ext cx="1143000" cy="1143000"/>
            <a:chOff x="4368" y="1152"/>
            <a:chExt cx="720" cy="720"/>
          </a:xfrm>
        </p:grpSpPr>
        <p:sp>
          <p:nvSpPr>
            <p:cNvPr id="11278" name="AutoShape 14"/>
            <p:cNvSpPr>
              <a:spLocks noChangeArrowheads="1"/>
            </p:cNvSpPr>
            <p:nvPr/>
          </p:nvSpPr>
          <p:spPr bwMode="auto">
            <a:xfrm>
              <a:off x="4368" y="1152"/>
              <a:ext cx="720" cy="720"/>
            </a:xfrm>
            <a:prstGeom prst="star16">
              <a:avLst>
                <a:gd name="adj" fmla="val 37500"/>
              </a:avLst>
            </a:prstGeom>
            <a:gradFill rotWithShape="0">
              <a:gsLst>
                <a:gs pos="0">
                  <a:srgbClr val="FFFF00">
                    <a:gamma/>
                    <a:tint val="82353"/>
                    <a:invGamma/>
                  </a:srgbClr>
                </a:gs>
                <a:gs pos="50000">
                  <a:srgbClr val="FFFF00"/>
                </a:gs>
                <a:gs pos="100000">
                  <a:srgbClr val="FFFF00">
                    <a:gamma/>
                    <a:tint val="82353"/>
                    <a:invGamma/>
                  </a:srgbClr>
                </a:gs>
              </a:gsLst>
              <a:lin ang="2700000" scaled="1"/>
            </a:gradFill>
            <a:ln w="9525">
              <a:noFill/>
              <a:miter lim="800000"/>
            </a:ln>
            <a:effectLst>
              <a:outerShdw dist="35921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pPr algn="l">
                <a:defRPr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79" name="Oval 15" descr="浅色下对角线"/>
            <p:cNvSpPr>
              <a:spLocks noChangeArrowheads="1"/>
            </p:cNvSpPr>
            <p:nvPr/>
          </p:nvSpPr>
          <p:spPr bwMode="auto">
            <a:xfrm>
              <a:off x="4512" y="1296"/>
              <a:ext cx="432" cy="432"/>
            </a:xfrm>
            <a:prstGeom prst="ellipse">
              <a:avLst/>
            </a:prstGeom>
            <a:pattFill prst="ltDnDiag">
              <a:fgClr>
                <a:srgbClr val="FFCC00"/>
              </a:fgClr>
              <a:bgClr>
                <a:srgbClr val="FF9933"/>
              </a:bgClr>
            </a:pattFill>
            <a:ln w="9525">
              <a:noFill/>
              <a:round/>
            </a:ln>
            <a:effectLst>
              <a:outerShdw dist="35921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pPr algn="l">
                <a:defRPr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>
    <p:sndAc>
      <p:stSnd>
        <p:snd r:embed="rId2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27662" grpId="0"/>
      <p:bldP spid="27663" grpId="0"/>
      <p:bldP spid="27664" grpId="0"/>
      <p:bldP spid="27665" grpId="0"/>
      <p:bldP spid="2766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28040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</a:rPr>
              <a:t>B: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</a:rPr>
              <a:t>Speak up: talking about the time they spend on their hobbies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403350" y="404813"/>
            <a:ext cx="5400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600" i="1"/>
              <a:t>Listen and fill in the blanks</a:t>
            </a:r>
          </a:p>
        </p:txBody>
      </p:sp>
      <p:graphicFrame>
        <p:nvGraphicFramePr>
          <p:cNvPr id="20564" name="Group 84"/>
          <p:cNvGraphicFramePr>
            <a:graphicFrameLocks noGrp="1"/>
          </p:cNvGraphicFramePr>
          <p:nvPr/>
        </p:nvGraphicFramePr>
        <p:xfrm>
          <a:off x="611188" y="2636838"/>
          <a:ext cx="7488237" cy="2289176"/>
        </p:xfrm>
        <a:graphic>
          <a:graphicData uri="http://schemas.openxmlformats.org/drawingml/2006/table">
            <a:tbl>
              <a:tblPr/>
              <a:tblGrid>
                <a:gridCol w="230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44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Daniel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Simon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my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M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illie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otype Corsiva" panose="03010101010201010101" pitchFamily="66" charset="0"/>
                          <a:ea typeface="宋体" panose="02010600030101010101" pitchFamily="2" charset="-122"/>
                        </a:rPr>
                        <a:t>Time they spend on hobbies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0504" name="Picture 41" descr="喇吧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157413"/>
            <a:ext cx="1871662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2" name="Picture 41" descr="喇吧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133600"/>
            <a:ext cx="1871663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5" name="Text Box 85"/>
          <p:cNvSpPr txBox="1">
            <a:spLocks noChangeArrowheads="1"/>
          </p:cNvSpPr>
          <p:nvPr/>
        </p:nvSpPr>
        <p:spPr bwMode="auto">
          <a:xfrm>
            <a:off x="2987675" y="3860800"/>
            <a:ext cx="1079500" cy="9461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A603AB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one hour</a:t>
            </a:r>
          </a:p>
        </p:txBody>
      </p:sp>
      <p:sp>
        <p:nvSpPr>
          <p:cNvPr id="20566" name="Text Box 86"/>
          <p:cNvSpPr txBox="1">
            <a:spLocks noChangeArrowheads="1"/>
          </p:cNvSpPr>
          <p:nvPr/>
        </p:nvSpPr>
        <p:spPr bwMode="auto">
          <a:xfrm>
            <a:off x="4211638" y="3860800"/>
            <a:ext cx="1079500" cy="9461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A603AB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two hours</a:t>
            </a:r>
          </a:p>
        </p:txBody>
      </p:sp>
      <p:sp>
        <p:nvSpPr>
          <p:cNvPr id="20567" name="Text Box 87"/>
          <p:cNvSpPr txBox="1">
            <a:spLocks noChangeArrowheads="1"/>
          </p:cNvSpPr>
          <p:nvPr/>
        </p:nvSpPr>
        <p:spPr bwMode="auto">
          <a:xfrm>
            <a:off x="5580063" y="3933825"/>
            <a:ext cx="1079500" cy="7016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A603AB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half an hour</a:t>
            </a:r>
          </a:p>
        </p:txBody>
      </p:sp>
      <p:sp>
        <p:nvSpPr>
          <p:cNvPr id="20569" name="Text Box 89"/>
          <p:cNvSpPr txBox="1">
            <a:spLocks noChangeArrowheads="1"/>
          </p:cNvSpPr>
          <p:nvPr/>
        </p:nvSpPr>
        <p:spPr bwMode="auto">
          <a:xfrm>
            <a:off x="6804025" y="4005263"/>
            <a:ext cx="1079500" cy="7016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A603AB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tx1"/>
                </a:solidFill>
              </a:rPr>
              <a:t>half an hour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20565" grpId="0"/>
      <p:bldP spid="20566" grpId="0"/>
      <p:bldP spid="20567" grpId="0"/>
      <p:bldP spid="2056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395288" y="549275"/>
            <a:ext cx="3563937" cy="935038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dirty="0">
                <a:solidFill>
                  <a:schemeClr val="bg1"/>
                </a:solidFill>
              </a:rPr>
              <a:t>Practice</a:t>
            </a:r>
          </a:p>
        </p:txBody>
      </p:sp>
      <p:pic>
        <p:nvPicPr>
          <p:cNvPr id="22532" name="Picture 6" descr="bac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5825" y="5805488"/>
            <a:ext cx="93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323850" y="2060575"/>
            <a:ext cx="6840538" cy="393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chemeClr val="tx1"/>
                </a:solidFill>
              </a:rPr>
              <a:t>Make up a new dialogue using John and Daniel’s conversation as a model. </a:t>
            </a:r>
            <a:r>
              <a:rPr lang="en-US" altLang="zh-CN" sz="3200" dirty="0">
                <a:solidFill>
                  <a:srgbClr val="008000"/>
                </a:solidFill>
              </a:rPr>
              <a:t>(A: you; B: John/Daniel)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8000"/>
                </a:solidFill>
              </a:rPr>
              <a:t>A: Good morning, John/Daniel.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8000"/>
                </a:solidFill>
              </a:rPr>
              <a:t>B: Good morning, </a:t>
            </a:r>
            <a:r>
              <a:rPr lang="en-US" altLang="zh-CN" dirty="0">
                <a:solidFill>
                  <a:srgbClr val="008000"/>
                </a:solidFill>
              </a:rPr>
              <a:t>…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8000"/>
                </a:solidFill>
              </a:rPr>
              <a:t>A: How much time do you spend …?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rgbClr val="0033CC"/>
                </a:solidFill>
              </a:rPr>
              <a:t>Let’s have a PK.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53736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mtClean="0"/>
              <a:t>     </a:t>
            </a:r>
          </a:p>
        </p:txBody>
      </p:sp>
      <p:pic>
        <p:nvPicPr>
          <p:cNvPr id="23556" name="Picture 4" descr="A1_01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175" y="4508500"/>
            <a:ext cx="903288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 descr="A1_023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3713" y="2133600"/>
            <a:ext cx="1871662" cy="169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" descr="u=2092716412,596359174&amp;gp=14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9388" y="188913"/>
            <a:ext cx="1122362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9" descr="A1_023">
            <a:hlinkClick r:id="rId7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8625" y="2133600"/>
            <a:ext cx="1871663" cy="169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0" name="Text Box 11"/>
          <p:cNvSpPr txBox="1">
            <a:spLocks noChangeArrowheads="1"/>
          </p:cNvSpPr>
          <p:nvPr/>
        </p:nvSpPr>
        <p:spPr bwMode="auto">
          <a:xfrm>
            <a:off x="2197100" y="3286125"/>
            <a:ext cx="649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3561" name="Text Box 12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5940425" y="3141663"/>
            <a:ext cx="649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zh-CN" altLang="en-US" sz="3600" dirty="0" smtClean="0">
                <a:ea typeface="楷体_GB2312" pitchFamily="49" charset="-122"/>
              </a:rPr>
              <a:t>用所给单词的正确形式填空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81075"/>
            <a:ext cx="8964613" cy="5876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/>
              <a:t>1. I spend two hours ________(do) my homework every day.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/>
              <a:t>2. We have ________(little) juice than they.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/>
              <a:t>3. I have _________(few) books than Tom.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/>
              <a:t>4. I have ________ (much) homework than you. You have______ (little) homework than I.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/>
              <a:t>5. Every day, Daniel spends _______(much) time doing his homework than John.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/>
              <a:t>6. Our school has _______ (few) teachers than Beijing Sunshine Secondary, but our school has ________(many) students than it.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/>
              <a:t>7. Do you want to get the ________ (high) points in your class? You should listen to teacher ________________ (carefully) and work __________ (hard) than before.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3563938" y="836613"/>
            <a:ext cx="1171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2400" b="0">
                <a:solidFill>
                  <a:srgbClr val="FF3300"/>
                </a:solidFill>
                <a:latin typeface="Arial" panose="020B0604020202020204" pitchFamily="34" charset="0"/>
              </a:rPr>
              <a:t>doing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2268538" y="1628775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2400" b="0">
                <a:solidFill>
                  <a:srgbClr val="FF3300"/>
                </a:solidFill>
                <a:latin typeface="Arial" panose="020B0604020202020204" pitchFamily="34" charset="0"/>
              </a:rPr>
              <a:t>less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1763713" y="2205038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0">
                <a:solidFill>
                  <a:srgbClr val="FF3300"/>
                </a:solidFill>
                <a:latin typeface="Arial" panose="020B0604020202020204" pitchFamily="34" charset="0"/>
              </a:rPr>
              <a:t>fewer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1763713" y="2492375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0">
                <a:solidFill>
                  <a:srgbClr val="FF3300"/>
                </a:solidFill>
                <a:latin typeface="Arial" panose="020B0604020202020204" pitchFamily="34" charset="0"/>
              </a:rPr>
              <a:t>more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1187450" y="29972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0">
                <a:solidFill>
                  <a:srgbClr val="FF3300"/>
                </a:solidFill>
                <a:latin typeface="Arial" panose="020B0604020202020204" pitchFamily="34" charset="0"/>
              </a:rPr>
              <a:t>less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4787900" y="3357563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0">
                <a:solidFill>
                  <a:srgbClr val="FF3300"/>
                </a:solidFill>
                <a:latin typeface="Arial" panose="020B0604020202020204" pitchFamily="34" charset="0"/>
              </a:rPr>
              <a:t>more</a:t>
            </a: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2987675" y="40767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0">
                <a:solidFill>
                  <a:srgbClr val="FF3300"/>
                </a:solidFill>
                <a:latin typeface="Arial" panose="020B0604020202020204" pitchFamily="34" charset="0"/>
              </a:rPr>
              <a:t>fewer</a:t>
            </a:r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539750" y="47244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0">
                <a:solidFill>
                  <a:srgbClr val="FF3300"/>
                </a:solidFill>
                <a:latin typeface="Arial" panose="020B0604020202020204" pitchFamily="34" charset="0"/>
              </a:rPr>
              <a:t>more</a:t>
            </a: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4427538" y="5084763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0">
                <a:solidFill>
                  <a:srgbClr val="FF3300"/>
                </a:solidFill>
                <a:latin typeface="Arial" panose="020B0604020202020204" pitchFamily="34" charset="0"/>
              </a:rPr>
              <a:t>highest</a:t>
            </a: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1116013" y="5805488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0">
                <a:solidFill>
                  <a:srgbClr val="FF3300"/>
                </a:solidFill>
                <a:latin typeface="Arial" panose="020B0604020202020204" pitchFamily="34" charset="0"/>
              </a:rPr>
              <a:t>more carefully</a:t>
            </a:r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827088" y="616585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0">
                <a:solidFill>
                  <a:srgbClr val="FF3300"/>
                </a:solidFill>
                <a:latin typeface="Arial" panose="020B0604020202020204" pitchFamily="34" charset="0"/>
              </a:rPr>
              <a:t>harder</a:t>
            </a:r>
          </a:p>
        </p:txBody>
      </p:sp>
      <p:pic>
        <p:nvPicPr>
          <p:cNvPr id="24595" name="Picture 22" descr="button10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594995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6" name="Picture 25" descr="button10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56550" y="594995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8243887" cy="1143000"/>
          </a:xfrm>
        </p:spPr>
        <p:txBody>
          <a:bodyPr/>
          <a:lstStyle/>
          <a:p>
            <a:pPr eaLnBrk="1" hangingPunct="1"/>
            <a:r>
              <a:rPr lang="en-US" altLang="zh-CN" sz="3600" b="1" dirty="0" smtClean="0">
                <a:solidFill>
                  <a:schemeClr val="accent2"/>
                </a:solidFill>
              </a:rPr>
              <a:t>Try to answer these questions</a:t>
            </a:r>
            <a:r>
              <a:rPr lang="en-US" altLang="zh-CN" sz="4800" b="1" dirty="0" smtClean="0">
                <a:solidFill>
                  <a:schemeClr val="accent2"/>
                </a:solidFill>
              </a:rPr>
              <a:t> </a:t>
            </a:r>
            <a:endParaRPr lang="en-US" altLang="zh-CN" sz="4000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628800"/>
            <a:ext cx="7561263" cy="4546600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800000"/>
                </a:solidFill>
              </a:rPr>
              <a:t>About Nancy:</a:t>
            </a:r>
          </a:p>
          <a:p>
            <a:pPr eaLnBrk="1" hangingPunct="1"/>
            <a:r>
              <a:rPr lang="en-US" altLang="zh-CN" b="1" dirty="0" smtClean="0"/>
              <a:t>1.Where does Nancy come from?</a:t>
            </a:r>
          </a:p>
          <a:p>
            <a:pPr eaLnBrk="1" hangingPunct="1"/>
            <a:r>
              <a:rPr lang="en-US" altLang="zh-CN" b="1" dirty="0" smtClean="0"/>
              <a:t>2.Which grade is she in?</a:t>
            </a:r>
          </a:p>
          <a:p>
            <a:pPr eaLnBrk="1" hangingPunct="1"/>
            <a:r>
              <a:rPr lang="en-US" altLang="zh-CN" b="1" dirty="0" smtClean="0"/>
              <a:t>3.What school does she study?</a:t>
            </a:r>
          </a:p>
          <a:p>
            <a:pPr eaLnBrk="1" hangingPunct="1"/>
            <a:r>
              <a:rPr lang="en-US" altLang="zh-CN" b="1" dirty="0" smtClean="0"/>
              <a:t>4.What is her </a:t>
            </a:r>
            <a:r>
              <a:rPr lang="en-US" altLang="zh-CN" b="1" dirty="0" err="1" smtClean="0"/>
              <a:t>favourite</a:t>
            </a:r>
            <a:r>
              <a:rPr lang="en-US" altLang="zh-CN" b="1" dirty="0" smtClean="0"/>
              <a:t> subject?</a:t>
            </a:r>
          </a:p>
          <a:p>
            <a:pPr eaLnBrk="1" hangingPunct="1"/>
            <a:r>
              <a:rPr lang="en-US" altLang="zh-CN" b="1" dirty="0" smtClean="0"/>
              <a:t>5.What activity does her school     </a:t>
            </a:r>
          </a:p>
          <a:p>
            <a:pPr eaLnBrk="1" hangingPunct="1">
              <a:buFontTx/>
              <a:buNone/>
            </a:pPr>
            <a:r>
              <a:rPr lang="en-US" altLang="zh-CN" b="1" dirty="0" smtClean="0"/>
              <a:t>      have every year?</a:t>
            </a:r>
            <a:r>
              <a:rPr lang="en-US" altLang="zh-CN" dirty="0" smtClean="0"/>
              <a:t> </a:t>
            </a:r>
          </a:p>
        </p:txBody>
      </p:sp>
      <p:sp>
        <p:nvSpPr>
          <p:cNvPr id="307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1188" y="260350"/>
            <a:ext cx="3960812" cy="576263"/>
          </a:xfrm>
          <a:prstGeom prst="actionButtonBlank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 sz="3200" b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1330325" y="188913"/>
            <a:ext cx="324008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</a:rPr>
              <a:t>Lead –in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609600" y="304800"/>
            <a:ext cx="1000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 dirty="0">
                <a:solidFill>
                  <a:schemeClr val="tx2"/>
                </a:solidFill>
                <a:ea typeface="楷体_GB2312" pitchFamily="49" charset="-122"/>
              </a:rPr>
              <a:t>改错</a:t>
            </a: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381000" y="762000"/>
            <a:ext cx="8458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marL="838200" indent="-838200" algn="l"/>
            <a:r>
              <a:rPr lang="en-US" altLang="zh-CN" sz="3600" dirty="0">
                <a:solidFill>
                  <a:schemeClr val="tx1"/>
                </a:solidFill>
                <a:ea typeface="黑体" panose="02010609060101010101" pitchFamily="49" charset="-122"/>
              </a:rPr>
              <a:t>1. I need less flowers than my sister.</a:t>
            </a:r>
            <a:r>
              <a:rPr lang="en-US" altLang="zh-CN" sz="3600" u="sng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</a:p>
          <a:p>
            <a:pPr marL="838200" indent="-838200" algn="l"/>
            <a:r>
              <a:rPr lang="en-US" altLang="zh-CN" sz="3600" dirty="0">
                <a:solidFill>
                  <a:schemeClr val="tx1"/>
                </a:solidFill>
                <a:ea typeface="黑体" panose="02010609060101010101" pitchFamily="49" charset="-122"/>
              </a:rPr>
              <a:t>2. The teacher has fewer money than her</a:t>
            </a:r>
          </a:p>
          <a:p>
            <a:pPr marL="838200" indent="-838200" algn="l"/>
            <a:r>
              <a:rPr lang="en-US" altLang="zh-CN" sz="3600" dirty="0">
                <a:solidFill>
                  <a:schemeClr val="tx1"/>
                </a:solidFill>
                <a:ea typeface="黑体" panose="02010609060101010101" pitchFamily="49" charset="-122"/>
              </a:rPr>
              <a:t>     brother.</a:t>
            </a:r>
          </a:p>
          <a:p>
            <a:pPr marL="838200" indent="-838200" algn="l"/>
            <a:r>
              <a:rPr lang="en-US" altLang="zh-CN" sz="3600" dirty="0">
                <a:solidFill>
                  <a:schemeClr val="tx1"/>
                </a:solidFill>
                <a:ea typeface="黑体" panose="02010609060101010101" pitchFamily="49" charset="-122"/>
              </a:rPr>
              <a:t>3. There are less water in this bottle than </a:t>
            </a:r>
          </a:p>
          <a:p>
            <a:pPr marL="838200" indent="-838200" algn="l"/>
            <a:r>
              <a:rPr lang="en-US" altLang="zh-CN" sz="3600" dirty="0">
                <a:solidFill>
                  <a:schemeClr val="tx1"/>
                </a:solidFill>
                <a:ea typeface="黑体" panose="02010609060101010101" pitchFamily="49" charset="-122"/>
              </a:rPr>
              <a:t>     in that one.</a:t>
            </a:r>
          </a:p>
          <a:p>
            <a:pPr marL="838200" indent="-838200" algn="l"/>
            <a:r>
              <a:rPr lang="en-US" altLang="zh-CN" sz="3600" dirty="0">
                <a:solidFill>
                  <a:schemeClr val="tx1"/>
                </a:solidFill>
                <a:ea typeface="黑体" panose="02010609060101010101" pitchFamily="49" charset="-122"/>
              </a:rPr>
              <a:t>4. He spends much time playing computer </a:t>
            </a:r>
          </a:p>
          <a:p>
            <a:pPr marL="838200" indent="-838200" algn="l"/>
            <a:r>
              <a:rPr lang="en-US" altLang="zh-CN" sz="3600" dirty="0">
                <a:solidFill>
                  <a:schemeClr val="tx1"/>
                </a:solidFill>
                <a:ea typeface="黑体" panose="02010609060101010101" pitchFamily="49" charset="-122"/>
              </a:rPr>
              <a:t>    games than anyone else in his class</a:t>
            </a:r>
            <a:r>
              <a:rPr lang="en-US" altLang="zh-CN" sz="3600" dirty="0" smtClean="0">
                <a:solidFill>
                  <a:schemeClr val="tx1"/>
                </a:solidFill>
                <a:ea typeface="黑体" panose="02010609060101010101" pitchFamily="49" charset="-122"/>
              </a:rPr>
              <a:t>. </a:t>
            </a:r>
            <a:endParaRPr lang="en-US" altLang="zh-CN" sz="3600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7540625" y="1295400"/>
            <a:ext cx="32051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>
                <a:solidFill>
                  <a:srgbClr val="FF3300"/>
                </a:solidFill>
                <a:ea typeface="黑体" panose="02010609060101010101" pitchFamily="49" charset="-122"/>
              </a:rPr>
              <a:t>fewer</a:t>
            </a: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3581400" y="236220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>
                <a:solidFill>
                  <a:srgbClr val="FF3300"/>
                </a:solidFill>
                <a:ea typeface="黑体" panose="02010609060101010101" pitchFamily="49" charset="-122"/>
              </a:rPr>
              <a:t>less</a:t>
            </a:r>
          </a:p>
        </p:txBody>
      </p:sp>
      <p:sp>
        <p:nvSpPr>
          <p:cNvPr id="83974" name="Line 6"/>
          <p:cNvSpPr>
            <a:spLocks noChangeShapeType="1"/>
          </p:cNvSpPr>
          <p:nvPr/>
        </p:nvSpPr>
        <p:spPr bwMode="auto">
          <a:xfrm>
            <a:off x="2230438" y="1773238"/>
            <a:ext cx="685800" cy="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3975" name="Line 7"/>
          <p:cNvSpPr>
            <a:spLocks noChangeShapeType="1"/>
          </p:cNvSpPr>
          <p:nvPr/>
        </p:nvSpPr>
        <p:spPr bwMode="auto">
          <a:xfrm>
            <a:off x="3124200" y="4508500"/>
            <a:ext cx="990600" cy="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3976" name="Line 8"/>
          <p:cNvSpPr>
            <a:spLocks noChangeShapeType="1"/>
          </p:cNvSpPr>
          <p:nvPr/>
        </p:nvSpPr>
        <p:spPr bwMode="auto">
          <a:xfrm>
            <a:off x="2209800" y="3429000"/>
            <a:ext cx="685800" cy="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3977" name="Line 9"/>
          <p:cNvSpPr>
            <a:spLocks noChangeShapeType="1"/>
          </p:cNvSpPr>
          <p:nvPr/>
        </p:nvSpPr>
        <p:spPr bwMode="auto">
          <a:xfrm>
            <a:off x="4191000" y="2349500"/>
            <a:ext cx="990600" cy="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3505200" y="3352800"/>
            <a:ext cx="11001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>
                <a:solidFill>
                  <a:srgbClr val="FF3300"/>
                </a:solidFill>
                <a:ea typeface="黑体" panose="02010609060101010101" pitchFamily="49" charset="-122"/>
              </a:rPr>
              <a:t>is</a:t>
            </a:r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3429000" y="5029200"/>
            <a:ext cx="3252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3300"/>
                </a:solidFill>
              </a:rPr>
              <a:t>more</a:t>
            </a:r>
          </a:p>
        </p:txBody>
      </p:sp>
      <p:pic>
        <p:nvPicPr>
          <p:cNvPr id="25613" name="Picture 14" descr="button10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594995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4" name="Picture 15" descr="button10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56550" y="594995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utoUpdateAnimBg="0"/>
      <p:bldP spid="83971" grpId="0" autoUpdateAnimBg="0"/>
      <p:bldP spid="83972" grpId="0" autoUpdateAnimBg="0"/>
      <p:bldP spid="83973" grpId="0" autoUpdateAnimBg="0"/>
      <p:bldP spid="83974" grpId="0" animBg="1"/>
      <p:bldP spid="83975" grpId="0" animBg="1"/>
      <p:bldP spid="83976" grpId="0" animBg="1"/>
      <p:bldP spid="83977" grpId="0" animBg="1"/>
      <p:bldP spid="83978" grpId="0" autoUpdateAnimBg="0"/>
      <p:bldP spid="8397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carpenter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5" name="carpenter.mp3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6" name="carpenter.mp3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98107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4" descr="npo0000b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132138" y="2347913"/>
            <a:ext cx="6011862" cy="451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6" descr="card3"/>
          <p:cNvPicPr>
            <a:picLocks noChangeAspect="1" noChangeArrowheads="1" noCrop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23850" y="2492375"/>
            <a:ext cx="22320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8" descr="npo0000b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23850" y="692150"/>
            <a:ext cx="31686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WordArt 8"/>
          <p:cNvSpPr>
            <a:spLocks noChangeArrowheads="1" noChangeShapeType="1" noTextEdit="1"/>
          </p:cNvSpPr>
          <p:nvPr/>
        </p:nvSpPr>
        <p:spPr bwMode="auto">
          <a:xfrm>
            <a:off x="1979613" y="549275"/>
            <a:ext cx="6408737" cy="41767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altLang="zh-CN" sz="3600" kern="1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Comic Sans MS" panose="030F0702030302020204"/>
              </a:rPr>
              <a:t> Thank You ,</a:t>
            </a:r>
          </a:p>
          <a:p>
            <a:r>
              <a:rPr lang="en-US" altLang="zh-CN" sz="3600" kern="1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Comic Sans MS" panose="030F0702030302020204"/>
              </a:rPr>
              <a:t>     Bye !</a:t>
            </a:r>
          </a:p>
          <a:p>
            <a:endParaRPr lang="zh-CN" altLang="en-US" sz="3600" kern="10">
              <a:ln w="9525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Comic Sans MS" panose="030F0702030302020204"/>
            </a:endParaRPr>
          </a:p>
        </p:txBody>
      </p:sp>
      <p:pic>
        <p:nvPicPr>
          <p:cNvPr id="26633" name="Picture 9" descr="W_064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24750" y="3789363"/>
            <a:ext cx="719138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91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491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491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156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155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15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331640" y="2348880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692150"/>
            <a:ext cx="7283450" cy="1143000"/>
          </a:xfrm>
        </p:spPr>
        <p:txBody>
          <a:bodyPr/>
          <a:lstStyle/>
          <a:p>
            <a:pPr algn="l" eaLnBrk="1" hangingPunct="1"/>
            <a:r>
              <a:rPr lang="en-US" altLang="zh-CN" sz="4000" b="1" smtClean="0">
                <a:solidFill>
                  <a:srgbClr val="800000"/>
                </a:solidFill>
              </a:rPr>
              <a:t>About John: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628800"/>
            <a:ext cx="7345362" cy="4114800"/>
          </a:xfrm>
        </p:spPr>
        <p:txBody>
          <a:bodyPr/>
          <a:lstStyle/>
          <a:p>
            <a:pPr eaLnBrk="1" hangingPunct="1"/>
            <a:r>
              <a:rPr lang="en-US" altLang="zh-CN" b="1" dirty="0" smtClean="0"/>
              <a:t>6.Where does John come from?</a:t>
            </a:r>
          </a:p>
          <a:p>
            <a:pPr eaLnBrk="1" hangingPunct="1"/>
            <a:r>
              <a:rPr lang="en-US" altLang="zh-CN" b="1" dirty="0" smtClean="0"/>
              <a:t>7. Which grade is he in?</a:t>
            </a:r>
          </a:p>
          <a:p>
            <a:pPr eaLnBrk="1" hangingPunct="1"/>
            <a:r>
              <a:rPr lang="en-US" altLang="zh-CN" b="1" dirty="0" smtClean="0"/>
              <a:t>8. What school does he study?</a:t>
            </a:r>
          </a:p>
          <a:p>
            <a:pPr eaLnBrk="1" hangingPunct="1"/>
            <a:r>
              <a:rPr lang="en-US" altLang="zh-CN" b="1" dirty="0" smtClean="0"/>
              <a:t>9. What sport does he like? </a:t>
            </a:r>
          </a:p>
          <a:p>
            <a:pPr eaLnBrk="1" hangingPunct="1"/>
            <a:r>
              <a:rPr lang="en-US" altLang="zh-CN" b="1" dirty="0" smtClean="0"/>
              <a:t>10. What club does John join?</a:t>
            </a:r>
          </a:p>
        </p:txBody>
      </p:sp>
      <p:sp>
        <p:nvSpPr>
          <p:cNvPr id="4103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5650" y="333375"/>
            <a:ext cx="3960813" cy="576263"/>
          </a:xfrm>
          <a:prstGeom prst="actionButtonBlank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 sz="3200" b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1474788" y="261938"/>
            <a:ext cx="3240087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Lead –in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476250"/>
            <a:ext cx="3960812" cy="576263"/>
          </a:xfrm>
          <a:prstGeom prst="actionButtonBlank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 sz="3200" b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1187450" y="404813"/>
            <a:ext cx="3240088" cy="620712"/>
          </a:xfrm>
        </p:spPr>
        <p:txBody>
          <a:bodyPr/>
          <a:lstStyle/>
          <a:p>
            <a:pPr algn="l" eaLnBrk="1" hangingPunct="1"/>
            <a:r>
              <a:rPr lang="en-US" altLang="zh-CN" sz="4000" b="1" smtClean="0">
                <a:solidFill>
                  <a:srgbClr val="FF0000"/>
                </a:solidFill>
              </a:rPr>
              <a:t>Lead –in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395288" y="1916113"/>
            <a:ext cx="3889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0" dirty="0">
                <a:solidFill>
                  <a:schemeClr val="tx1"/>
                </a:solidFill>
              </a:rPr>
              <a:t>Number of students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323850" y="1341438"/>
            <a:ext cx="4321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 err="1"/>
              <a:t>Gaozi</a:t>
            </a:r>
            <a:r>
              <a:rPr lang="en-US" altLang="zh-CN" sz="3200" dirty="0"/>
              <a:t> Middle School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0" y="1844675"/>
            <a:ext cx="8642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0" dirty="0">
                <a:solidFill>
                  <a:schemeClr val="tx1"/>
                </a:solidFill>
              </a:rPr>
              <a:t>2. How many students are there in your school?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250825" y="1341438"/>
            <a:ext cx="56896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 b="0" dirty="0">
                <a:solidFill>
                  <a:schemeClr val="tx1"/>
                </a:solidFill>
              </a:rPr>
              <a:t>1.What school are you in?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179388" y="3644900"/>
            <a:ext cx="82819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0">
                <a:solidFill>
                  <a:schemeClr val="tx1"/>
                </a:solidFill>
              </a:rPr>
              <a:t>5. How long do you have your summer holiday?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179388" y="6021388"/>
            <a:ext cx="6913562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 b="0">
                <a:solidFill>
                  <a:schemeClr val="tx1"/>
                </a:solidFill>
              </a:rPr>
              <a:t>8. Do you do morning exercises?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250825" y="4292600"/>
            <a:ext cx="92884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200" b="0">
                <a:solidFill>
                  <a:schemeClr val="tx1"/>
                </a:solidFill>
              </a:rPr>
              <a:t>6. How long do you spend on your homework every day?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5795963" y="1989138"/>
            <a:ext cx="172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000" b="0">
                <a:solidFill>
                  <a:srgbClr val="CC0000"/>
                </a:solidFill>
                <a:latin typeface="Arial" panose="020B0604020202020204" pitchFamily="34" charset="0"/>
              </a:rPr>
              <a:t>670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0" y="2492375"/>
            <a:ext cx="84978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0">
                <a:solidFill>
                  <a:schemeClr val="tx1"/>
                </a:solidFill>
              </a:rPr>
              <a:t>3. How many teachers are there in your school?</a:t>
            </a: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179388" y="3068638"/>
            <a:ext cx="8280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0">
                <a:solidFill>
                  <a:schemeClr val="tx1"/>
                </a:solidFill>
              </a:rPr>
              <a:t>4. How many classrooms are there in your school?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5724525" y="2636838"/>
            <a:ext cx="100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000" b="0">
                <a:solidFill>
                  <a:srgbClr val="CC0000"/>
                </a:solidFill>
                <a:latin typeface="Arial" panose="020B0604020202020204" pitchFamily="34" charset="0"/>
              </a:rPr>
              <a:t>69</a:t>
            </a: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684213" y="3068638"/>
            <a:ext cx="43211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 b="0">
                <a:solidFill>
                  <a:schemeClr val="tx1"/>
                </a:solidFill>
              </a:rPr>
              <a:t>Number of classrooms</a:t>
            </a:r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684213" y="2492375"/>
            <a:ext cx="360045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 b="0">
                <a:solidFill>
                  <a:schemeClr val="tx1"/>
                </a:solidFill>
              </a:rPr>
              <a:t>Number of teachers</a:t>
            </a: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611188" y="3716338"/>
            <a:ext cx="5005387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 b="0">
                <a:solidFill>
                  <a:srgbClr val="FF6600"/>
                </a:solidFill>
              </a:rPr>
              <a:t>Length</a:t>
            </a:r>
            <a:r>
              <a:rPr lang="en-US" altLang="zh-CN" sz="3200" b="0">
                <a:solidFill>
                  <a:schemeClr val="tx1"/>
                </a:solidFill>
              </a:rPr>
              <a:t> of summer holiday</a:t>
            </a: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468313" y="6021388"/>
            <a:ext cx="63373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 b="0">
                <a:solidFill>
                  <a:schemeClr val="tx1"/>
                </a:solidFill>
              </a:rPr>
              <a:t>Do students do morning exercises?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5724525" y="32131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000" b="0">
                <a:solidFill>
                  <a:srgbClr val="CC0000"/>
                </a:solidFill>
                <a:latin typeface="Arial" panose="020B0604020202020204" pitchFamily="34" charset="0"/>
              </a:rPr>
              <a:t>18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5651500" y="3716338"/>
            <a:ext cx="1116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2000" b="0">
                <a:solidFill>
                  <a:srgbClr val="CC0000"/>
                </a:solidFill>
                <a:latin typeface="Arial" panose="020B0604020202020204" pitchFamily="34" charset="0"/>
              </a:rPr>
              <a:t>8 weeks</a:t>
            </a:r>
          </a:p>
        </p:txBody>
      </p:sp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250825" y="5373688"/>
            <a:ext cx="69135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200" b="0">
                <a:solidFill>
                  <a:schemeClr val="tx1"/>
                </a:solidFill>
              </a:rPr>
              <a:t>7. Do you wear school uniform?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5724525" y="45085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000" b="0">
                <a:solidFill>
                  <a:srgbClr val="CC0000"/>
                </a:solidFill>
                <a:latin typeface="Arial" panose="020B0604020202020204" pitchFamily="34" charset="0"/>
              </a:rPr>
              <a:t>2 hours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5724525" y="5445125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000" b="0">
                <a:solidFill>
                  <a:srgbClr val="CC0000"/>
                </a:solidFill>
                <a:latin typeface="Arial" panose="020B0604020202020204" pitchFamily="34" charset="0"/>
              </a:rPr>
              <a:t>no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6516688" y="6092825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000" b="0">
                <a:solidFill>
                  <a:srgbClr val="CC0000"/>
                </a:solidFill>
                <a:latin typeface="Arial" panose="020B0604020202020204" pitchFamily="34" charset="0"/>
              </a:rPr>
              <a:t>yes</a:t>
            </a:r>
          </a:p>
        </p:txBody>
      </p:sp>
      <p:sp>
        <p:nvSpPr>
          <p:cNvPr id="45087" name="Text Box 31"/>
          <p:cNvSpPr txBox="1">
            <a:spLocks noChangeArrowheads="1"/>
          </p:cNvSpPr>
          <p:nvPr/>
        </p:nvSpPr>
        <p:spPr bwMode="auto">
          <a:xfrm>
            <a:off x="539750" y="5445125"/>
            <a:ext cx="496728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 b="0">
                <a:solidFill>
                  <a:schemeClr val="tx1"/>
                </a:solidFill>
              </a:rPr>
              <a:t>Do students wear uniforms?</a:t>
            </a:r>
          </a:p>
        </p:txBody>
      </p:sp>
      <p:sp>
        <p:nvSpPr>
          <p:cNvPr id="45088" name="Text Box 32"/>
          <p:cNvSpPr txBox="1">
            <a:spLocks noChangeArrowheads="1"/>
          </p:cNvSpPr>
          <p:nvPr/>
        </p:nvSpPr>
        <p:spPr bwMode="auto">
          <a:xfrm>
            <a:off x="539750" y="4365625"/>
            <a:ext cx="4608513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 b="0">
                <a:solidFill>
                  <a:schemeClr val="tx1"/>
                </a:solidFill>
              </a:rPr>
              <a:t>Time spent on homework every day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55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55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45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9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4" grpId="0"/>
      <p:bldP spid="45065" grpId="0"/>
      <p:bldP spid="45066" grpId="0"/>
      <p:bldP spid="45067" grpId="0"/>
      <p:bldP spid="45068" grpId="0"/>
      <p:bldP spid="45069" grpId="0"/>
      <p:bldP spid="45070" grpId="0"/>
      <p:bldP spid="45073" grpId="0"/>
      <p:bldP spid="45074" grpId="0"/>
      <p:bldP spid="55303" grpId="0"/>
      <p:bldP spid="45077" grpId="0"/>
      <p:bldP spid="45078" grpId="0"/>
      <p:bldP spid="45079" grpId="0"/>
      <p:bldP spid="45080" grpId="0"/>
      <p:bldP spid="55304" grpId="0"/>
      <p:bldP spid="45083" grpId="0"/>
      <p:bldP spid="55306" grpId="0"/>
      <p:bldP spid="55307" grpId="0"/>
      <p:bldP spid="55308" grpId="0"/>
      <p:bldP spid="45087" grpId="0"/>
      <p:bldP spid="450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38200" y="765175"/>
            <a:ext cx="487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3600">
                <a:solidFill>
                  <a:srgbClr val="FF0000"/>
                </a:solidFill>
              </a:rPr>
              <a:t>A:  Comparing schools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50825" y="1700213"/>
            <a:ext cx="8893175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3600" i="1">
                <a:solidFill>
                  <a:srgbClr val="0000FF"/>
                </a:solidFill>
              </a:rPr>
              <a:t>Daniel is writing an article about different schools. Listen to him introducing Sunshine Middle School and complete the table in Part A1.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 rot="-5369776">
            <a:off x="3276600" y="-533400"/>
            <a:ext cx="1219200" cy="2286000"/>
          </a:xfrm>
          <a:prstGeom prst="flowChartDelay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 rot="-5369776">
            <a:off x="5226050" y="-349250"/>
            <a:ext cx="1206500" cy="1905000"/>
          </a:xfrm>
          <a:prstGeom prst="flowChartDelay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667000" y="228600"/>
            <a:ext cx="2590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kumimoji="1" lang="en-US" altLang="zh-CN" sz="2400">
                <a:solidFill>
                  <a:schemeClr val="tx1"/>
                </a:solidFill>
              </a:rPr>
              <a:t>Sunshine Middle School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 rot="-5369776">
            <a:off x="7363619" y="-586581"/>
            <a:ext cx="1192213" cy="2365375"/>
          </a:xfrm>
          <a:prstGeom prst="flowChartDelay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181600" y="228600"/>
            <a:ext cx="1752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kumimoji="1" lang="en-US" altLang="zh-CN" sz="2400">
                <a:solidFill>
                  <a:schemeClr val="tx1"/>
                </a:solidFill>
              </a:rPr>
              <a:t>Woodland School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781800" y="304800"/>
            <a:ext cx="2590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kumimoji="1" lang="en-US" altLang="zh-CN" sz="2400">
                <a:solidFill>
                  <a:schemeClr val="tx1"/>
                </a:solidFill>
              </a:rPr>
              <a:t>Rocky Mountain High School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590800" y="11430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kumimoji="1" lang="zh-CN" altLang="zh-CN" sz="2400" b="0">
              <a:solidFill>
                <a:schemeClr val="tx1"/>
              </a:solidFill>
            </a:endParaRPr>
          </a:p>
        </p:txBody>
      </p:sp>
      <p:graphicFrame>
        <p:nvGraphicFramePr>
          <p:cNvPr id="7238" name="Group 70"/>
          <p:cNvGraphicFramePr>
            <a:graphicFrameLocks noGrp="1"/>
          </p:cNvGraphicFramePr>
          <p:nvPr/>
        </p:nvGraphicFramePr>
        <p:xfrm>
          <a:off x="0" y="1143000"/>
          <a:ext cx="9067800" cy="5269040"/>
        </p:xfrm>
        <a:graphic>
          <a:graphicData uri="http://schemas.openxmlformats.org/drawingml/2006/table">
            <a:tbl>
              <a:tblPr/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Number of students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Number of teachers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How long is the   summer holiday?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How much time do students spend on homework?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Do students wear uniforms?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1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Do students do morning exercises?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yes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224" name="Picture 74" descr="喇吧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674688"/>
            <a:ext cx="1981200" cy="1752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5" name="Picture 75" descr="gif26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7288" y="115888"/>
            <a:ext cx="587375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6" name="Picture 76" descr="dh009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44450"/>
            <a:ext cx="92868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7" name="Picture 77" descr="498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532813" y="-98425"/>
            <a:ext cx="6921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8" name="Picture 78" descr="back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04200" y="6400800"/>
            <a:ext cx="93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38200" y="765175"/>
            <a:ext cx="487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3600" dirty="0">
                <a:solidFill>
                  <a:srgbClr val="FF0000"/>
                </a:solidFill>
              </a:rPr>
              <a:t>A:  Comparing schools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50825" y="1700213"/>
            <a:ext cx="8893175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3600" i="1">
                <a:solidFill>
                  <a:srgbClr val="0000FF"/>
                </a:solidFill>
              </a:rPr>
              <a:t>Sandy is helping Daniel collect information on the Internet about other school. Listen to their conversation and complete the rest of the table in Part A1.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 rot="-5369776">
            <a:off x="3276600" y="-533400"/>
            <a:ext cx="1219200" cy="2286000"/>
          </a:xfrm>
          <a:prstGeom prst="flowChartDelay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31" name="AutoShape 3"/>
          <p:cNvSpPr>
            <a:spLocks noChangeArrowheads="1"/>
          </p:cNvSpPr>
          <p:nvPr/>
        </p:nvSpPr>
        <p:spPr bwMode="auto">
          <a:xfrm rot="-5369776">
            <a:off x="5226050" y="-349250"/>
            <a:ext cx="1206500" cy="1905000"/>
          </a:xfrm>
          <a:prstGeom prst="flowChartDelay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667000" y="228600"/>
            <a:ext cx="2590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kumimoji="1" lang="en-US" altLang="zh-CN" sz="2400">
                <a:solidFill>
                  <a:schemeClr val="tx1"/>
                </a:solidFill>
              </a:rPr>
              <a:t>Sunshine Middle School</a:t>
            </a:r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 rot="-5369776">
            <a:off x="7363619" y="-586581"/>
            <a:ext cx="1192213" cy="2365375"/>
          </a:xfrm>
          <a:prstGeom prst="flowChartDelay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5181600" y="228600"/>
            <a:ext cx="1752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kumimoji="1" lang="en-US" altLang="zh-CN" sz="2400">
                <a:solidFill>
                  <a:schemeClr val="tx1"/>
                </a:solidFill>
              </a:rPr>
              <a:t>Woodland School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781800" y="304800"/>
            <a:ext cx="2590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kumimoji="1" lang="en-US" altLang="zh-CN" sz="2400">
                <a:solidFill>
                  <a:schemeClr val="tx1"/>
                </a:solidFill>
              </a:rPr>
              <a:t>Rocky Mountain High School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2590800" y="11430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kumimoji="1" lang="zh-CN" altLang="zh-CN" sz="2400" b="0">
              <a:solidFill>
                <a:schemeClr val="tx1"/>
              </a:solidFill>
            </a:endParaRPr>
          </a:p>
        </p:txBody>
      </p:sp>
      <p:graphicFrame>
        <p:nvGraphicFramePr>
          <p:cNvPr id="48137" name="Group 9"/>
          <p:cNvGraphicFramePr>
            <a:graphicFrameLocks noGrp="1"/>
          </p:cNvGraphicFramePr>
          <p:nvPr/>
        </p:nvGraphicFramePr>
        <p:xfrm>
          <a:off x="0" y="1143000"/>
          <a:ext cx="9067800" cy="5269040"/>
        </p:xfrm>
        <a:graphic>
          <a:graphicData uri="http://schemas.openxmlformats.org/drawingml/2006/table">
            <a:tbl>
              <a:tblPr/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Number of students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Number of teachers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How long is the   summer holiday?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How much time do students spend on homework?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Do students wear uniforms?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1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Do students do morning exercises?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yes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8171" name="Picture 74" descr="喇吧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674688"/>
            <a:ext cx="1981200" cy="1752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72" name="Picture 75" descr="gif26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7288" y="115888"/>
            <a:ext cx="587375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73" name="Picture 76" descr="dh009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44450"/>
            <a:ext cx="92868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74" name="Picture 77" descr="498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532813" y="-98425"/>
            <a:ext cx="6921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75" name="Picture 78" descr="back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04200" y="6400800"/>
            <a:ext cx="93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Questions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dirty="0" smtClean="0"/>
              <a:t>1  Which school has more teachers, Woodland school or Beijing Sunshine Secondary School?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dirty="0" smtClean="0"/>
              <a:t>2  Which school has the most weeks off in the summertime?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dirty="0" smtClean="0"/>
              <a:t>3  Which school spends the least time on homework?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dirty="0" smtClean="0"/>
              <a:t>4  Do students at Rocky Mountain High School do morning exercises?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27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4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27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4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1172</Words>
  <Application>Microsoft Office PowerPoint</Application>
  <PresentationFormat>全屏显示(4:3)</PresentationFormat>
  <Paragraphs>186</Paragraphs>
  <Slides>21</Slides>
  <Notes>6</Notes>
  <HiddenSlides>0</HiddenSlides>
  <MMClips>3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Adobe Garamond Pro Bold</vt:lpstr>
      <vt:lpstr>黑体</vt:lpstr>
      <vt:lpstr>楷体_GB2312</vt:lpstr>
      <vt:lpstr>宋体</vt:lpstr>
      <vt:lpstr>微软雅黑</vt:lpstr>
      <vt:lpstr>Arial</vt:lpstr>
      <vt:lpstr>Calibri</vt:lpstr>
      <vt:lpstr>Comic Sans MS</vt:lpstr>
      <vt:lpstr>Monotype Corsiva</vt:lpstr>
      <vt:lpstr>Times New Roman</vt:lpstr>
      <vt:lpstr>WWW.2PPT.COM
</vt:lpstr>
      <vt:lpstr>PowerPoint 演示文稿</vt:lpstr>
      <vt:lpstr>Try to answer these questions </vt:lpstr>
      <vt:lpstr>About John:</vt:lpstr>
      <vt:lpstr>Lead –in</vt:lpstr>
      <vt:lpstr>PowerPoint 演示文稿</vt:lpstr>
      <vt:lpstr>PowerPoint 演示文稿</vt:lpstr>
      <vt:lpstr>PowerPoint 演示文稿</vt:lpstr>
      <vt:lpstr>PowerPoint 演示文稿</vt:lpstr>
      <vt:lpstr>Questions</vt:lpstr>
      <vt:lpstr>PowerPoint 演示文稿</vt:lpstr>
      <vt:lpstr>PowerPoint 演示文稿</vt:lpstr>
      <vt:lpstr>PowerPoint 演示文稿</vt:lpstr>
      <vt:lpstr>Free talk:</vt:lpstr>
      <vt:lpstr>PowerPoint 演示文稿</vt:lpstr>
      <vt:lpstr>PowerPoint 演示文稿</vt:lpstr>
      <vt:lpstr>PowerPoint 演示文稿</vt:lpstr>
      <vt:lpstr>PowerPoint 演示文稿</vt:lpstr>
      <vt:lpstr>Let’s have a PK.</vt:lpstr>
      <vt:lpstr>用所给单词的正确形式填空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2010-09-22T08:41:00Z</dcterms:created>
  <dcterms:modified xsi:type="dcterms:W3CDTF">2023-01-16T23:06:51Z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88A0F58189D542E4B5AB2DB6AA7CBDE1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