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1" r:id="rId2"/>
    <p:sldId id="290" r:id="rId3"/>
    <p:sldId id="270" r:id="rId4"/>
    <p:sldId id="362" r:id="rId5"/>
    <p:sldId id="403" r:id="rId6"/>
    <p:sldId id="365" r:id="rId7"/>
    <p:sldId id="421" r:id="rId8"/>
    <p:sldId id="425" r:id="rId9"/>
    <p:sldId id="429" r:id="rId10"/>
    <p:sldId id="389" r:id="rId11"/>
    <p:sldId id="430" r:id="rId12"/>
    <p:sldId id="427" r:id="rId13"/>
    <p:sldId id="391" r:id="rId14"/>
    <p:sldId id="412" r:id="rId15"/>
    <p:sldId id="392" r:id="rId16"/>
    <p:sldId id="384" r:id="rId17"/>
    <p:sldId id="286" r:id="rId18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1E3EAA-C1FE-40DD-9FEC-AE608897C8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BAF3F95A-5AF2-4415-846A-5BF008E853F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3F95A-5AF2-4415-846A-5BF008E853F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5A69-DFAC-43CF-AFA2-418B7EEA96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D1293-D23F-4939-B986-1BF84EDCBF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16DA-4A2A-4E9A-9807-C6B492BC86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13310-3264-4702-8892-3C237FE0AB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685D0-B350-47FE-A91D-EAAEEAC2E5E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EE683-CF7A-4F5E-843A-5FC8D152AF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C219-A380-4CB3-A69C-E3F2DE2BB80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A2D7C-55C9-4153-A623-5EF65FE41B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1470-22F4-457E-9DB5-D364FF5527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5BBED-17C7-4EFF-9724-60A5A2DE08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BF97-AB64-4C95-A72A-657A6B2851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6FA7D-D8F6-4C45-8201-F897552BC9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C107-4F04-4B73-A0BD-80FDB98677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F1103-9274-41FC-99AC-6CA0A81D62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D59B-103E-44C9-90A8-6762635DF0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5DFF8-31FE-40A2-8338-786AEDB589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4D24B-F828-4424-A0B9-02559DBA25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B998E-0DB4-4844-92D8-BFED8F313F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B811A-020F-4163-B51D-DD8E581721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1E949-8CF6-4559-98C6-B13C0E6743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48FC-64C9-4E64-AEE1-6BD365F5CD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E11E5-0B15-40FE-BBB6-70AA49514D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816A71-1FD4-4126-937F-848B6F6BFF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8AB6717-1B4C-4D70-9C0C-83161662593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1.At%20the%20shop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4" y="53673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4 Li Ming Comes Home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10717" y="2604833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430775" y="3274218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60993"/>
            <a:ext cx="9144000" cy="8059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19 Buying Gifts</a:t>
            </a:r>
            <a:endParaRPr lang="zh-CN" altLang="en-US" sz="48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5" y="577545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730250" y="1408113"/>
            <a:ext cx="4505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Read Part 1.Talk and write. 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14531" y="2608886"/>
          <a:ext cx="7498196" cy="2449981"/>
        </p:xfrm>
        <a:graphic>
          <a:graphicData uri="http://schemas.openxmlformats.org/drawingml/2006/table">
            <a:tbl>
              <a:tblPr/>
              <a:tblGrid>
                <a:gridCol w="1952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b="1" kern="100" dirty="0" smtClean="0">
                        <a:effectLst/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gifts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total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总共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8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How many</a:t>
                      </a: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？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11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How much</a:t>
                      </a: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？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293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BC43"/>
              </a:clrFrom>
              <a:clrTo>
                <a:srgbClr val="F3BC4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2600" y="2960688"/>
            <a:ext cx="6762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BC43"/>
              </a:clrFrom>
              <a:clrTo>
                <a:srgbClr val="F3BC4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2575" y="2965450"/>
            <a:ext cx="76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3BC43"/>
              </a:clrFrom>
              <a:clrTo>
                <a:srgbClr val="F3BC4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2760663"/>
            <a:ext cx="600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3BC43"/>
              </a:clrFrom>
              <a:clrTo>
                <a:srgbClr val="F3BC4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1125" y="2722563"/>
            <a:ext cx="7048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3315" name="矩形 3"/>
          <p:cNvSpPr>
            <a:spLocks noChangeArrowheads="1"/>
          </p:cNvSpPr>
          <p:nvPr/>
        </p:nvSpPr>
        <p:spPr bwMode="auto">
          <a:xfrm>
            <a:off x="1008063" y="1822450"/>
            <a:ext cx="75438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many gifts does Li Ming need for his family?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—Eleven. 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are the gifts?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will Li Ming give the toy to?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much are the gifts?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955675" y="1011238"/>
            <a:ext cx="3557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Ask and answer.</a:t>
            </a:r>
          </a:p>
        </p:txBody>
      </p:sp>
      <p:pic>
        <p:nvPicPr>
          <p:cNvPr id="14340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50925" y="1806575"/>
            <a:ext cx="6875463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2663" y="4603750"/>
            <a:ext cx="19335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标注 2"/>
          <p:cNvSpPr/>
          <p:nvPr/>
        </p:nvSpPr>
        <p:spPr>
          <a:xfrm>
            <a:off x="1200150" y="4603750"/>
            <a:ext cx="2322513" cy="1016000"/>
          </a:xfrm>
          <a:prstGeom prst="wedgeRectCallout">
            <a:avLst>
              <a:gd name="adj1" fmla="val 53813"/>
              <a:gd name="adj2" fmla="val 7262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x-none" altLang="zh-CN" dirty="0"/>
              <a:t> </a:t>
            </a:r>
            <a:endParaRPr lang="zh-CN" altLang="en-US" dirty="0"/>
          </a:p>
        </p:txBody>
      </p:sp>
      <p:sp>
        <p:nvSpPr>
          <p:cNvPr id="16" name="矩形标注 15"/>
          <p:cNvSpPr/>
          <p:nvPr/>
        </p:nvSpPr>
        <p:spPr>
          <a:xfrm>
            <a:off x="5576888" y="4603750"/>
            <a:ext cx="2324100" cy="822325"/>
          </a:xfrm>
          <a:prstGeom prst="wedgeRectCallout">
            <a:avLst>
              <a:gd name="adj1" fmla="val -59690"/>
              <a:gd name="adj2" fmla="val 7840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4344" name="矩形 3"/>
          <p:cNvSpPr>
            <a:spLocks noChangeArrowheads="1"/>
          </p:cNvSpPr>
          <p:nvPr/>
        </p:nvSpPr>
        <p:spPr bwMode="auto">
          <a:xfrm>
            <a:off x="1200150" y="4603750"/>
            <a:ext cx="233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want to buy for your friends?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矩形 4"/>
          <p:cNvSpPr>
            <a:spLocks noChangeArrowheads="1"/>
          </p:cNvSpPr>
          <p:nvPr/>
        </p:nvSpPr>
        <p:spPr bwMode="auto">
          <a:xfrm>
            <a:off x="5637213" y="4491038"/>
            <a:ext cx="2347912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 want to buy two caps and a book.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231900" y="1184275"/>
            <a:ext cx="63912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一、问句答语对对碰。　　　　　　　　　　　　　　　　　　　　　　　　　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(1)How will Li Ming go home?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(2)What does he want to buy?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(3)How many gifts do you need?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(4)How much is your pen?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1290638" y="5019675"/>
            <a:ext cx="712628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Five.                                             B. He will fly home.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He wants to buy some toys.       D. It’s two 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yuan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544638" y="2192338"/>
            <a:ext cx="51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1525588" y="2927350"/>
            <a:ext cx="512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525588" y="3663950"/>
            <a:ext cx="512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1544638" y="4391025"/>
            <a:ext cx="51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1066800" y="1071563"/>
            <a:ext cx="665480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二、给单词宝宝排排队。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many, do, need, caps, how, you(?)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______________________________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blue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crayons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______________________________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931988" y="3276600"/>
            <a:ext cx="4065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caps do you need?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928813" y="5127625"/>
            <a:ext cx="4341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blue crayons.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528638" y="1647825"/>
            <a:ext cx="837088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三、选出能替换画线部分的选项。</a:t>
            </a:r>
          </a:p>
          <a:p>
            <a:pPr indent="-6286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       ) I like red best. 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How about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you? </a:t>
            </a:r>
          </a:p>
          <a:p>
            <a:pPr indent="-6286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When about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</a:p>
          <a:p>
            <a:pPr indent="-6286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What about</a:t>
            </a:r>
          </a:p>
          <a:p>
            <a:pPr indent="-6286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Where about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1338263" y="2646363"/>
            <a:ext cx="549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817563" y="135890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19138" y="2998788"/>
            <a:ext cx="81645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buy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for sb.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many gifts do you need, Li Ming?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Here are some little flags.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What about these caps?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9390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the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shop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的对话朗读流利。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2281238" y="5237163"/>
            <a:ext cx="4760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received a gift?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9175" y="1752600"/>
            <a:ext cx="3482975" cy="30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8100" y="2168525"/>
            <a:ext cx="333375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778795" y="220764"/>
            <a:ext cx="390698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	 At the shop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4106" name="矩形 3"/>
          <p:cNvSpPr>
            <a:spLocks noChangeArrowheads="1"/>
          </p:cNvSpPr>
          <p:nvPr/>
        </p:nvSpPr>
        <p:spPr bwMode="auto">
          <a:xfrm>
            <a:off x="465138" y="876300"/>
            <a:ext cx="8228012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will fly home next week. He wants to buy some gifts for his family.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gifts do you need, Li Ming?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need eleven gifts. I need a gift for everyone in my family.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“Here are some little flags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”says Jenny.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“Good idea! I'll take three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“What about these caps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asks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“Okay, I'll take four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“Look at these T-­shirts, ”says Jenny.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“These are good gifts from Canada.”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“Great! I'll take three T­-shirts. And I want a toy for my cousin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 “I want to buy a surprise for Jenny. Is she looking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No? Okay. I will buy it now. ”</a:t>
            </a:r>
          </a:p>
        </p:txBody>
      </p:sp>
      <p:pic>
        <p:nvPicPr>
          <p:cNvPr id="5124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62725" y="4437063"/>
            <a:ext cx="18684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矩形 12"/>
          <p:cNvSpPr/>
          <p:nvPr/>
        </p:nvSpPr>
        <p:spPr>
          <a:xfrm>
            <a:off x="5897563" y="2635250"/>
            <a:ext cx="2960687" cy="16478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3925" y="2733675"/>
            <a:ext cx="277495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01913" y="1462088"/>
            <a:ext cx="6032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buy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for sb.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buy sb.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为某人买某物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57238" y="15605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243013" y="1538288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4150" y="145256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565275" y="2411413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2470150" y="2324100"/>
            <a:ext cx="57531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to buy a gift for my mother.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to buy my mother a gift.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我想给我妈妈买一个礼物。</a:t>
            </a:r>
          </a:p>
        </p:txBody>
      </p:sp>
      <p:grpSp>
        <p:nvGrpSpPr>
          <p:cNvPr id="6153" name="组合 1"/>
          <p:cNvGrpSpPr/>
          <p:nvPr/>
        </p:nvGrpSpPr>
        <p:grpSpPr bwMode="auto">
          <a:xfrm>
            <a:off x="538163" y="3500438"/>
            <a:ext cx="1806575" cy="1514475"/>
            <a:chOff x="603250" y="3113088"/>
            <a:chExt cx="1917700" cy="1485900"/>
          </a:xfrm>
        </p:grpSpPr>
        <p:pic>
          <p:nvPicPr>
            <p:cNvPr id="6157" name="图片 3" descr="泡泡1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2120900" y="4559300"/>
            <a:ext cx="60325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如果该短语中的某物和某人都是代词，只能用短语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buy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for sb.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155" name="矩形 1"/>
          <p:cNvSpPr>
            <a:spLocks noChangeArrowheads="1"/>
          </p:cNvSpPr>
          <p:nvPr/>
        </p:nvSpPr>
        <p:spPr bwMode="auto">
          <a:xfrm>
            <a:off x="1571625" y="5775325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476500" y="5689600"/>
            <a:ext cx="666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mother bought it for me.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我妈妈为我买的它。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17"/>
          <p:cNvSpPr txBox="1">
            <a:spLocks noChangeArrowheads="1"/>
          </p:cNvSpPr>
          <p:nvPr/>
        </p:nvSpPr>
        <p:spPr bwMode="auto">
          <a:xfrm>
            <a:off x="2897188" y="1360488"/>
            <a:ext cx="58435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many gifts do you need, Li Ming?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你需要多少个礼物，李明？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481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7173" name="文本框 19"/>
          <p:cNvSpPr txBox="1">
            <a:spLocks noChangeArrowheads="1"/>
          </p:cNvSpPr>
          <p:nvPr/>
        </p:nvSpPr>
        <p:spPr bwMode="auto">
          <a:xfrm>
            <a:off x="1379538" y="1471613"/>
            <a:ext cx="147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717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3620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矩形 1"/>
          <p:cNvSpPr>
            <a:spLocks noChangeArrowheads="1"/>
          </p:cNvSpPr>
          <p:nvPr/>
        </p:nvSpPr>
        <p:spPr bwMode="auto">
          <a:xfrm>
            <a:off x="1060450" y="2532063"/>
            <a:ext cx="1671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句型结构：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533650" y="2276475"/>
            <a:ext cx="58785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many+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可数名词复数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+do you need?</a:t>
            </a:r>
          </a:p>
        </p:txBody>
      </p:sp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1073150" y="3233738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1941513" y="3001963"/>
            <a:ext cx="607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I/We need+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基数词（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可数名词单数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9" name="矩形 1"/>
          <p:cNvSpPr>
            <a:spLocks noChangeArrowheads="1"/>
          </p:cNvSpPr>
          <p:nvPr/>
        </p:nvSpPr>
        <p:spPr bwMode="auto">
          <a:xfrm>
            <a:off x="1106488" y="3944938"/>
            <a:ext cx="874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974850" y="3854450"/>
            <a:ext cx="66706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此问句用于询问对方需要某种物品的数量。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many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意为“多少”，后接可数名词复数形式。</a:t>
            </a:r>
          </a:p>
        </p:txBody>
      </p:sp>
      <p:sp>
        <p:nvSpPr>
          <p:cNvPr id="7181" name="矩形 1"/>
          <p:cNvSpPr>
            <a:spLocks noChangeArrowheads="1"/>
          </p:cNvSpPr>
          <p:nvPr/>
        </p:nvSpPr>
        <p:spPr bwMode="auto">
          <a:xfrm>
            <a:off x="1106488" y="5143500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974850" y="5030788"/>
            <a:ext cx="6935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many apples do you need?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你需要多少苹果？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need three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apples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我需要三个（苹果）。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2901950" y="1889125"/>
            <a:ext cx="5815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are some little flags.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这儿有一些小旗。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9827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197" name="文本框 19"/>
          <p:cNvSpPr txBox="1">
            <a:spLocks noChangeArrowheads="1"/>
          </p:cNvSpPr>
          <p:nvPr/>
        </p:nvSpPr>
        <p:spPr bwMode="auto">
          <a:xfrm>
            <a:off x="1314450" y="197643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819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8843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矩形 1"/>
          <p:cNvSpPr>
            <a:spLocks noChangeArrowheads="1"/>
          </p:cNvSpPr>
          <p:nvPr/>
        </p:nvSpPr>
        <p:spPr bwMode="auto">
          <a:xfrm>
            <a:off x="1268413" y="4937125"/>
            <a:ext cx="163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句型结构：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733675" y="4730750"/>
            <a:ext cx="4711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谓语动词＋ 主语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8201" name="矩形 1"/>
          <p:cNvSpPr>
            <a:spLocks noChangeArrowheads="1"/>
          </p:cNvSpPr>
          <p:nvPr/>
        </p:nvSpPr>
        <p:spPr bwMode="auto">
          <a:xfrm>
            <a:off x="1244600" y="2940050"/>
            <a:ext cx="73294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开头的倒装句，句中的主语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flags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是名词，所以用的是完全倒装形式。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1158875" y="4865688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062163" y="4633913"/>
            <a:ext cx="52054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is some meat.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这儿有一些肉。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are some apples.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这儿有一些苹果。</a:t>
            </a:r>
          </a:p>
        </p:txBody>
      </p:sp>
      <p:grpSp>
        <p:nvGrpSpPr>
          <p:cNvPr id="9221" name="组合 1"/>
          <p:cNvGrpSpPr/>
          <p:nvPr/>
        </p:nvGrpSpPr>
        <p:grpSpPr bwMode="auto">
          <a:xfrm>
            <a:off x="457200" y="1303338"/>
            <a:ext cx="1806575" cy="1514475"/>
            <a:chOff x="603250" y="3113088"/>
            <a:chExt cx="1917700" cy="1485900"/>
          </a:xfrm>
        </p:grpSpPr>
        <p:pic>
          <p:nvPicPr>
            <p:cNvPr id="9223" name="图片 3" descr="泡泡1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2005013" y="2290763"/>
            <a:ext cx="64627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谓语动词的数由后面的名词来决定，如果后面的名词是可数名词的单数或不可数名词，谓语动词要用单数形式；如果后面的名词是复数，谓语动词则用复数形式。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17"/>
          <p:cNvSpPr txBox="1">
            <a:spLocks noChangeArrowheads="1"/>
          </p:cNvSpPr>
          <p:nvPr/>
        </p:nvSpPr>
        <p:spPr bwMode="auto">
          <a:xfrm>
            <a:off x="2836863" y="1606550"/>
            <a:ext cx="5737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about these caps?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这些帽子怎么样？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6638" y="170815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245" name="文本框 19"/>
          <p:cNvSpPr txBox="1">
            <a:spLocks noChangeArrowheads="1"/>
          </p:cNvSpPr>
          <p:nvPr/>
        </p:nvSpPr>
        <p:spPr bwMode="auto">
          <a:xfrm>
            <a:off x="1366838" y="1722438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024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9413" y="158908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矩形 1"/>
          <p:cNvSpPr>
            <a:spLocks noChangeArrowheads="1"/>
          </p:cNvSpPr>
          <p:nvPr/>
        </p:nvSpPr>
        <p:spPr bwMode="auto">
          <a:xfrm>
            <a:off x="1238250" y="2546350"/>
            <a:ext cx="7335838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about...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？＝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about...?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怎么样？”表示建议、征求意见或询问消息。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48" name="矩形 1"/>
          <p:cNvSpPr>
            <a:spLocks noChangeArrowheads="1"/>
          </p:cNvSpPr>
          <p:nvPr/>
        </p:nvSpPr>
        <p:spPr bwMode="auto">
          <a:xfrm>
            <a:off x="1250950" y="4398963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166938" y="4167188"/>
            <a:ext cx="62769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about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后面跟名词、动名词、名词性物主代词、人称代词的宾格形式等。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1065213" y="18716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68500" y="1757363"/>
            <a:ext cx="6202363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like to read books. What about you?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我喜欢读书，你呢？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like to play sports.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我喜欢运动。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will watch TV at home. What about you?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我将在家看电视。你呢？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will go to the park with parents.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我将和爸爸妈妈一起去公园。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全屏显示(4:3)</PresentationFormat>
  <Paragraphs>127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2023-01-16T23:06:56Z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BCA86107BBC5414CA4DA80D03C6497DD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