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259" r:id="rId5"/>
    <p:sldId id="261" r:id="rId6"/>
    <p:sldId id="260" r:id="rId7"/>
    <p:sldId id="262" r:id="rId8"/>
    <p:sldId id="263" r:id="rId9"/>
    <p:sldId id="276" r:id="rId10"/>
    <p:sldId id="264" r:id="rId11"/>
    <p:sldId id="265" r:id="rId12"/>
    <p:sldId id="266" r:id="rId13"/>
    <p:sldId id="277" r:id="rId14"/>
    <p:sldId id="267" r:id="rId15"/>
    <p:sldId id="268" r:id="rId16"/>
    <p:sldId id="269" r:id="rId17"/>
    <p:sldId id="270" r:id="rId18"/>
    <p:sldId id="271" r:id="rId19"/>
    <p:sldId id="278" r:id="rId20"/>
    <p:sldId id="272" r:id="rId21"/>
    <p:sldId id="273" r:id="rId22"/>
    <p:sldId id="274" r:id="rId23"/>
    <p:sldId id="275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6554"/>
    <a:srgbClr val="BFC2B9"/>
    <a:srgbClr val="004A22"/>
    <a:srgbClr val="C8C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724F9-2E6D-4DC5-A8AD-271DD2DF76B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EB006-3F2D-4221-8DD0-C1091543E1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B006-3F2D-4221-8DD0-C1091543E16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D865-B06B-48E1-AE80-2DB5DFE4CD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88ED-4525-45B6-AA28-16E32466CB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D865-B06B-48E1-AE80-2DB5DFE4CD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88ED-4525-45B6-AA28-16E32466CB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D865-B06B-48E1-AE80-2DB5DFE4CD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88ED-4525-45B6-AA28-16E32466CB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D865-B06B-48E1-AE80-2DB5DFE4CD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88ED-4525-45B6-AA28-16E32466CB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D865-B06B-48E1-AE80-2DB5DFE4CD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88ED-4525-45B6-AA28-16E32466CB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D865-B06B-48E1-AE80-2DB5DFE4CD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88ED-4525-45B6-AA28-16E32466CB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D865-B06B-48E1-AE80-2DB5DFE4CD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88ED-4525-45B6-AA28-16E32466CB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D865-B06B-48E1-AE80-2DB5DFE4CD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88ED-4525-45B6-AA28-16E32466CB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D865-B06B-48E1-AE80-2DB5DFE4CD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88ED-4525-45B6-AA28-16E32466CB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2465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D865-B06B-48E1-AE80-2DB5DFE4CD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88ED-4525-45B6-AA28-16E32466CB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D865-B06B-48E1-AE80-2DB5DFE4CD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88ED-4525-45B6-AA28-16E32466CB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D865-B06B-48E1-AE80-2DB5DFE4CD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88ED-4525-45B6-AA28-16E32466CB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D865-B06B-48E1-AE80-2DB5DFE4CD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88ED-4525-45B6-AA28-16E32466CB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2661825" y="-2661825"/>
            <a:ext cx="6868352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0828" y="75416"/>
            <a:ext cx="11915481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46036" y="1313471"/>
            <a:ext cx="3245965" cy="11167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7324" y="5013645"/>
            <a:ext cx="6096000" cy="1844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49970" y="5558446"/>
            <a:ext cx="5879185" cy="12995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55852" y="319322"/>
            <a:ext cx="4705432" cy="47054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83711" y="941277"/>
            <a:ext cx="394502" cy="7970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3329043" y="1328605"/>
            <a:ext cx="452486" cy="15271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1" cstate="screen"/>
          <a:srcRect r="-1926"/>
          <a:stretch>
            <a:fillRect/>
          </a:stretch>
        </p:blipFill>
        <p:spPr>
          <a:xfrm>
            <a:off x="8461285" y="1962497"/>
            <a:ext cx="421905" cy="17562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2" cstate="screen"/>
          <a:srcRect b="-7722"/>
          <a:stretch>
            <a:fillRect/>
          </a:stretch>
        </p:blipFill>
        <p:spPr>
          <a:xfrm>
            <a:off x="4528245" y="3802228"/>
            <a:ext cx="421905" cy="17562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-24972" y="2672038"/>
            <a:ext cx="998899" cy="24058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-14542" y="1120595"/>
            <a:ext cx="1507787" cy="5062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9747114" y="2840606"/>
            <a:ext cx="2050058" cy="578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907665" y="3718715"/>
            <a:ext cx="2900764" cy="5562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5278755" y="5268595"/>
            <a:ext cx="1659255" cy="382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144813" y="1641000"/>
            <a:ext cx="7633705" cy="2101840"/>
            <a:chOff x="2144813" y="1641000"/>
            <a:chExt cx="7633705" cy="2101840"/>
          </a:xfrm>
        </p:grpSpPr>
        <p:grpSp>
          <p:nvGrpSpPr>
            <p:cNvPr id="6" name="组合 5"/>
            <p:cNvGrpSpPr/>
            <p:nvPr/>
          </p:nvGrpSpPr>
          <p:grpSpPr>
            <a:xfrm>
              <a:off x="2144813" y="1641000"/>
              <a:ext cx="2077428" cy="2101840"/>
              <a:chOff x="2925373" y="1233195"/>
              <a:chExt cx="2357280" cy="2384981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8" cstate="email"/>
              <a:srcRect/>
              <a:stretch>
                <a:fillRect/>
              </a:stretch>
            </p:blipFill>
            <p:spPr>
              <a:xfrm>
                <a:off x="2925373" y="1233195"/>
                <a:ext cx="2283430" cy="2384981"/>
              </a:xfrm>
              <a:prstGeom prst="rect">
                <a:avLst/>
              </a:prstGeom>
            </p:spPr>
          </p:pic>
          <p:grpSp>
            <p:nvGrpSpPr>
              <p:cNvPr id="13" name="组合 12"/>
              <p:cNvGrpSpPr/>
              <p:nvPr/>
            </p:nvGrpSpPr>
            <p:grpSpPr>
              <a:xfrm>
                <a:off x="2935379" y="1242622"/>
                <a:ext cx="2347274" cy="2347274"/>
                <a:chOff x="1913106" y="1222442"/>
                <a:chExt cx="3819728" cy="3819728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2091446" y="1400782"/>
                  <a:ext cx="3463048" cy="3463048"/>
                </a:xfrm>
                <a:prstGeom prst="ellipse">
                  <a:avLst/>
                </a:prstGeom>
                <a:noFill/>
                <a:ln w="19050">
                  <a:solidFill>
                    <a:srgbClr val="C8CB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1913106" y="1222442"/>
                  <a:ext cx="3819728" cy="3819728"/>
                </a:xfrm>
                <a:prstGeom prst="ellipse">
                  <a:avLst/>
                </a:prstGeom>
                <a:noFill/>
                <a:ln w="19050">
                  <a:solidFill>
                    <a:srgbClr val="BFC2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4580844" y="1953255"/>
              <a:ext cx="5197674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i="0" dirty="0">
                  <a:solidFill>
                    <a:srgbClr val="56655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保护地蔬菜作物的栽培管理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i="0" dirty="0">
                  <a:solidFill>
                    <a:srgbClr val="004A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对节能型日光温室栽培的越冬黄瓜、西葫芦、番茄、辣椒的管理应进行中耕划锄，提高地温增加透气性，促进新根生长。在管理上要结合防病进行叶面追肥，对受冻害或长势较弱（沤根）的作物要尽快换茬提高春季产量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851423" y="3763665"/>
            <a:ext cx="7309681" cy="2159996"/>
            <a:chOff x="3851423" y="3763665"/>
            <a:chExt cx="7309681" cy="2159996"/>
          </a:xfrm>
        </p:grpSpPr>
        <p:grpSp>
          <p:nvGrpSpPr>
            <p:cNvPr id="5" name="组合 4"/>
            <p:cNvGrpSpPr/>
            <p:nvPr/>
          </p:nvGrpSpPr>
          <p:grpSpPr>
            <a:xfrm>
              <a:off x="3851423" y="3763665"/>
              <a:ext cx="2068610" cy="2159996"/>
              <a:chOff x="4624921" y="3802228"/>
              <a:chExt cx="2347274" cy="2450971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9" cstate="email"/>
              <a:srcRect/>
              <a:stretch>
                <a:fillRect/>
              </a:stretch>
            </p:blipFill>
            <p:spPr>
              <a:xfrm>
                <a:off x="4628562" y="3802228"/>
                <a:ext cx="2283430" cy="2384981"/>
              </a:xfrm>
              <a:prstGeom prst="rect">
                <a:avLst/>
              </a:prstGeom>
            </p:spPr>
          </p:pic>
          <p:grpSp>
            <p:nvGrpSpPr>
              <p:cNvPr id="16" name="组合 15"/>
              <p:cNvGrpSpPr/>
              <p:nvPr/>
            </p:nvGrpSpPr>
            <p:grpSpPr>
              <a:xfrm>
                <a:off x="4624921" y="3905925"/>
                <a:ext cx="2347274" cy="2347274"/>
                <a:chOff x="1913106" y="1222442"/>
                <a:chExt cx="3819728" cy="3819728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2091446" y="1400782"/>
                  <a:ext cx="3463048" cy="3463048"/>
                </a:xfrm>
                <a:prstGeom prst="ellipse">
                  <a:avLst/>
                </a:prstGeom>
                <a:noFill/>
                <a:ln w="19050">
                  <a:solidFill>
                    <a:srgbClr val="C8CB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913106" y="1222442"/>
                  <a:ext cx="3819728" cy="3819728"/>
                </a:xfrm>
                <a:prstGeom prst="ellipse">
                  <a:avLst/>
                </a:prstGeom>
                <a:noFill/>
                <a:ln w="19050">
                  <a:solidFill>
                    <a:srgbClr val="BFC2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9" name="矩形 18"/>
            <p:cNvSpPr/>
            <p:nvPr/>
          </p:nvSpPr>
          <p:spPr>
            <a:xfrm>
              <a:off x="6290589" y="4102781"/>
              <a:ext cx="4870515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i="0" dirty="0">
                  <a:solidFill>
                    <a:srgbClr val="004A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保护地蔬菜作物的栽培管理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i="0" dirty="0">
                  <a:solidFill>
                    <a:srgbClr val="004A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对节能型日光温室栽培的越冬黄瓜、西葫芦、番茄、辣椒的管理应进行中耕划锄，提高地温增加透气性，促进新根生长。在管理上要结合防病进行叶面追肥，对受冻害或长势较弱（沤根）的作物要尽快换茬提高春季产量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66108" y="345660"/>
            <a:ext cx="2694477" cy="1428959"/>
            <a:chOff x="5008669" y="1593129"/>
            <a:chExt cx="2694477" cy="1428959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6287374" y="200942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蔬菜管理</a:t>
              </a:r>
              <a:endParaRPr lang="zh-CN" altLang="en-US" sz="2400" b="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13150" y="1366226"/>
            <a:ext cx="5577543" cy="557754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011747" y="822368"/>
            <a:ext cx="2694477" cy="1428959"/>
            <a:chOff x="5008669" y="1593129"/>
            <a:chExt cx="2694477" cy="142895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6287374" y="200942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畜牧管理</a:t>
              </a:r>
              <a:endParaRPr lang="zh-CN" altLang="en-US" sz="2400" b="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557027" y="2977793"/>
            <a:ext cx="4050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惊蛰后气温开始回升，降雨量增加。此时，田野间青草开始生长、绿肥红花草子和黄花草子生长旺盛，给草食家畜开始提供青绿饲料。这一时期，畜禽重点是抓好耕牛补料催膘，家畜的春防、春配及防病工作都必须抓紧。一般在春耕前半个月至一个月开始给牛增加营养。</a:t>
            </a:r>
            <a:endParaRPr lang="zh-CN" altLang="en-US" sz="1200" dirty="0">
              <a:solidFill>
                <a:srgbClr val="004A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37324" y="5013645"/>
            <a:ext cx="11591831" cy="1844355"/>
            <a:chOff x="537324" y="5013645"/>
            <a:chExt cx="11591831" cy="184435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37324" y="5013645"/>
              <a:ext cx="6096000" cy="184435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249970" y="5558446"/>
              <a:ext cx="5879185" cy="1299554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24972" y="2672038"/>
            <a:ext cx="998899" cy="2405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14542" y="1120595"/>
            <a:ext cx="1507787" cy="5062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338552" y="1867840"/>
            <a:ext cx="2050058" cy="5787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913106" y="1222442"/>
            <a:ext cx="3819728" cy="3819728"/>
            <a:chOff x="1913106" y="1222442"/>
            <a:chExt cx="3819728" cy="381972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362904" y="1400782"/>
              <a:ext cx="2736059" cy="2820901"/>
            </a:xfrm>
            <a:prstGeom prst="ellipse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913106" y="1222442"/>
              <a:ext cx="3819728" cy="3819728"/>
              <a:chOff x="1913106" y="1222442"/>
              <a:chExt cx="3819728" cy="381972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2091446" y="1400782"/>
                <a:ext cx="3463048" cy="3463048"/>
              </a:xfrm>
              <a:prstGeom prst="ellipse">
                <a:avLst/>
              </a:prstGeom>
              <a:noFill/>
              <a:ln w="19050">
                <a:solidFill>
                  <a:srgbClr val="C8CB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913106" y="1222442"/>
                <a:ext cx="3819728" cy="3819728"/>
              </a:xfrm>
              <a:prstGeom prst="ellipse">
                <a:avLst/>
              </a:prstGeom>
              <a:noFill/>
              <a:ln w="19050">
                <a:solidFill>
                  <a:srgbClr val="BFC2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2830749" y="2584248"/>
            <a:ext cx="1984442" cy="156966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zh-CN" altLang="en-US" sz="9600" noProof="1">
                <a:solidFill>
                  <a:srgbClr val="004A2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</a:t>
            </a:r>
          </a:p>
        </p:txBody>
      </p:sp>
      <p:sp>
        <p:nvSpPr>
          <p:cNvPr id="16" name="文本框 28"/>
          <p:cNvSpPr txBox="1">
            <a:spLocks noChangeArrowheads="1"/>
          </p:cNvSpPr>
          <p:nvPr/>
        </p:nvSpPr>
        <p:spPr bwMode="auto">
          <a:xfrm>
            <a:off x="6896864" y="3044279"/>
            <a:ext cx="24416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民间习俗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11747" y="822368"/>
            <a:ext cx="3595365" cy="1428959"/>
            <a:chOff x="5008669" y="1593129"/>
            <a:chExt cx="3595365" cy="14289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287374" y="2009423"/>
              <a:ext cx="2316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祭白虎化解是非</a:t>
              </a:r>
              <a:endParaRPr lang="zh-CN" altLang="en-US" sz="2400" b="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38502" y="2251327"/>
            <a:ext cx="6096000" cy="1883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国的民间传说白虎是口舌、是非之神，每年都会在这天出来觅食，开口噬人，犯之则在这年之内，常遭邪恶小人对你兴波作浪，阻挠你的前程发展，引致百般不顺。大家为了自保，便在惊蛰那天祭白虎。所谓祭白虎，是指拜祭用纸绘制的白老虎，纸老虎一般为黄色黑斑纹，口角画有一对獠牙。拜祭时，需以肥猪血喂之，使其吃饱后不再出口伤人，继而以生猪肉抹在纸老虎的嘴上，使之充满油水，不能张口说人是非。</a:t>
            </a:r>
            <a:endParaRPr lang="zh-CN" altLang="en-US" sz="1200" dirty="0">
              <a:solidFill>
                <a:srgbClr val="004A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6655647" y="2093514"/>
            <a:ext cx="4640003" cy="4764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11747" y="822368"/>
            <a:ext cx="2694477" cy="1428959"/>
            <a:chOff x="5008669" y="1593129"/>
            <a:chExt cx="2694477" cy="14289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287374" y="200942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惊蛰吃梨</a:t>
              </a:r>
              <a:endParaRPr lang="zh-CN" altLang="en-US" sz="2400" b="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00" b="89950" l="0" r="92996">
                        <a14:foregroundMark x1="63632" y1="21800" x2="63632" y2="21800"/>
                        <a14:foregroundMark x1="71086" y1="23050" x2="71086" y2="23050"/>
                        <a14:foregroundMark x1="66283" y1="26950" x2="66283" y2="26950"/>
                        <a14:foregroundMark x1="68734" y1="17950" x2="68734" y2="17950"/>
                        <a14:foregroundMark x1="82041" y1="21200" x2="82041" y2="21200"/>
                        <a14:foregroundMark x1="85443" y1="10350" x2="85443" y2="10350"/>
                        <a14:foregroundMark x1="80940" y1="10350" x2="80940" y2="10350"/>
                        <a14:foregroundMark x1="88994" y1="10500" x2="88994" y2="10500"/>
                        <a14:foregroundMark x1="65683" y1="10850" x2="65683" y2="10850"/>
                        <a14:foregroundMark x1="63132" y1="11450" x2="63132" y2="11450"/>
                        <a14:foregroundMark x1="64382" y1="11000" x2="64382" y2="11000"/>
                        <a14:foregroundMark x1="69035" y1="9600" x2="69035" y2="9600"/>
                        <a14:foregroundMark x1="64582" y1="8500" x2="64582" y2="8500"/>
                        <a14:foregroundMark x1="62881" y1="8500" x2="62881" y2="8500"/>
                        <a14:backgroundMark x1="39920" y1="6800" x2="39920" y2="6800"/>
                        <a14:backgroundMark x1="33067" y1="6000" x2="33067" y2="6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16996" y="2269683"/>
            <a:ext cx="4453543" cy="44562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8539242" y="1729376"/>
            <a:ext cx="2749244" cy="20728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8546406" y="4258427"/>
            <a:ext cx="2749244" cy="23955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1478" y="2115871"/>
            <a:ext cx="4194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民间素有“惊蛰吃梨”的习俗。惊蛰吃梨源于何时，无迹可寻，但祁县民间却有这样一则代代相传的故事。传说闻名海内的晋商渠家，先祖渠济是上党长子县人，明代洪武初年，带着信、义两个儿子，用上党的潞麻与梨倒换祁县的粗布、红枣，往返两地间从中赢利，天长日久有了积蓄，在祁县城定居下来。雍正年间，十四世渠百川走西口，正是惊蛰之日，其父拿出梨让他吃后说，先祖贩梨创业，历经艰辛，定居祁县，今日惊蛰你要走西口，吃梨是让你不忘先祖，努力创业光宗耀祖。渠百川走西口经商致富，将开设的字号取名“长源厚”。后来走西口者也仿效吃梨，多有“离家创业”之意，再后来惊蛰日也吃梨，亦有“努力荣祖”之念。</a:t>
            </a:r>
            <a:endParaRPr lang="zh-CN" altLang="en-US" sz="1200" dirty="0">
              <a:solidFill>
                <a:srgbClr val="004A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830330" y="1387398"/>
            <a:ext cx="2386701" cy="1428959"/>
            <a:chOff x="5008669" y="1593129"/>
            <a:chExt cx="2386701" cy="14289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287374" y="2009423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蒙鼓皮</a:t>
              </a:r>
              <a:endParaRPr lang="zh-CN" altLang="en-US" sz="2400" b="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456846" y="864120"/>
            <a:ext cx="3721966" cy="52805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44066" y="2463400"/>
            <a:ext cx="49459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惊蛰是雷声引起的。古人想象</a:t>
            </a:r>
            <a:r>
              <a:rPr lang="zh-CN" altLang="en-US" sz="1200" b="0" i="0" u="none" strike="noStrike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雷神</a:t>
            </a:r>
            <a:r>
              <a:rPr lang="zh-CN" altLang="en-US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是位鸟嘴人身，长了翅膀的大神，一手持锤，一手连击环绕周身的许多天鼓，发出隆隆的雷声。惊蛰这天，天庭有雷神击天鼓，人间也利用这个时机来蒙鼓皮。</a:t>
            </a:r>
            <a:r>
              <a:rPr lang="en-US" altLang="zh-CN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周礼</a:t>
            </a:r>
            <a:r>
              <a:rPr lang="en-US" altLang="zh-CN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卷四十</a:t>
            </a:r>
            <a:r>
              <a:rPr lang="en-US" altLang="zh-CN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挥人</a:t>
            </a:r>
            <a:r>
              <a:rPr lang="en-US" altLang="zh-CN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篇上说：</a:t>
            </a:r>
            <a:r>
              <a:rPr lang="en-US" altLang="zh-CN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凡冒鼓必以启蛰之日。“注：“惊蛰，孟春之中也，蛰虫始闻雷声而动；鼓，所取象也；冒，蒙鼓以革。”可见不但百虫的生态与一年四季的运行相契合，万物之灵的人类也要顺应天时，凡事才能达到事半功倍之效。</a:t>
            </a:r>
            <a:endParaRPr lang="zh-CN" altLang="en-US" sz="1200" dirty="0">
              <a:solidFill>
                <a:srgbClr val="004A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723286" y="1860610"/>
            <a:ext cx="3925583" cy="1428959"/>
            <a:chOff x="5008669" y="1593129"/>
            <a:chExt cx="3925583" cy="14289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287374" y="2009423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0" i="0" dirty="0">
                  <a:solidFill>
                    <a:srgbClr val="566554"/>
                  </a:solidFill>
                  <a:effectLst/>
                  <a:latin typeface="华文行楷" panose="02010800040101010101" pitchFamily="2" charset="-122"/>
                  <a:ea typeface="华文行楷" panose="02010800040101010101" pitchFamily="2" charset="-122"/>
                </a:rPr>
                <a:t>“</a:t>
              </a:r>
              <a:r>
                <a:rPr lang="zh-CN" altLang="en-US" sz="2400" b="0" i="0" dirty="0">
                  <a:solidFill>
                    <a:srgbClr val="566554"/>
                  </a:solidFill>
                  <a:effectLst/>
                  <a:latin typeface="华文行楷" panose="02010800040101010101" pitchFamily="2" charset="-122"/>
                  <a:ea typeface="华文行楷" panose="02010800040101010101" pitchFamily="2" charset="-122"/>
                </a:rPr>
                <a:t>打小人</a:t>
              </a:r>
              <a:r>
                <a:rPr lang="en-US" altLang="zh-CN" sz="2400" b="0" i="0" dirty="0">
                  <a:solidFill>
                    <a:srgbClr val="566554"/>
                  </a:solidFill>
                  <a:effectLst/>
                  <a:latin typeface="华文行楷" panose="02010800040101010101" pitchFamily="2" charset="-122"/>
                  <a:ea typeface="华文行楷" panose="02010800040101010101" pitchFamily="2" charset="-122"/>
                </a:rPr>
                <a:t>”</a:t>
              </a:r>
              <a:r>
                <a:rPr lang="zh-CN" altLang="en-US" sz="2400" dirty="0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驱赶魔</a:t>
              </a:r>
              <a:endParaRPr lang="zh-CN" altLang="en-US" sz="2400" b="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5595184" y="534908"/>
            <a:ext cx="5489513" cy="485477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63794" y="3364986"/>
            <a:ext cx="45390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0" i="0" dirty="0">
                <a:solidFill>
                  <a:srgbClr val="004A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惊蛰象征二月份的开始，会平地一声雷，唤醒所有冬眠中的蛇虫鼠蚁，家中的爬虫走蚁又会应声而起，四处觅食。所以古时惊蛰当日，人们会手持清香、艾草，熏家中四角，以香味驱赶蛇、虫、蚊、鼠和霉味，久而久之，渐渐演变成不顺心者拍打对头人和驱赶霉运的习惯，亦即“打小人”的前身</a:t>
            </a:r>
            <a:endParaRPr lang="zh-CN" altLang="en-US" sz="1200" dirty="0">
              <a:solidFill>
                <a:srgbClr val="004A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432691" y="1790868"/>
            <a:ext cx="3319648" cy="1428959"/>
            <a:chOff x="5008669" y="1593129"/>
            <a:chExt cx="3319648" cy="14289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287374" y="2009423"/>
              <a:ext cx="20409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抒发内心不忿</a:t>
              </a:r>
              <a:endParaRPr lang="zh-CN" altLang="en-US" sz="240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7092515" y="3684930"/>
            <a:ext cx="3781230" cy="34095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screen"/>
          <a:srcRect r="-7218" b="-7153"/>
          <a:stretch>
            <a:fillRect/>
          </a:stretch>
        </p:blipFill>
        <p:spPr>
          <a:xfrm>
            <a:off x="191479" y="305921"/>
            <a:ext cx="3547205" cy="31984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03296" y="3097176"/>
            <a:ext cx="4964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很多人都将“打小人”神化，其实此纯粹是民间习俗而已，打小人的用意在于透过拍打代表对头人的纸公仔，驱赶身边的小人瘟神，宣泄内心的不满，大部分人去打小人，一般目的是求新一年事事如意，冇小人搞搞震，而被“打”的对象，主要是二奶以及工作上的“金手指”。打小人的目的，就是要希望他们知难而退及抒发个人内心的不忿。</a:t>
            </a:r>
            <a:endParaRPr lang="zh-CN" altLang="en-US" sz="1200" dirty="0">
              <a:solidFill>
                <a:srgbClr val="5665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37324" y="5013645"/>
            <a:ext cx="11591831" cy="1844355"/>
            <a:chOff x="537324" y="5013645"/>
            <a:chExt cx="11591831" cy="184435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37324" y="5013645"/>
              <a:ext cx="6096000" cy="184435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249970" y="5558446"/>
              <a:ext cx="5879185" cy="1299554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24972" y="2672038"/>
            <a:ext cx="998899" cy="2405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14542" y="1120595"/>
            <a:ext cx="1507787" cy="5062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338552" y="1867840"/>
            <a:ext cx="2050058" cy="5787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913106" y="1222442"/>
            <a:ext cx="3819728" cy="3819728"/>
            <a:chOff x="1913106" y="1222442"/>
            <a:chExt cx="3819728" cy="381972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362904" y="1400782"/>
              <a:ext cx="2736059" cy="2820901"/>
            </a:xfrm>
            <a:prstGeom prst="ellipse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913106" y="1222442"/>
              <a:ext cx="3819728" cy="3819728"/>
              <a:chOff x="1913106" y="1222442"/>
              <a:chExt cx="3819728" cy="381972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2091446" y="1400782"/>
                <a:ext cx="3463048" cy="3463048"/>
              </a:xfrm>
              <a:prstGeom prst="ellipse">
                <a:avLst/>
              </a:prstGeom>
              <a:noFill/>
              <a:ln w="19050">
                <a:solidFill>
                  <a:srgbClr val="C8CB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913106" y="1222442"/>
                <a:ext cx="3819728" cy="3819728"/>
              </a:xfrm>
              <a:prstGeom prst="ellipse">
                <a:avLst/>
              </a:prstGeom>
              <a:noFill/>
              <a:ln w="19050">
                <a:solidFill>
                  <a:srgbClr val="BFC2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2830749" y="2584248"/>
            <a:ext cx="1984442" cy="156966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zh-CN" altLang="en-US" sz="9600" noProof="1">
                <a:solidFill>
                  <a:srgbClr val="004A2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</a:t>
            </a:r>
          </a:p>
        </p:txBody>
      </p:sp>
      <p:sp>
        <p:nvSpPr>
          <p:cNvPr id="16" name="文本框 28"/>
          <p:cNvSpPr txBox="1">
            <a:spLocks noChangeArrowheads="1"/>
          </p:cNvSpPr>
          <p:nvPr/>
        </p:nvSpPr>
        <p:spPr bwMode="auto">
          <a:xfrm>
            <a:off x="6896866" y="3044279"/>
            <a:ext cx="24416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节日文化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76720" y="672919"/>
            <a:ext cx="2078924" cy="1428959"/>
            <a:chOff x="5008669" y="1593129"/>
            <a:chExt cx="2078924" cy="14289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287374" y="200942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effectLst/>
                  <a:latin typeface="华文行楷" panose="02010800040101010101" pitchFamily="2" charset="-122"/>
                  <a:ea typeface="华文行楷" panose="02010800040101010101" pitchFamily="2" charset="-122"/>
                </a:rPr>
                <a:t>诗歌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78515" y="2101878"/>
            <a:ext cx="7372360" cy="4062321"/>
            <a:chOff x="1802613" y="2131089"/>
            <a:chExt cx="7056784" cy="3888432"/>
          </a:xfrm>
        </p:grpSpPr>
        <p:sp>
          <p:nvSpPr>
            <p:cNvPr id="15" name="矩形 14"/>
            <p:cNvSpPr/>
            <p:nvPr/>
          </p:nvSpPr>
          <p:spPr>
            <a:xfrm>
              <a:off x="1802613" y="2131089"/>
              <a:ext cx="7056784" cy="388843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983965" y="2294640"/>
              <a:ext cx="6653612" cy="3561330"/>
            </a:xfrm>
            <a:prstGeom prst="rect">
              <a:avLst/>
            </a:prstGeom>
            <a:noFill/>
            <a:ln>
              <a:solidFill>
                <a:srgbClr val="BFC2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-1" y="1718602"/>
            <a:ext cx="5665509" cy="53322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04800" y="2776340"/>
            <a:ext cx="4833364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i="0" u="none" strike="noStrike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春晴泛舟</a:t>
            </a:r>
            <a:r>
              <a:rPr lang="en-US" altLang="zh-CN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（</a:t>
            </a:r>
            <a:r>
              <a:rPr lang="zh-CN" altLang="en-US" i="0" u="none" strike="noStrike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陆游</a:t>
            </a: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）</a:t>
            </a:r>
            <a: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　　儿童莫笑是陈人，湖海春回发兴新。</a:t>
            </a:r>
            <a: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　　雷动风行惊蛰户，天开地辟转鸿钧。</a:t>
            </a:r>
            <a: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　　鳞鳞江色涨石黛，嫋嫋柳丝摇麴尘。</a:t>
            </a:r>
            <a: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　　欲上</a:t>
            </a:r>
            <a:r>
              <a:rPr lang="zh-CN" altLang="en-US" i="0" u="none" strike="noStrike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兰亭</a:t>
            </a: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却回棹，笑谈终觉愧</a:t>
            </a:r>
            <a:r>
              <a:rPr lang="zh-CN" altLang="en-US" i="0" u="none" strike="noStrike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清真</a:t>
            </a: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zh-CN" altLang="en-US" dirty="0">
              <a:solidFill>
                <a:srgbClr val="566554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28672" y="369979"/>
            <a:ext cx="1759791" cy="21257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7146" y="1487945"/>
            <a:ext cx="2900764" cy="55627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37324" y="5013645"/>
            <a:ext cx="11591831" cy="1844355"/>
            <a:chOff x="537324" y="5013645"/>
            <a:chExt cx="11591831" cy="184435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37324" y="5013645"/>
              <a:ext cx="6096000" cy="184435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249970" y="5558446"/>
              <a:ext cx="5879185" cy="1299554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0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18018" y="1687989"/>
            <a:ext cx="2755963" cy="101566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 eaLnBrk="1" fontAlgn="auto" hangingPunct="1">
              <a:defRPr/>
            </a:pPr>
            <a:r>
              <a:rPr lang="zh-CN" altLang="en-US" sz="6000" noProof="1">
                <a:solidFill>
                  <a:srgbClr val="004A2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616063" y="3243301"/>
            <a:ext cx="6959872" cy="707886"/>
            <a:chOff x="1992778" y="2901690"/>
            <a:chExt cx="6959872" cy="707886"/>
          </a:xfrm>
        </p:grpSpPr>
        <p:sp>
          <p:nvSpPr>
            <p:cNvPr id="15" name="文本框 14"/>
            <p:cNvSpPr txBox="1"/>
            <p:nvPr/>
          </p:nvSpPr>
          <p:spPr>
            <a:xfrm>
              <a:off x="1992778" y="2901690"/>
              <a:ext cx="697627" cy="707886"/>
            </a:xfrm>
            <a:prstGeom prst="rect">
              <a:avLst/>
            </a:prstGeom>
            <a:noFill/>
          </p:spPr>
          <p:txBody>
            <a:bodyPr vert="horz" wrap="none">
              <a:spAutoFit/>
            </a:bodyPr>
            <a:lstStyle/>
            <a:p>
              <a:pPr algn="ctr" eaLnBrk="1" fontAlgn="auto" hangingPunct="1">
                <a:defRPr/>
              </a:pPr>
              <a:r>
                <a:rPr lang="zh-CN" altLang="en-US" sz="4000" noProof="1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80193" y="2901690"/>
              <a:ext cx="697627" cy="707886"/>
            </a:xfrm>
            <a:prstGeom prst="rect">
              <a:avLst/>
            </a:prstGeom>
            <a:noFill/>
          </p:spPr>
          <p:txBody>
            <a:bodyPr vert="horz" wrap="none">
              <a:spAutoFit/>
            </a:bodyPr>
            <a:lstStyle/>
            <a:p>
              <a:pPr algn="ctr" eaLnBrk="1" fontAlgn="auto" hangingPunct="1">
                <a:defRPr/>
              </a:pPr>
              <a:r>
                <a:rPr lang="zh-CN" altLang="en-US" sz="4000" noProof="1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贰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67608" y="2901690"/>
              <a:ext cx="697627" cy="707886"/>
            </a:xfrm>
            <a:prstGeom prst="rect">
              <a:avLst/>
            </a:prstGeom>
            <a:noFill/>
          </p:spPr>
          <p:txBody>
            <a:bodyPr vert="horz" wrap="none">
              <a:spAutoFit/>
            </a:bodyPr>
            <a:lstStyle/>
            <a:p>
              <a:pPr algn="ctr" eaLnBrk="1" fontAlgn="auto" hangingPunct="1">
                <a:defRPr/>
              </a:pPr>
              <a:r>
                <a:rPr lang="zh-CN" altLang="en-US" sz="4000" noProof="1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叁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55023" y="2901690"/>
              <a:ext cx="697627" cy="707886"/>
            </a:xfrm>
            <a:prstGeom prst="rect">
              <a:avLst/>
            </a:prstGeom>
            <a:noFill/>
          </p:spPr>
          <p:txBody>
            <a:bodyPr vert="horz" wrap="none">
              <a:spAutoFit/>
            </a:bodyPr>
            <a:lstStyle/>
            <a:p>
              <a:pPr algn="ctr" eaLnBrk="1" fontAlgn="auto" hangingPunct="1">
                <a:defRPr/>
              </a:pPr>
              <a:r>
                <a:rPr lang="zh-CN" altLang="en-US" sz="4000" noProof="1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肆</a:t>
              </a:r>
            </a:p>
          </p:txBody>
        </p:sp>
      </p:grpSp>
      <p:sp>
        <p:nvSpPr>
          <p:cNvPr id="20" name="文本框 28"/>
          <p:cNvSpPr txBox="1">
            <a:spLocks noChangeArrowheads="1"/>
          </p:cNvSpPr>
          <p:nvPr/>
        </p:nvSpPr>
        <p:spPr bwMode="auto">
          <a:xfrm>
            <a:off x="2256993" y="409050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关于惊蛰</a:t>
            </a:r>
          </a:p>
        </p:txBody>
      </p:sp>
      <p:sp>
        <p:nvSpPr>
          <p:cNvPr id="21" name="文本框 28"/>
          <p:cNvSpPr txBox="1">
            <a:spLocks noChangeArrowheads="1"/>
          </p:cNvSpPr>
          <p:nvPr/>
        </p:nvSpPr>
        <p:spPr bwMode="auto">
          <a:xfrm>
            <a:off x="4344408" y="409050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季节农事</a:t>
            </a:r>
          </a:p>
        </p:txBody>
      </p:sp>
      <p:sp>
        <p:nvSpPr>
          <p:cNvPr id="22" name="文本框 28"/>
          <p:cNvSpPr txBox="1">
            <a:spLocks noChangeArrowheads="1"/>
          </p:cNvSpPr>
          <p:nvPr/>
        </p:nvSpPr>
        <p:spPr bwMode="auto">
          <a:xfrm>
            <a:off x="6431825" y="409059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民间习俗</a:t>
            </a:r>
          </a:p>
        </p:txBody>
      </p:sp>
      <p:sp>
        <p:nvSpPr>
          <p:cNvPr id="23" name="文本框 28"/>
          <p:cNvSpPr txBox="1">
            <a:spLocks noChangeArrowheads="1"/>
          </p:cNvSpPr>
          <p:nvPr/>
        </p:nvSpPr>
        <p:spPr bwMode="auto">
          <a:xfrm>
            <a:off x="8519239" y="409059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节日文化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76720" y="672919"/>
            <a:ext cx="2078924" cy="1428959"/>
            <a:chOff x="5008669" y="1593129"/>
            <a:chExt cx="2078924" cy="14289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287374" y="200942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effectLst/>
                  <a:latin typeface="华文行楷" panose="02010800040101010101" pitchFamily="2" charset="-122"/>
                  <a:ea typeface="华文行楷" panose="02010800040101010101" pitchFamily="2" charset="-122"/>
                </a:rPr>
                <a:t>诗歌</a:t>
              </a:r>
            </a:p>
          </p:txBody>
        </p:sp>
      </p:grpSp>
      <p:sp>
        <p:nvSpPr>
          <p:cNvPr id="15" name="椭圆 14"/>
          <p:cNvSpPr/>
          <p:nvPr/>
        </p:nvSpPr>
        <p:spPr>
          <a:xfrm>
            <a:off x="1991569" y="1392027"/>
            <a:ext cx="5028371" cy="5028371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280343" y="1680802"/>
            <a:ext cx="4450822" cy="4450820"/>
          </a:xfrm>
          <a:prstGeom prst="ellipse">
            <a:avLst/>
          </a:prstGeom>
          <a:noFill/>
          <a:ln>
            <a:solidFill>
              <a:srgbClr val="BFC2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BFC2B9"/>
                </a:solidFill>
              </a:ln>
              <a:noFill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91134" y="2623726"/>
            <a:ext cx="302286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i="0" u="none" strike="noStrike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惊蛰</a:t>
            </a:r>
            <a:r>
              <a:rPr lang="en-US" altLang="zh-CN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</a:p>
          <a:p>
            <a:pPr algn="ctr">
              <a:lnSpc>
                <a:spcPct val="200000"/>
              </a:lnSpc>
            </a:pP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长卿</a:t>
            </a:r>
            <a: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陌上杨柳方竞春</a:t>
            </a:r>
            <a:endParaRPr lang="en-US" altLang="zh-CN" i="0" dirty="0">
              <a:solidFill>
                <a:srgbClr val="566554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塘中鲫鲥早成荫</a:t>
            </a:r>
            <a: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忽闻天公霹雳声</a:t>
            </a:r>
            <a:endParaRPr lang="en-US" altLang="zh-CN" i="0" dirty="0">
              <a:solidFill>
                <a:srgbClr val="566554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禽兽虫豸倒乾坤</a:t>
            </a:r>
            <a:endParaRPr lang="zh-CN" altLang="en-US" dirty="0">
              <a:solidFill>
                <a:srgbClr val="566554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5494087" y="1089213"/>
            <a:ext cx="4706314" cy="5332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76720" y="672919"/>
            <a:ext cx="2078924" cy="1428959"/>
            <a:chOff x="5008669" y="1593129"/>
            <a:chExt cx="2078924" cy="14289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287374" y="200942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effectLst/>
                  <a:latin typeface="华文行楷" panose="02010800040101010101" pitchFamily="2" charset="-122"/>
                  <a:ea typeface="华文行楷" panose="02010800040101010101" pitchFamily="2" charset="-122"/>
                </a:rPr>
                <a:t>诗歌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465993" y="2110721"/>
            <a:ext cx="7372360" cy="406232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226003" y="1811145"/>
            <a:ext cx="4576515" cy="4661474"/>
            <a:chOff x="1831259" y="1726304"/>
            <a:chExt cx="4576515" cy="46614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9" cstate="email"/>
            <a:srcRect/>
            <a:stretch>
              <a:fillRect/>
            </a:stretch>
          </p:blipFill>
          <p:spPr>
            <a:xfrm>
              <a:off x="1831259" y="1726304"/>
              <a:ext cx="4479980" cy="4661474"/>
            </a:xfrm>
            <a:prstGeom prst="rect">
              <a:avLst/>
            </a:prstGeom>
          </p:spPr>
        </p:pic>
        <p:sp>
          <p:nvSpPr>
            <p:cNvPr id="16" name="椭圆 15"/>
            <p:cNvSpPr/>
            <p:nvPr/>
          </p:nvSpPr>
          <p:spPr>
            <a:xfrm>
              <a:off x="1956952" y="1831631"/>
              <a:ext cx="4450822" cy="4450820"/>
            </a:xfrm>
            <a:prstGeom prst="ellipse">
              <a:avLst/>
            </a:prstGeom>
            <a:noFill/>
            <a:ln>
              <a:solidFill>
                <a:srgbClr val="BFC2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BFC2B9"/>
                  </a:solidFill>
                </a:ln>
                <a:noFill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912290" y="2548789"/>
            <a:ext cx="4755148" cy="31861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秦娥月</a:t>
            </a:r>
            <a:r>
              <a:rPr lang="en-US" altLang="zh-CN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/</a:t>
            </a: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忆秦娥</a:t>
            </a:r>
            <a:r>
              <a:rPr lang="en-US" altLang="zh-CN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r>
              <a:rPr lang="zh-CN" altLang="en-US" i="0" u="none" strike="noStrike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范成大</a:t>
            </a:r>
            <a:endParaRPr lang="en-US" altLang="zh-CN" i="0" u="none" strike="noStrike" dirty="0">
              <a:solidFill>
                <a:srgbClr val="566554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　　浮云集。轻雷隐隐初惊蛰。</a:t>
            </a:r>
            <a: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　　初惊蛰。鹁鸠鸣怒，绿杨风急。</a:t>
            </a:r>
            <a: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　　玉炉烟重香罗浥。</a:t>
            </a:r>
            <a: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　　拂墙浓杏燕支湿。</a:t>
            </a:r>
            <a: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　　燕支湿。</a:t>
            </a:r>
            <a: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　　花梢缺处，画楼人立。</a:t>
            </a:r>
            <a:endParaRPr lang="zh-CN" altLang="en-US" dirty="0">
              <a:solidFill>
                <a:srgbClr val="566554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21437" y="470840"/>
            <a:ext cx="6372520" cy="685104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564089" y="936870"/>
            <a:ext cx="2078924" cy="1428959"/>
            <a:chOff x="5008669" y="1593129"/>
            <a:chExt cx="2078924" cy="142895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6287374" y="200942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effectLst/>
                  <a:latin typeface="华文行楷" panose="02010800040101010101" pitchFamily="2" charset="-122"/>
                  <a:ea typeface="华文行楷" panose="02010800040101010101" pitchFamily="2" charset="-122"/>
                </a:rPr>
                <a:t>诗歌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90266" y="807574"/>
            <a:ext cx="3959259" cy="5415144"/>
            <a:chOff x="1802613" y="2131089"/>
            <a:chExt cx="7056784" cy="3888432"/>
          </a:xfrm>
        </p:grpSpPr>
        <p:sp>
          <p:nvSpPr>
            <p:cNvPr id="18" name="矩形 17"/>
            <p:cNvSpPr/>
            <p:nvPr/>
          </p:nvSpPr>
          <p:spPr>
            <a:xfrm>
              <a:off x="1802613" y="2131089"/>
              <a:ext cx="7056784" cy="388843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983965" y="2294640"/>
              <a:ext cx="6653612" cy="3561330"/>
            </a:xfrm>
            <a:prstGeom prst="rect">
              <a:avLst/>
            </a:prstGeom>
            <a:noFill/>
            <a:ln>
              <a:solidFill>
                <a:srgbClr val="BFC2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6671951" y="2133460"/>
            <a:ext cx="3108543" cy="30162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200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2000" i="0" u="none" strike="noStrike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惊蛰</a:t>
            </a:r>
            <a:r>
              <a:rPr lang="en-US" altLang="zh-CN" sz="200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</a:p>
          <a:p>
            <a:pPr algn="ctr">
              <a:lnSpc>
                <a:spcPct val="200000"/>
              </a:lnSpc>
            </a:pPr>
            <a:r>
              <a:rPr lang="zh-CN" altLang="en-US" sz="2000" i="0" u="none" strike="noStrike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左河水</a:t>
            </a:r>
            <a:r>
              <a:rPr lang="zh-CN" altLang="en-US" sz="2000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sz="2000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00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一声霹雳醒蛇虫，</a:t>
            </a:r>
            <a:endParaRPr lang="en-US" altLang="zh-CN" sz="2000" i="0" dirty="0">
              <a:solidFill>
                <a:srgbClr val="566554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几阵潇潇染绿红。</a:t>
            </a:r>
            <a:r>
              <a:rPr lang="zh-CN" altLang="en-US" sz="2000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sz="2000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00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九九江南风送暖，</a:t>
            </a:r>
            <a:endParaRPr lang="en-US" altLang="zh-CN" sz="2000" i="0" dirty="0">
              <a:solidFill>
                <a:srgbClr val="566554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融融翠野启春耕。</a:t>
            </a:r>
            <a:endParaRPr lang="zh-CN" altLang="en-US" sz="2000" dirty="0">
              <a:solidFill>
                <a:srgbClr val="566554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2661825" y="-2661825"/>
            <a:ext cx="6868352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0828" y="75416"/>
            <a:ext cx="11915481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46036" y="1313471"/>
            <a:ext cx="3245965" cy="11167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7324" y="5013645"/>
            <a:ext cx="6096000" cy="1844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49970" y="5558446"/>
            <a:ext cx="5879185" cy="12995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55852" y="319322"/>
            <a:ext cx="4705432" cy="47054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83711" y="941277"/>
            <a:ext cx="394502" cy="7970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3329043" y="1328605"/>
            <a:ext cx="452486" cy="15271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1" cstate="screen"/>
          <a:srcRect r="-1926"/>
          <a:stretch>
            <a:fillRect/>
          </a:stretch>
        </p:blipFill>
        <p:spPr>
          <a:xfrm>
            <a:off x="8461285" y="1962497"/>
            <a:ext cx="421905" cy="17562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2" cstate="screen"/>
          <a:srcRect b="-7722"/>
          <a:stretch>
            <a:fillRect/>
          </a:stretch>
        </p:blipFill>
        <p:spPr>
          <a:xfrm>
            <a:off x="4528245" y="3802228"/>
            <a:ext cx="421905" cy="17562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-24972" y="2672038"/>
            <a:ext cx="998899" cy="24058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-14542" y="1120595"/>
            <a:ext cx="1507787" cy="5062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9747114" y="2840606"/>
            <a:ext cx="2050058" cy="578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907665" y="3718715"/>
            <a:ext cx="2900764" cy="556271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789503" y="5155949"/>
            <a:ext cx="2638130" cy="607464"/>
            <a:chOff x="4789503" y="5155949"/>
            <a:chExt cx="2638130" cy="60746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4789503" y="5155949"/>
              <a:ext cx="2638130" cy="607464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5168103" y="5186665"/>
              <a:ext cx="1843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谢谢观看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37324" y="5013645"/>
            <a:ext cx="11591831" cy="1844355"/>
            <a:chOff x="537324" y="5013645"/>
            <a:chExt cx="11591831" cy="184435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37324" y="5013645"/>
              <a:ext cx="6096000" cy="184435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249970" y="5558446"/>
              <a:ext cx="5879185" cy="1299554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24972" y="2672038"/>
            <a:ext cx="998899" cy="2405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14542" y="1120595"/>
            <a:ext cx="1507787" cy="5062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338552" y="1867840"/>
            <a:ext cx="2050058" cy="5787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2091446" y="1400782"/>
            <a:ext cx="3463048" cy="3463048"/>
          </a:xfrm>
          <a:prstGeom prst="ellipse">
            <a:avLst/>
          </a:prstGeom>
          <a:noFill/>
          <a:ln w="19050">
            <a:solidFill>
              <a:srgbClr val="C8C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913106" y="1222442"/>
            <a:ext cx="3819728" cy="3819728"/>
            <a:chOff x="1913106" y="1222442"/>
            <a:chExt cx="3819728" cy="381972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362904" y="1400782"/>
              <a:ext cx="2736059" cy="2820901"/>
            </a:xfrm>
            <a:prstGeom prst="ellipse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1913106" y="1222442"/>
              <a:ext cx="3819728" cy="3819728"/>
            </a:xfrm>
            <a:prstGeom prst="ellipse">
              <a:avLst/>
            </a:prstGeom>
            <a:noFill/>
            <a:ln w="19050">
              <a:solidFill>
                <a:srgbClr val="BFC2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830749" y="2201282"/>
            <a:ext cx="1984442" cy="1862048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 eaLnBrk="1" fontAlgn="auto" hangingPunct="1">
              <a:defRPr/>
            </a:pPr>
            <a:r>
              <a:rPr lang="zh-CN" altLang="en-US" sz="11500" noProof="1">
                <a:solidFill>
                  <a:srgbClr val="004A2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</a:p>
        </p:txBody>
      </p:sp>
      <p:sp>
        <p:nvSpPr>
          <p:cNvPr id="16" name="文本框 28"/>
          <p:cNvSpPr txBox="1">
            <a:spLocks noChangeArrowheads="1"/>
          </p:cNvSpPr>
          <p:nvPr/>
        </p:nvSpPr>
        <p:spPr bwMode="auto">
          <a:xfrm>
            <a:off x="6896857" y="3044279"/>
            <a:ext cx="24416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关于惊蛰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18783" y="-188536"/>
            <a:ext cx="5979548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137567" y="1223769"/>
            <a:ext cx="2694477" cy="1428959"/>
            <a:chOff x="5008669" y="1593129"/>
            <a:chExt cx="2694477" cy="14289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287374" y="200942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关于惊蛰</a:t>
              </a:r>
              <a:endParaRPr lang="zh-CN" altLang="en-US" sz="2400" b="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556166" y="2841263"/>
            <a:ext cx="3135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惊蛰，古称“启蛰”，是二十四节气中的第三个节气，标志着</a:t>
            </a:r>
            <a:r>
              <a:rPr lang="zh-CN" altLang="en-US" sz="1400" b="0" i="0" u="none" strike="noStrike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仲春</a:t>
            </a:r>
            <a:r>
              <a:rPr lang="zh-CN" altLang="en-US" sz="14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时节的开始；太阳到达黄经</a:t>
            </a:r>
            <a:r>
              <a:rPr lang="en-US" altLang="zh-CN" sz="14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345°</a:t>
            </a:r>
            <a:r>
              <a:rPr lang="zh-CN" altLang="en-US" sz="14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时。</a:t>
            </a:r>
            <a:r>
              <a:rPr lang="en-US" altLang="zh-CN" sz="14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月令七十二候集解</a:t>
            </a:r>
            <a:r>
              <a:rPr lang="en-US" altLang="zh-CN" sz="14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：“二月节</a:t>
            </a:r>
            <a:r>
              <a:rPr lang="en-US" altLang="zh-CN" sz="14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万物出乎震，震为雷，故曰惊蛰，是蛰虫惊而出走矣。”</a:t>
            </a:r>
            <a:endParaRPr lang="zh-CN" altLang="en-US" sz="1400" dirty="0">
              <a:solidFill>
                <a:srgbClr val="5665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147692" y="754222"/>
            <a:ext cx="6096012" cy="6096012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008669" y="1593129"/>
            <a:ext cx="2694477" cy="1428959"/>
            <a:chOff x="5008669" y="1593129"/>
            <a:chExt cx="2694477" cy="142895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287374" y="200942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0" i="0" dirty="0">
                  <a:solidFill>
                    <a:srgbClr val="566554"/>
                  </a:solidFill>
                  <a:effectLst/>
                  <a:latin typeface="华文行楷" panose="02010800040101010101" pitchFamily="2" charset="-122"/>
                  <a:ea typeface="华文行楷" panose="02010800040101010101" pitchFamily="2" charset="-122"/>
                </a:rPr>
                <a:t>典籍记载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4651397" y="2802594"/>
            <a:ext cx="6103498" cy="2991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惊蛰，二月节。</a:t>
            </a:r>
            <a:r>
              <a:rPr lang="en-US" altLang="zh-CN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0" i="0" u="none" strike="noStrike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夏小正</a:t>
            </a:r>
            <a:r>
              <a:rPr lang="en-US" altLang="zh-CN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曰：正月启蛰，言发蛰也。</a:t>
            </a:r>
            <a:r>
              <a: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万物出乎震，震为雷，故曰惊蛰。是蛰虫惊而出走矣。</a:t>
            </a:r>
            <a:endParaRPr lang="en-US" altLang="zh-CN" sz="1200" dirty="0">
              <a:solidFill>
                <a:srgbClr val="5665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桃始华</a:t>
            </a:r>
            <a:r>
              <a:rPr lang="en-US" altLang="zh-CN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【《</a:t>
            </a:r>
            <a:r>
              <a: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吕氏春秋</a:t>
            </a:r>
            <a:r>
              <a:rPr lang="en-US" altLang="zh-CN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作桃李华</a:t>
            </a:r>
            <a:r>
              <a:rPr lang="en-US" altLang="zh-CN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。桃，果名，花色红，是月始开。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仓庚鸣，庚亦作鹒，黄鹂也。诗所谓‘有鸣仓庚’是也。</a:t>
            </a:r>
            <a:r>
              <a:rPr lang="en-US" altLang="zh-CN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章龟经</a:t>
            </a:r>
            <a:r>
              <a:rPr lang="en-US" altLang="zh-CN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曰：仓，清也；庚，新也；感春阳清新之气而初出，故名。其名最多，</a:t>
            </a:r>
            <a:r>
              <a:rPr lang="en-US" altLang="zh-CN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曰黄鸟，齐人谓之搏黍，又谓之黄袍，僧家谓之金衣公子，其色鵹黑而黄，又名鵹黄。谚曰黄栗留、黄莺莺儿，皆一种也。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CN" altLang="en-US" sz="1200" dirty="0">
              <a:solidFill>
                <a:srgbClr val="5665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74656" y="1057810"/>
            <a:ext cx="2694477" cy="1428959"/>
            <a:chOff x="5008669" y="1593129"/>
            <a:chExt cx="2694477" cy="14289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287374" y="200942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节气别称</a:t>
              </a:r>
              <a:endParaRPr lang="zh-CN" altLang="en-US" sz="2400" b="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21492" y="2885588"/>
            <a:ext cx="8765210" cy="2225867"/>
            <a:chOff x="1815762" y="2810172"/>
            <a:chExt cx="8765210" cy="2225867"/>
          </a:xfrm>
        </p:grpSpPr>
        <p:grpSp>
          <p:nvGrpSpPr>
            <p:cNvPr id="22" name="组合 21"/>
            <p:cNvGrpSpPr/>
            <p:nvPr/>
          </p:nvGrpSpPr>
          <p:grpSpPr>
            <a:xfrm>
              <a:off x="2166341" y="2810172"/>
              <a:ext cx="1659154" cy="400110"/>
              <a:chOff x="4308825" y="2850391"/>
              <a:chExt cx="1659154" cy="40011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4308825" y="2850391"/>
                <a:ext cx="1659154" cy="382042"/>
              </a:xfrm>
              <a:prstGeom prst="rect">
                <a:avLst/>
              </a:prstGeom>
            </p:spPr>
          </p:pic>
          <p:sp>
            <p:nvSpPr>
              <p:cNvPr id="2" name="矩形 1"/>
              <p:cNvSpPr/>
              <p:nvPr/>
            </p:nvSpPr>
            <p:spPr>
              <a:xfrm>
                <a:off x="4533110" y="2850391"/>
                <a:ext cx="12105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汉初以前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239796" y="2810172"/>
              <a:ext cx="1659154" cy="400110"/>
              <a:chOff x="6224020" y="2850391"/>
              <a:chExt cx="1659154" cy="40011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6224020" y="2850391"/>
                <a:ext cx="1659154" cy="382042"/>
              </a:xfrm>
              <a:prstGeom prst="rect">
                <a:avLst/>
              </a:prstGeom>
            </p:spPr>
          </p:pic>
          <p:sp>
            <p:nvSpPr>
              <p:cNvPr id="17" name="矩形 16"/>
              <p:cNvSpPr/>
              <p:nvPr/>
            </p:nvSpPr>
            <p:spPr>
              <a:xfrm>
                <a:off x="6704786" y="2850391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汉朝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490640" y="2810172"/>
              <a:ext cx="1659154" cy="400110"/>
              <a:chOff x="4308825" y="3617849"/>
              <a:chExt cx="1659154" cy="40011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4308825" y="3617849"/>
                <a:ext cx="1659154" cy="382042"/>
              </a:xfrm>
              <a:prstGeom prst="rect">
                <a:avLst/>
              </a:prstGeom>
            </p:spPr>
          </p:pic>
          <p:sp>
            <p:nvSpPr>
              <p:cNvPr id="19" name="矩形 18"/>
              <p:cNvSpPr/>
              <p:nvPr/>
            </p:nvSpPr>
            <p:spPr>
              <a:xfrm>
                <a:off x="4789588" y="3617849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唐</a:t>
                </a:r>
                <a:r>
                  <a:rPr lang="zh-CN" altLang="en-US" sz="2000" b="0" i="0" dirty="0">
                    <a:solidFill>
                      <a:schemeClr val="bg1"/>
                    </a:solidFill>
                    <a:effectLst/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朝</a:t>
                </a:r>
                <a:endParaRPr lang="zh-CN" altLang="en-US" sz="2000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815762" y="3285699"/>
              <a:ext cx="23603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0" i="0" dirty="0">
                  <a:solidFill>
                    <a:srgbClr val="56655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该节气在历史上也曾被称为“启蛰”。</a:t>
              </a:r>
              <a:r>
                <a:rPr lang="en-US" altLang="zh-CN" sz="1200" b="0" i="0" dirty="0">
                  <a:solidFill>
                    <a:srgbClr val="56655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200" b="0" i="0" dirty="0">
                  <a:solidFill>
                    <a:srgbClr val="56655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夏小正</a:t>
              </a:r>
              <a:r>
                <a:rPr lang="en-US" altLang="zh-CN" sz="1200" b="0" i="0" dirty="0">
                  <a:solidFill>
                    <a:srgbClr val="56655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200" b="0" i="0" dirty="0">
                  <a:solidFill>
                    <a:srgbClr val="56655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曰：“正月启蛰”。</a:t>
              </a:r>
              <a:endPara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743636" y="3281713"/>
              <a:ext cx="265147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0" i="0" dirty="0">
                  <a:solidFill>
                    <a:srgbClr val="56655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汉朝第六代皇帝汉景帝的讳为“启”，为了避讳而将“启”改为了意思相近的“惊”字。同时，孟春正月的惊蛰与仲春二月节的“雨水”的顺序也被置换。同样的，“谷雨”与“清明”的顺次也被置换。</a:t>
              </a:r>
              <a:endPara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059460" y="3363899"/>
              <a:ext cx="252151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0" i="0" dirty="0">
                  <a:solidFill>
                    <a:srgbClr val="56655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进入唐代以后，“启”字的避讳已无必要，“启蛰”的名称又重新被使用。但由于也有不用惯的原因，大衍历再次使用了“惊蛰”一词，并沿用至今。</a:t>
              </a:r>
              <a:endPara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378747" y="672919"/>
            <a:ext cx="2694477" cy="1428959"/>
            <a:chOff x="5008669" y="1593129"/>
            <a:chExt cx="2694477" cy="14289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287374" y="200942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气候特点</a:t>
              </a:r>
              <a:endParaRPr lang="zh-CN" altLang="en-US" sz="2400" b="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14238" y="179114"/>
            <a:ext cx="4735606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000" y="2467778"/>
            <a:ext cx="47777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我国除</a:t>
            </a:r>
            <a:r>
              <a:rPr lang="zh-CN" altLang="en-US" sz="1200" b="0" i="0" u="none" strike="noStrike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东北</a:t>
            </a: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b="0" i="0" u="none" strike="noStrike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西北</a:t>
            </a: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地区仍是银妆素裹的冬日景象外，其他大部分地区平均气温已升到</a:t>
            </a:r>
            <a:r>
              <a:rPr lang="en-US" altLang="zh-CN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0℃</a:t>
            </a: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endParaRPr lang="en-US" altLang="zh-CN" sz="1200" b="0" i="0" dirty="0">
              <a:solidFill>
                <a:srgbClr val="56655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华北地区日平均气温为</a:t>
            </a:r>
            <a:r>
              <a:rPr lang="en-US" altLang="zh-CN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3—6℃</a:t>
            </a:r>
            <a:endParaRPr lang="en-US" altLang="zh-CN" sz="1200" dirty="0">
              <a:solidFill>
                <a:srgbClr val="5665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江南地区为</a:t>
            </a:r>
            <a:r>
              <a:rPr lang="en-US" altLang="zh-CN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8℃</a:t>
            </a: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endParaRPr lang="en-US" altLang="zh-CN" sz="1200" b="0" i="0" dirty="0">
              <a:solidFill>
                <a:srgbClr val="56655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西南和华南还达</a:t>
            </a:r>
            <a:r>
              <a:rPr lang="en-US" altLang="zh-CN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10—15℃</a:t>
            </a:r>
            <a:r>
              <a:rPr lang="zh-CN" altLang="en-US" sz="1200" dirty="0">
                <a:solidFill>
                  <a:srgbClr val="5665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早已是一派融融的春光了。</a:t>
            </a:r>
            <a:endParaRPr lang="zh-CN" altLang="en-US" sz="1200" dirty="0">
              <a:solidFill>
                <a:srgbClr val="5665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6000" y="4635116"/>
            <a:ext cx="4773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这时，气温回升较快，</a:t>
            </a:r>
            <a:r>
              <a:rPr lang="zh-CN" altLang="en-US" sz="1200" b="0" i="0" u="none" strike="noStrike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长江</a:t>
            </a:r>
            <a:r>
              <a:rPr lang="zh-CN" altLang="en-US" sz="1200" b="0" i="0" dirty="0">
                <a:solidFill>
                  <a:srgbClr val="56655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流域大部地区已渐有春雷。我国南方大部分地区，常年雨水、惊蛰亦可闻春雷初鸣；而华北西北部除了个别年份以外，一般要到清明才有雷声。</a:t>
            </a:r>
            <a:endParaRPr lang="zh-CN" altLang="en-US" sz="1200" dirty="0">
              <a:solidFill>
                <a:srgbClr val="5665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37324" y="5013645"/>
            <a:ext cx="11591831" cy="1844355"/>
            <a:chOff x="537324" y="5013645"/>
            <a:chExt cx="11591831" cy="184435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37324" y="5013645"/>
              <a:ext cx="6096000" cy="184435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249970" y="5558446"/>
              <a:ext cx="5879185" cy="1299554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24972" y="2672038"/>
            <a:ext cx="998899" cy="2405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14542" y="1120595"/>
            <a:ext cx="1507787" cy="5062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338552" y="1867840"/>
            <a:ext cx="2050058" cy="5787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913106" y="1222442"/>
            <a:ext cx="3819728" cy="3819728"/>
            <a:chOff x="1913106" y="1222442"/>
            <a:chExt cx="3819728" cy="381972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362904" y="1400782"/>
              <a:ext cx="2736059" cy="2820901"/>
            </a:xfrm>
            <a:prstGeom prst="ellipse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913106" y="1222442"/>
              <a:ext cx="3819728" cy="3819728"/>
              <a:chOff x="1913106" y="1222442"/>
              <a:chExt cx="3819728" cy="381972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2091446" y="1400782"/>
                <a:ext cx="3463048" cy="3463048"/>
              </a:xfrm>
              <a:prstGeom prst="ellipse">
                <a:avLst/>
              </a:prstGeom>
              <a:noFill/>
              <a:ln w="19050">
                <a:solidFill>
                  <a:srgbClr val="C8CB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913106" y="1222442"/>
                <a:ext cx="3819728" cy="3819728"/>
              </a:xfrm>
              <a:prstGeom prst="ellipse">
                <a:avLst/>
              </a:prstGeom>
              <a:noFill/>
              <a:ln w="19050">
                <a:solidFill>
                  <a:srgbClr val="BFC2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2830749" y="2584248"/>
            <a:ext cx="1984442" cy="156966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zh-CN" altLang="en-US" sz="9600" noProof="1">
                <a:solidFill>
                  <a:srgbClr val="004A2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</a:t>
            </a:r>
          </a:p>
        </p:txBody>
      </p:sp>
      <p:sp>
        <p:nvSpPr>
          <p:cNvPr id="16" name="文本框 28"/>
          <p:cNvSpPr txBox="1">
            <a:spLocks noChangeArrowheads="1"/>
          </p:cNvSpPr>
          <p:nvPr/>
        </p:nvSpPr>
        <p:spPr bwMode="auto">
          <a:xfrm>
            <a:off x="6896860" y="3044279"/>
            <a:ext cx="24416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dirty="0">
                <a:solidFill>
                  <a:srgbClr val="56655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季节农事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2" cy="6933416"/>
            <a:chOff x="0" y="0"/>
            <a:chExt cx="12192002" cy="69334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2661825" y="-2661825"/>
              <a:ext cx="6868352" cy="121920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828" y="75416"/>
              <a:ext cx="11915481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1926"/>
          <a:stretch>
            <a:fillRect/>
          </a:stretch>
        </p:blipFill>
        <p:spPr>
          <a:xfrm>
            <a:off x="10873745" y="345660"/>
            <a:ext cx="421905" cy="1756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b="-7722"/>
          <a:stretch>
            <a:fillRect/>
          </a:stretch>
        </p:blipFill>
        <p:spPr>
          <a:xfrm>
            <a:off x="765768" y="3802228"/>
            <a:ext cx="421905" cy="17562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30208" y="4680337"/>
            <a:ext cx="2061792" cy="709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540643" y="701175"/>
            <a:ext cx="2694477" cy="1428959"/>
            <a:chOff x="5008669" y="1593129"/>
            <a:chExt cx="2694477" cy="14289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008669" y="1593129"/>
              <a:ext cx="1182968" cy="142895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287374" y="200942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566554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果树管理</a:t>
              </a:r>
              <a:endParaRPr lang="zh-CN" altLang="en-US" sz="2400" b="0" i="0" dirty="0">
                <a:solidFill>
                  <a:srgbClr val="566554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10837" y="2101878"/>
            <a:ext cx="3987584" cy="926982"/>
            <a:chOff x="6410837" y="2101878"/>
            <a:chExt cx="3987584" cy="9269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9" cstate="email"/>
            <a:srcRect/>
            <a:stretch>
              <a:fillRect/>
            </a:stretch>
          </p:blipFill>
          <p:spPr>
            <a:xfrm>
              <a:off x="6410837" y="2101878"/>
              <a:ext cx="914674" cy="92698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520710" y="2411481"/>
              <a:ext cx="28777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i="0" dirty="0">
                  <a:solidFill>
                    <a:srgbClr val="004A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注意清除越冬病原菌和越冬代害虫</a:t>
              </a:r>
              <a:endParaRPr lang="zh-CN" altLang="en-US" sz="1400" dirty="0">
                <a:solidFill>
                  <a:srgbClr val="004A2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10837" y="3252749"/>
            <a:ext cx="2548728" cy="926982"/>
            <a:chOff x="6410837" y="3408461"/>
            <a:chExt cx="2548728" cy="92698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9" cstate="email"/>
            <a:srcRect/>
            <a:stretch>
              <a:fillRect/>
            </a:stretch>
          </p:blipFill>
          <p:spPr>
            <a:xfrm>
              <a:off x="6410837" y="3408461"/>
              <a:ext cx="914674" cy="92698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518145" y="3718063"/>
              <a:ext cx="14414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i="0" dirty="0">
                  <a:solidFill>
                    <a:srgbClr val="004A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加强芽前肥施用</a:t>
              </a:r>
              <a:endParaRPr lang="zh-CN" altLang="en-US" sz="1400" dirty="0">
                <a:solidFill>
                  <a:srgbClr val="004A2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10837" y="4407265"/>
            <a:ext cx="3225069" cy="926982"/>
            <a:chOff x="6533983" y="2446772"/>
            <a:chExt cx="3225069" cy="92698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9" cstate="email"/>
            <a:srcRect/>
            <a:stretch>
              <a:fillRect/>
            </a:stretch>
          </p:blipFill>
          <p:spPr>
            <a:xfrm>
              <a:off x="6533983" y="2446772"/>
              <a:ext cx="914674" cy="92698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7599486" y="2756375"/>
              <a:ext cx="21595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i="0" dirty="0">
                  <a:solidFill>
                    <a:srgbClr val="004A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合理用药，适时化学防治</a:t>
              </a:r>
              <a:endParaRPr lang="zh-CN" altLang="en-US" sz="1400" dirty="0">
                <a:solidFill>
                  <a:srgbClr val="004A2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10837" y="5554862"/>
            <a:ext cx="2506923" cy="926982"/>
            <a:chOff x="6533983" y="3753355"/>
            <a:chExt cx="2506923" cy="92698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9" cstate="email"/>
            <a:srcRect/>
            <a:stretch>
              <a:fillRect/>
            </a:stretch>
          </p:blipFill>
          <p:spPr>
            <a:xfrm>
              <a:off x="6533983" y="3753355"/>
              <a:ext cx="914674" cy="926982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7599486" y="4062956"/>
              <a:ext cx="14414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i="0" dirty="0">
                  <a:solidFill>
                    <a:srgbClr val="004A2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及时疏花或花序</a:t>
              </a:r>
              <a:endParaRPr lang="zh-CN" altLang="en-US" sz="1400" dirty="0">
                <a:solidFill>
                  <a:srgbClr val="004A2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0" y="1740685"/>
            <a:ext cx="5145417" cy="5046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Microsoft Office PowerPoint</Application>
  <PresentationFormat>宽屏</PresentationFormat>
  <Paragraphs>98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华文行楷</vt:lpstr>
      <vt:lpstr>宋体</vt:lpstr>
      <vt:lpstr>微软雅黑</vt:lpstr>
      <vt:lpstr>Arial</vt:lpstr>
      <vt:lpstr>Calibri</vt:lpstr>
      <vt:lpstr>Calibri Light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2022-03-09T03:10:18Z</dcterms:created>
  <dcterms:modified xsi:type="dcterms:W3CDTF">2023-01-10T06:39:55Z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DB74B95A22FA49F89B18789EF56990F5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