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notesSlides/notesSlide1.xml" ContentType="application/vnd.openxmlformats-officedocument.presentationml.notesSlide+xml"/>
  <Override PartName="/ppt/activeX/activeX3.xml" ContentType="application/vnd.ms-office.activeX+xml"/>
  <Override PartName="/ppt/activeX/activeX4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31" r:id="rId2"/>
    <p:sldId id="432" r:id="rId3"/>
    <p:sldId id="433" r:id="rId4"/>
    <p:sldId id="435" r:id="rId5"/>
    <p:sldId id="453" r:id="rId6"/>
    <p:sldId id="451" r:id="rId7"/>
    <p:sldId id="438" r:id="rId8"/>
    <p:sldId id="439" r:id="rId9"/>
    <p:sldId id="440" r:id="rId10"/>
    <p:sldId id="441" r:id="rId11"/>
    <p:sldId id="442" r:id="rId12"/>
    <p:sldId id="443" r:id="rId13"/>
    <p:sldId id="444" r:id="rId14"/>
    <p:sldId id="445" r:id="rId15"/>
    <p:sldId id="446" r:id="rId16"/>
    <p:sldId id="447" r:id="rId17"/>
    <p:sldId id="448" r:id="rId18"/>
    <p:sldId id="449" r:id="rId19"/>
    <p:sldId id="450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9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99"/>
    <a:srgbClr val="660066"/>
    <a:srgbClr val="990000"/>
    <a:srgbClr val="D60093"/>
    <a:srgbClr val="9966FF"/>
    <a:srgbClr val="9933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4660"/>
  </p:normalViewPr>
  <p:slideViewPr>
    <p:cSldViewPr>
      <p:cViewPr>
        <p:scale>
          <a:sx n="100" d="100"/>
          <a:sy n="100" d="100"/>
        </p:scale>
        <p:origin x="-384" y="-264"/>
      </p:cViewPr>
      <p:guideLst>
        <p:guide orient="horz" pos="2161"/>
        <p:guide pos="29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71-1a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10795"/>
  <ax:ocxPr ax:name="_cy" ax:value="1614"/>
</ax:ocx>
</file>

<file path=ppt/activeX/activeX2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71-1a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10795"/>
  <ax:ocxPr ax:name="_cy" ax:value="1614"/>
</ax:ocx>
</file>

<file path=ppt/activeX/activeX3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72-2a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8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8996"/>
  <ax:ocxPr ax:name="_cy" ax:value="1402"/>
</ax:ocx>
</file>

<file path=ppt/activeX/activeX4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72-3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95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10795"/>
  <ax:ocxPr ax:name="_cy" ax:value="1799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CB1A1-1243-4E87-932B-259F2C54E89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1CB66-FF9E-45F9-8E28-E1831D68BF6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1CB66-FF9E-45F9-8E28-E1831D68BF6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marL="0" indent="0" algn="ctr">
              <a:defRPr sz="4000" b="1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090613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r>
              <a:rPr lang="zh-CN"/>
              <a:t>单击此处编辑母版副标题样式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MS PGothic" panose="020B0600070205080204" pitchFamily="34" charset="-128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MS PGothic" panose="020B0600070205080204" pitchFamily="34" charset="-128"/>
              </a:rPr>
              <a:t>第二级</a:t>
            </a:r>
          </a:p>
          <a:p>
            <a:pPr lvl="2"/>
            <a:r>
              <a:rPr lang="zh-CN" altLang="en-US" smtClean="0">
                <a:sym typeface="MS PGothic" panose="020B0600070205080204" pitchFamily="34" charset="-128"/>
              </a:rPr>
              <a:t>第三级</a:t>
            </a:r>
          </a:p>
          <a:p>
            <a:pPr lvl="3"/>
            <a:r>
              <a:rPr lang="zh-CN" altLang="en-US" smtClean="0">
                <a:sym typeface="MS PGothic" panose="020B0600070205080204" pitchFamily="34" charset="-128"/>
              </a:rPr>
              <a:t>第四级</a:t>
            </a:r>
          </a:p>
          <a:p>
            <a:pPr lvl="4"/>
            <a:r>
              <a:rPr lang="zh-CN" altLang="en-US" smtClean="0">
                <a:sym typeface="MS PGothic" panose="020B0600070205080204" pitchFamily="34" charset="-128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marL="914400" indent="-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marL="914400" indent="-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2pPr>
      <a:lvl3pPr marL="914400" indent="-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3pPr>
      <a:lvl4pPr marL="914400" indent="-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4pPr>
      <a:lvl5pPr marL="914400" indent="-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5pPr>
      <a:lvl6pPr marL="1371600" indent="-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6pPr>
      <a:lvl7pPr marL="1828800" indent="-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7pPr>
      <a:lvl8pPr marL="2286000" indent="-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8pPr>
      <a:lvl9pPr marL="2743200" indent="-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2"/>
          <p:cNvSpPr>
            <a:spLocks noChangeArrowheads="1" noChangeShapeType="1"/>
          </p:cNvSpPr>
          <p:nvPr/>
        </p:nvSpPr>
        <p:spPr bwMode="auto">
          <a:xfrm>
            <a:off x="2208188" y="869356"/>
            <a:ext cx="4824412" cy="5040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b="1" kern="10" dirty="0">
                <a:ln w="19050">
                  <a:noFill/>
                  <a:round/>
                </a:ln>
                <a:solidFill>
                  <a:srgbClr val="00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Unit 7 </a:t>
            </a:r>
            <a:r>
              <a:rPr lang="zh-CN" alt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Topic 3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1672010"/>
            <a:ext cx="9144000" cy="1089025"/>
          </a:xfrm>
        </p:spPr>
        <p:txBody>
          <a:bodyPr/>
          <a:lstStyle/>
          <a:p>
            <a:pPr eaLnBrk="1" hangingPunct="1"/>
            <a:r>
              <a:rPr lang="en-US" altLang="zh-CN" sz="4400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The food festival is now open</a:t>
            </a:r>
            <a:r>
              <a:rPr lang="zh-CN" altLang="en-US" sz="4400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30724" name="WordArt 4"/>
          <p:cNvSpPr>
            <a:spLocks noChangeArrowheads="1" noChangeShapeType="1"/>
          </p:cNvSpPr>
          <p:nvPr/>
        </p:nvSpPr>
        <p:spPr bwMode="auto">
          <a:xfrm>
            <a:off x="3144813" y="2924944"/>
            <a:ext cx="2951162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200" b="1" kern="10" dirty="0">
                <a:ln w="12700">
                  <a:noFill/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Section A</a:t>
            </a:r>
            <a:endParaRPr lang="zh-CN" altLang="en-US" sz="3200" b="1" kern="10" dirty="0">
              <a:ln w="12700">
                <a:noFill/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73148" y="458112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Rot by="43200000">
                                      <p:cBhvr>
                                        <p:cTn id="6" dur="2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3" presetClass="emph" presetSubtype="0" repeatCount="5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34" presetClass="emph" presetSubtype="0" repeatCount="5000" fill="hold" grpId="4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rAng="0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886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886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250"/>
                            </p:stCondLst>
                            <p:childTnLst>
                              <p:par>
                                <p:cTn id="21" presetID="22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9250"/>
                            </p:stCondLst>
                            <p:childTnLst>
                              <p:par>
                                <p:cTn id="27" presetID="16" presetClass="emph" presetSubtype="0" repeatCount="1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49"/>
                            </p:stCondLst>
                            <p:childTnLst>
                              <p:par>
                                <p:cTn id="32" presetID="34" presetClass="emph" presetSubtype="0" repeatCount="indefinite" fill="hold" grpId="3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rAng="0" ptsTypes="">
                                      <p:cBhvr>
                                        <p:cTn id="33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3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8860">
                                      <p:cBhvr>
                                        <p:cTn id="35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8860">
                                      <p:cBhvr>
                                        <p:cTn id="36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7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ldLvl="0" autoUpdateAnimBg="0"/>
      <p:bldP spid="26627" grpId="1" bldLvl="0" autoUpdateAnimBg="0"/>
      <p:bldP spid="26627" grpId="2" bldLvl="0" autoUpdateAnimBg="0"/>
      <p:bldP spid="26627" grpId="3" bldLvl="0" autoUpdateAnimBg="0"/>
      <p:bldP spid="26627" grpId="4" bldLvl="0" autoUpdateAnimBg="0"/>
      <p:bldP spid="26627" grpId="5" bldLvl="0" autoUpdateAnimBg="0"/>
      <p:bldP spid="26627" grpId="6" bldLvl="0" autoUpdateAnimBg="0"/>
      <p:bldP spid="26627" grpId="7" bldLvl="0" autoUpdateAnimBg="0"/>
      <p:bldP spid="26627" grpId="8" bldLvl="0" autoUpdateAnimBg="0"/>
      <p:bldP spid="26627" grpId="9" bldLvl="0" autoUpdateAnimBg="0"/>
      <p:bldP spid="26627" grpId="10" bldLvl="0" autoUpdateAnimBg="0"/>
      <p:bldP spid="26627" grpId="11" bldLvl="0" autoUpdateAnimBg="0"/>
      <p:bldP spid="26627" grpId="12" bldLvl="0" autoUpdateAnimBg="0"/>
      <p:bldP spid="26627" grpId="13" bldLvl="0" autoUpdateAnimBg="0"/>
      <p:bldP spid="26627" grpId="14" bldLvl="0" autoUpdateAnimBg="0"/>
      <p:bldP spid="26627" grpId="15" bldLvl="0" autoUpdateAnimBg="0"/>
      <p:bldP spid="26627" grpId="16" bldLvl="0" autoUpdateAnimBg="0"/>
      <p:bldP spid="26627" grpId="17" bldLvl="0" autoUpdateAnimBg="0"/>
      <p:bldP spid="26627" grpId="18" bldLvl="0" autoUpdateAnimBg="0"/>
      <p:bldP spid="26627" grpId="19" bldLvl="0" autoUpdateAnimBg="0"/>
      <p:bldP spid="26627" grpId="20" bldLvl="0" autoUpdateAnimBg="0"/>
      <p:bldP spid="26627" grpId="21" bldLvl="0" autoUpdateAnimBg="0"/>
      <p:bldP spid="26627" grpId="22" bldLvl="0" autoUpdateAnimBg="0"/>
      <p:bldP spid="26627" grpId="23" bldLvl="0" autoUpdateAnimBg="0"/>
      <p:bldP spid="26627" grpId="24" bldLvl="0" autoUpdateAnimBg="0"/>
      <p:bldP spid="26627" grpId="25" bldLvl="0" autoUpdateAnimBg="0"/>
      <p:bldP spid="26627" grpId="26" bldLvl="0" autoUpdateAnimBg="0"/>
      <p:bldP spid="26627" grpId="27" bldLvl="0" autoUpdateAnimBg="0"/>
      <p:bldP spid="26627" grpId="28" bldLvl="0" autoUpdateAnimBg="0"/>
      <p:bldP spid="26627" grpId="29" bldLvl="0" autoUpdateAnimBg="0"/>
      <p:bldP spid="26627" grpId="30" bldLvl="0" autoUpdateAnimBg="0"/>
      <p:bldP spid="26627" grpId="31" bldLvl="0" autoUpdateAnimBg="0"/>
      <p:bldP spid="26627" grpId="32" bldLvl="0" autoUpdateAnimBg="0"/>
      <p:bldP spid="26627" grpId="33" bldLvl="0" autoUpdateAnimBg="0"/>
      <p:bldP spid="26627" grpId="34" bldLvl="0" autoUpdateAnimBg="0"/>
      <p:bldP spid="26627" grpId="35" bldLvl="0" autoUpdateAnimBg="0"/>
      <p:bldP spid="26627" grpId="36" bldLvl="0" autoUpdateAnimBg="0"/>
      <p:bldP spid="26627" grpId="37" bldLvl="0" autoUpdateAnimBg="0"/>
      <p:bldP spid="26627" grpId="38" bldLvl="0" autoUpdateAnimBg="0"/>
      <p:bldP spid="26627" grpId="39" bldLvl="0" autoUpdateAnimBg="0"/>
      <p:bldP spid="26627" grpId="40" bldLvl="0" autoUpdateAnimBg="0"/>
      <p:bldP spid="26627" grpId="41" bldLvl="0" autoUpdateAnimBg="0"/>
      <p:bldP spid="26627" grpId="42" bldLvl="0" autoUpdateAnimBg="0"/>
      <p:bldP spid="26627" grpId="43" bldLvl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07950" y="836613"/>
            <a:ext cx="8858250" cy="382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May I take your order?</a:t>
            </a:r>
          </a:p>
          <a:p>
            <a:pPr>
              <a:lnSpc>
                <a:spcPct val="125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Which kind of drink would you like,beer or a soft drink</a:t>
            </a:r>
            <a:r>
              <a:rPr lang="en-US" altLang="zh-CN" sz="2800" b="1">
                <a:latin typeface="Times New Roman" panose="02020603050405020304" pitchFamily="18" charset="0"/>
              </a:rPr>
              <a:t>?</a:t>
            </a:r>
          </a:p>
          <a:p>
            <a:pPr>
              <a:lnSpc>
                <a:spcPct val="125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Anything else?</a:t>
            </a:r>
          </a:p>
          <a:p>
            <a:pPr>
              <a:lnSpc>
                <a:spcPct val="125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Thanks for your order.</a:t>
            </a:r>
          </a:p>
          <a:p>
            <a:pPr>
              <a:lnSpc>
                <a:spcPct val="125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May I have the bill, please?</a:t>
            </a:r>
          </a:p>
          <a:p>
            <a:pPr>
              <a:lnSpc>
                <a:spcPct val="125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Here's your change.</a:t>
            </a:r>
          </a:p>
          <a:p>
            <a:pPr>
              <a:lnSpc>
                <a:spcPct val="125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Thanks for coming!</a:t>
            </a:r>
          </a:p>
        </p:txBody>
      </p:sp>
      <p:sp>
        <p:nvSpPr>
          <p:cNvPr id="35843" name="WordArt 3"/>
          <p:cNvSpPr>
            <a:spLocks noChangeArrowheads="1" noChangeShapeType="1"/>
          </p:cNvSpPr>
          <p:nvPr/>
        </p:nvSpPr>
        <p:spPr bwMode="auto">
          <a:xfrm>
            <a:off x="179388" y="188640"/>
            <a:ext cx="4824412" cy="6495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noFill/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ail"/>
              </a:rPr>
              <a:t>Useful expressions of 2a</a:t>
            </a:r>
            <a:endParaRPr lang="zh-CN" altLang="en-US" sz="3600" b="1" kern="10" dirty="0">
              <a:ln w="19050">
                <a:noFill/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ail"/>
            </a:endParaRPr>
          </a:p>
        </p:txBody>
      </p:sp>
      <p:sp>
        <p:nvSpPr>
          <p:cNvPr id="35844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23163" y="5229225"/>
            <a:ext cx="1370012" cy="866775"/>
          </a:xfrm>
          <a:prstGeom prst="rightArrow">
            <a:avLst>
              <a:gd name="adj1" fmla="val 50000"/>
              <a:gd name="adj2" fmla="val 3951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35845" name="WordArt 5">
            <a:hlinkClick r:id="rId3" action="ppaction://hlinksldjump"/>
          </p:cNvPr>
          <p:cNvSpPr>
            <a:spLocks noChangeArrowheads="1" noChangeShapeType="1"/>
          </p:cNvSpPr>
          <p:nvPr/>
        </p:nvSpPr>
        <p:spPr bwMode="auto">
          <a:xfrm>
            <a:off x="7666038" y="5518150"/>
            <a:ext cx="998537" cy="334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Arail"/>
              </a:rPr>
              <a:t>Project</a:t>
            </a:r>
            <a:endParaRPr lang="zh-CN" altLang="en-US" sz="3600" b="1" kern="1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C0C0C0">
                    <a:alpha val="75000"/>
                  </a:srgbClr>
                </a:outerShdw>
              </a:effectLst>
              <a:latin typeface="Arail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ldLvl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260475" y="404813"/>
            <a:ext cx="773906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/>
              <a:t>Read 2a and fill in the blanks.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0" y="1689100"/>
            <a:ext cx="9109075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Mr. and Mrs. Yang came to the food festival. Mr.Yang ________ 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Beijing Roast Duck,corn salad and _____________. Mrs.Yang ordered two _________________. It took about ________ minutes to prepare the dishes.They thought that the Beijing Roast Duck was nice and______________. Mr.Yang drank _______________________, and Mrs.Yang drank ______________. Mr.Yang paid the _______.They enjoyed themselves.</a:t>
            </a: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395288" y="404813"/>
            <a:ext cx="863600" cy="576262"/>
          </a:xfrm>
          <a:prstGeom prst="ellipse">
            <a:avLst/>
          </a:prstGeom>
          <a:solidFill>
            <a:srgbClr val="F5F5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3600" b="1"/>
              <a:t>2b</a:t>
            </a:r>
            <a:endParaRPr lang="en-US" altLang="zh-CN" sz="3600" b="1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0" y="2133600"/>
            <a:ext cx="33131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3399"/>
                </a:solidFill>
                <a:latin typeface="Times New Roman" panose="02020603050405020304" pitchFamily="18" charset="0"/>
              </a:rPr>
              <a:t>  ordered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6588125" y="2133600"/>
            <a:ext cx="25923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3399"/>
                </a:solidFill>
                <a:latin typeface="Times New Roman" panose="02020603050405020304" pitchFamily="18" charset="0"/>
              </a:rPr>
              <a:t>vegetable soup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708400" y="2565400"/>
            <a:ext cx="30241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>
                <a:solidFill>
                  <a:srgbClr val="FF3399"/>
                </a:solidFill>
                <a:latin typeface="Times New Roman" panose="02020603050405020304" pitchFamily="18" charset="0"/>
              </a:rPr>
              <a:t>bowls  of  rice</a:t>
            </a:r>
            <a:endParaRPr lang="zh-CN" altLang="en-US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179388" y="2982913"/>
            <a:ext cx="25923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3399"/>
                </a:solidFill>
                <a:latin typeface="Times New Roman" panose="02020603050405020304" pitchFamily="18" charset="0"/>
              </a:rPr>
              <a:t>twenty </a:t>
            </a:r>
            <a:endParaRPr lang="zh-CN" altLang="en-US"/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4283075" y="3414713"/>
            <a:ext cx="3384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3399"/>
                </a:solidFill>
                <a:latin typeface="Times New Roman" panose="02020603050405020304" pitchFamily="18" charset="0"/>
              </a:rPr>
              <a:t>          delicious</a:t>
            </a:r>
            <a:endParaRPr lang="zh-CN" altLang="en-US"/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1260475" y="3846513"/>
            <a:ext cx="4248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3399"/>
                </a:solidFill>
                <a:latin typeface="Times New Roman" panose="02020603050405020304" pitchFamily="18" charset="0"/>
              </a:rPr>
              <a:t>a  bottle  of  Tsingtao  beer</a:t>
            </a:r>
            <a:endParaRPr lang="zh-CN" altLang="en-US"/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395288" y="4206875"/>
            <a:ext cx="25923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3399"/>
                </a:solidFill>
                <a:latin typeface="Times New Roman" panose="02020603050405020304" pitchFamily="18" charset="0"/>
              </a:rPr>
              <a:t>a  cup  of  tea</a:t>
            </a:r>
            <a:endParaRPr lang="zh-CN" altLang="en-US"/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6011863" y="4292600"/>
            <a:ext cx="7921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3399"/>
                </a:solidFill>
                <a:latin typeface="Times New Roman" panose="02020603050405020304" pitchFamily="18" charset="0"/>
              </a:rPr>
              <a:t>bill</a:t>
            </a:r>
            <a:endParaRPr lang="zh-CN" alt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bldLvl="0" autoUpdateAnimBg="0"/>
      <p:bldP spid="37894" grpId="0" bldLvl="0" autoUpdateAnimBg="0"/>
      <p:bldP spid="37895" grpId="0" bldLvl="0" autoUpdateAnimBg="0"/>
      <p:bldP spid="37896" grpId="0" bldLvl="0" autoUpdateAnimBg="0"/>
      <p:bldP spid="37897" grpId="0" bldLvl="0" autoUpdateAnimBg="0"/>
      <p:bldP spid="37898" grpId="0" bldLvl="0" autoUpdateAnimBg="0"/>
      <p:bldP spid="37899" grpId="0" bldLvl="0" autoUpdateAnimBg="0"/>
      <p:bldP spid="37900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Group 2"/>
          <p:cNvGraphicFramePr>
            <a:graphicFrameLocks noGrp="1"/>
          </p:cNvGraphicFramePr>
          <p:nvPr/>
        </p:nvGraphicFramePr>
        <p:xfrm>
          <a:off x="107950" y="1546225"/>
          <a:ext cx="8978900" cy="4343462"/>
        </p:xfrm>
        <a:graphic>
          <a:graphicData uri="http://schemas.openxmlformats.org/drawingml/2006/table">
            <a:tbl>
              <a:tblPr/>
              <a:tblGrid>
                <a:gridCol w="1671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2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48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Person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Food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Drink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Lucy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a___________and a(n)__________pie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a glass of ___________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9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mother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a glass of ___________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1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father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two___________,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a bowl of_______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a bottle of___________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0041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Total: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¥_______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7914" name="Text Box 36"/>
          <p:cNvSpPr txBox="1">
            <a:spLocks noChangeArrowheads="1"/>
          </p:cNvSpPr>
          <p:nvPr/>
        </p:nvSpPr>
        <p:spPr bwMode="auto">
          <a:xfrm>
            <a:off x="900113" y="0"/>
            <a:ext cx="80645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Listen to the conversation and complete the table.</a:t>
            </a:r>
          </a:p>
        </p:txBody>
      </p:sp>
      <p:sp>
        <p:nvSpPr>
          <p:cNvPr id="37915" name="Oval 37"/>
          <p:cNvSpPr>
            <a:spLocks noChangeArrowheads="1"/>
          </p:cNvSpPr>
          <p:nvPr/>
        </p:nvSpPr>
        <p:spPr bwMode="auto">
          <a:xfrm>
            <a:off x="396875" y="115888"/>
            <a:ext cx="504825" cy="431800"/>
          </a:xfrm>
          <a:prstGeom prst="ellipse">
            <a:avLst/>
          </a:prstGeom>
          <a:solidFill>
            <a:srgbClr val="F5F5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3200" b="1"/>
              <a:t>3</a:t>
            </a:r>
          </a:p>
        </p:txBody>
      </p:sp>
      <p:sp>
        <p:nvSpPr>
          <p:cNvPr id="38950" name="Text Box 38"/>
          <p:cNvSpPr txBox="1">
            <a:spLocks noChangeArrowheads="1"/>
          </p:cNvSpPr>
          <p:nvPr/>
        </p:nvSpPr>
        <p:spPr bwMode="auto">
          <a:xfrm>
            <a:off x="2384425" y="2349500"/>
            <a:ext cx="30511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3399"/>
                </a:solidFill>
                <a:latin typeface="Times New Roman" panose="02020603050405020304" pitchFamily="18" charset="0"/>
              </a:rPr>
              <a:t>hamburger</a:t>
            </a:r>
          </a:p>
        </p:txBody>
      </p:sp>
      <p:sp>
        <p:nvSpPr>
          <p:cNvPr id="38951" name="Text Box 39"/>
          <p:cNvSpPr txBox="1">
            <a:spLocks noChangeArrowheads="1"/>
          </p:cNvSpPr>
          <p:nvPr/>
        </p:nvSpPr>
        <p:spPr bwMode="auto">
          <a:xfrm>
            <a:off x="3059113" y="2781300"/>
            <a:ext cx="12969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3399"/>
                </a:solidFill>
                <a:latin typeface="Times New Roman" panose="02020603050405020304" pitchFamily="18" charset="0"/>
              </a:rPr>
              <a:t>cheese</a:t>
            </a:r>
          </a:p>
        </p:txBody>
      </p:sp>
      <p:sp>
        <p:nvSpPr>
          <p:cNvPr id="38952" name="Text Box 40"/>
          <p:cNvSpPr txBox="1">
            <a:spLocks noChangeArrowheads="1"/>
          </p:cNvSpPr>
          <p:nvPr/>
        </p:nvSpPr>
        <p:spPr bwMode="auto">
          <a:xfrm>
            <a:off x="6948488" y="2565400"/>
            <a:ext cx="19446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3399"/>
                </a:solidFill>
                <a:latin typeface="Times New Roman" panose="02020603050405020304" pitchFamily="18" charset="0"/>
              </a:rPr>
              <a:t>black tea</a:t>
            </a:r>
          </a:p>
        </p:txBody>
      </p:sp>
      <p:sp>
        <p:nvSpPr>
          <p:cNvPr id="38953" name="Text Box 41"/>
          <p:cNvSpPr txBox="1">
            <a:spLocks noChangeArrowheads="1"/>
          </p:cNvSpPr>
          <p:nvPr/>
        </p:nvSpPr>
        <p:spPr bwMode="auto">
          <a:xfrm>
            <a:off x="6877050" y="3414713"/>
            <a:ext cx="12969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b="1">
                <a:solidFill>
                  <a:srgbClr val="FF3399"/>
                </a:solidFill>
                <a:latin typeface="Times New Roman" panose="02020603050405020304" pitchFamily="18" charset="0"/>
              </a:rPr>
              <a:t>milk</a:t>
            </a:r>
            <a:endParaRPr lang="zh-CN" altLang="en-US"/>
          </a:p>
        </p:txBody>
      </p:sp>
      <p:sp>
        <p:nvSpPr>
          <p:cNvPr id="38954" name="Text Box 42"/>
          <p:cNvSpPr txBox="1">
            <a:spLocks noChangeArrowheads="1"/>
          </p:cNvSpPr>
          <p:nvPr/>
        </p:nvSpPr>
        <p:spPr bwMode="auto">
          <a:xfrm>
            <a:off x="2843213" y="4062413"/>
            <a:ext cx="1944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3399"/>
                </a:solidFill>
                <a:latin typeface="Times New Roman" panose="02020603050405020304" pitchFamily="18" charset="0"/>
              </a:rPr>
              <a:t>sandwiches</a:t>
            </a:r>
            <a:endParaRPr lang="zh-CN" altLang="en-US"/>
          </a:p>
        </p:txBody>
      </p:sp>
      <p:sp>
        <p:nvSpPr>
          <p:cNvPr id="38955" name="Text Box 43"/>
          <p:cNvSpPr txBox="1">
            <a:spLocks noChangeArrowheads="1"/>
          </p:cNvSpPr>
          <p:nvPr/>
        </p:nvSpPr>
        <p:spPr bwMode="auto">
          <a:xfrm>
            <a:off x="3779838" y="4567238"/>
            <a:ext cx="10810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3399"/>
                </a:solidFill>
                <a:latin typeface="Times New Roman" panose="02020603050405020304" pitchFamily="18" charset="0"/>
              </a:rPr>
              <a:t>rice</a:t>
            </a:r>
            <a:endParaRPr lang="zh-CN" altLang="en-US"/>
          </a:p>
        </p:txBody>
      </p:sp>
      <p:sp>
        <p:nvSpPr>
          <p:cNvPr id="38956" name="Text Box 44"/>
          <p:cNvSpPr txBox="1">
            <a:spLocks noChangeArrowheads="1"/>
          </p:cNvSpPr>
          <p:nvPr/>
        </p:nvSpPr>
        <p:spPr bwMode="auto">
          <a:xfrm>
            <a:off x="7164388" y="4279900"/>
            <a:ext cx="10080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3399"/>
                </a:solidFill>
                <a:latin typeface="Times New Roman" panose="02020603050405020304" pitchFamily="18" charset="0"/>
              </a:rPr>
              <a:t>beer</a:t>
            </a:r>
            <a:endParaRPr lang="zh-CN" altLang="en-US"/>
          </a:p>
        </p:txBody>
      </p:sp>
      <p:sp>
        <p:nvSpPr>
          <p:cNvPr id="38957" name="Text Box 45"/>
          <p:cNvSpPr txBox="1">
            <a:spLocks noChangeArrowheads="1"/>
          </p:cNvSpPr>
          <p:nvPr/>
        </p:nvSpPr>
        <p:spPr bwMode="auto">
          <a:xfrm>
            <a:off x="7885113" y="5214938"/>
            <a:ext cx="6477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3399"/>
                </a:solidFill>
                <a:latin typeface="Times New Roman" panose="02020603050405020304" pitchFamily="18" charset="0"/>
              </a:rPr>
              <a:t>63</a:t>
            </a:r>
            <a:endParaRPr lang="zh-CN" altLang="en-US"/>
          </a:p>
        </p:txBody>
      </p:sp>
      <p:sp>
        <p:nvSpPr>
          <p:cNvPr id="37924" name="Line 46"/>
          <p:cNvSpPr>
            <a:spLocks noChangeShapeType="1"/>
          </p:cNvSpPr>
          <p:nvPr/>
        </p:nvSpPr>
        <p:spPr bwMode="auto">
          <a:xfrm>
            <a:off x="1836738" y="3357563"/>
            <a:ext cx="3455987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7935" name="WindowsMediaPlayer1" r:id="rId2" imgW="3886200" imgH="647640"/>
        </mc:Choice>
        <mc:Fallback>
          <p:control name="WindowsMediaPlayer1" r:id="rId2" imgW="3886200" imgH="647640">
            <p:pic>
              <p:nvPicPr>
                <p:cNvPr id="2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2916238" y="692150"/>
                  <a:ext cx="3887787" cy="64928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>
                  <a:prstShdw prst="shdw11">
                    <a:schemeClr val="bg2">
                      <a:alpha val="50000"/>
                    </a:schemeClr>
                  </a:prstShdw>
                </a:effectLst>
              </p:spPr>
            </p:pic>
          </p:control>
        </mc:Fallback>
      </mc:AlternateContent>
    </p:controls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9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8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8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8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50" grpId="0" bldLvl="0" autoUpdateAnimBg="0"/>
      <p:bldP spid="38951" grpId="0" bldLvl="0" autoUpdateAnimBg="0"/>
      <p:bldP spid="38952" grpId="0" bldLvl="0" autoUpdateAnimBg="0"/>
      <p:bldP spid="38953" grpId="0" bldLvl="0" autoUpdateAnimBg="0"/>
      <p:bldP spid="38954" grpId="0" bldLvl="0" autoUpdateAnimBg="0"/>
      <p:bldP spid="38955" grpId="0" bldLvl="0" autoUpdateAnimBg="0"/>
      <p:bldP spid="38956" grpId="0" bldLvl="0" autoUpdateAnimBg="0"/>
      <p:bldP spid="38957" grpId="0" bldLvl="0" autoUpdateAnimBg="0"/>
      <p:bldP spid="38957" grpId="1" bldLvl="0" autoUpdateAnimBg="0"/>
      <p:bldP spid="38957" grpId="2" bldLvl="0" autoUpdateAnimBg="0"/>
      <p:bldP spid="38957" grpId="3" bldLvl="0" autoUpdateAnimBg="0"/>
      <p:bldP spid="38957" grpId="4" bldLvl="0" autoUpdateAnimBg="0"/>
      <p:bldP spid="38957" grpId="5" bldLvl="0" autoUpdateAnimBg="0"/>
      <p:bldP spid="38957" grpId="6" bldLvl="0" autoUpdateAnimBg="0"/>
      <p:bldP spid="38957" grpId="7" bldLvl="0" autoUpdateAnimBg="0"/>
      <p:bldP spid="38957" grpId="8" bldLvl="0" autoUpdateAnimBg="0"/>
      <p:bldP spid="38957" grpId="9" bldLvl="0" autoUpdateAnimBg="0"/>
      <p:bldP spid="38957" grpId="10" bldLvl="0" autoUpdateAnimBg="0"/>
      <p:bldP spid="38957" grpId="11" bldLvl="0" autoUpdateAnimBg="0"/>
      <p:bldP spid="38957" grpId="12" bldLvl="0" autoUpdateAnimBg="0"/>
      <p:bldP spid="38957" grpId="13" bldLvl="0" autoUpdateAnimBg="0"/>
      <p:bldP spid="38957" grpId="14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2"/>
          <p:cNvSpPr>
            <a:spLocks noChangeArrowheads="1" noChangeShapeType="1"/>
          </p:cNvSpPr>
          <p:nvPr/>
        </p:nvSpPr>
        <p:spPr bwMode="auto">
          <a:xfrm>
            <a:off x="2628900" y="117475"/>
            <a:ext cx="3311525" cy="10064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Arail"/>
              </a:rPr>
              <a:t>Project</a:t>
            </a:r>
            <a:endParaRPr lang="zh-CN" altLang="en-US" sz="3600" b="1" kern="1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5000"/>
                  </a:srgbClr>
                </a:outerShdw>
              </a:effectLst>
              <a:latin typeface="Arail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07950" y="1377950"/>
            <a:ext cx="903763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000" b="1">
                <a:solidFill>
                  <a:srgbClr val="0033CC"/>
                </a:solidFill>
                <a:latin typeface="宋体" panose="02010600030101010101" pitchFamily="2" charset="-122"/>
              </a:rPr>
              <a:t>每组抽一名学生扮服务员，带上菜单到其他组服务，将点菜结果记录下来。 </a:t>
            </a:r>
          </a:p>
        </p:txBody>
      </p:sp>
      <p:graphicFrame>
        <p:nvGraphicFramePr>
          <p:cNvPr id="39940" name="Group 4"/>
          <p:cNvGraphicFramePr>
            <a:graphicFrameLocks noGrp="1"/>
          </p:cNvGraphicFramePr>
          <p:nvPr/>
        </p:nvGraphicFramePr>
        <p:xfrm>
          <a:off x="34925" y="2641600"/>
          <a:ext cx="9042400" cy="3524251"/>
        </p:xfrm>
        <a:graphic>
          <a:graphicData uri="http://schemas.openxmlformats.org/drawingml/2006/table">
            <a:tbl>
              <a:tblPr/>
              <a:tblGrid>
                <a:gridCol w="717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5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0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0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73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0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07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175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Food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Drink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1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Chicken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Roast Duck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Vegetable soup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Beef curry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Fish curry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others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Beer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Coffee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Wine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Juice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others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9061" name="Text Box 153"/>
          <p:cNvSpPr txBox="1">
            <a:spLocks noChangeArrowheads="1"/>
          </p:cNvSpPr>
          <p:nvPr/>
        </p:nvSpPr>
        <p:spPr bwMode="auto">
          <a:xfrm>
            <a:off x="252413" y="1946275"/>
            <a:ext cx="1241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Table</a:t>
            </a:r>
          </a:p>
        </p:txBody>
      </p:sp>
      <p:grpSp>
        <p:nvGrpSpPr>
          <p:cNvPr id="39062" name="Group 154"/>
          <p:cNvGrpSpPr/>
          <p:nvPr/>
        </p:nvGrpSpPr>
        <p:grpSpPr bwMode="auto">
          <a:xfrm>
            <a:off x="5868988" y="6164263"/>
            <a:ext cx="2879725" cy="720725"/>
            <a:chOff x="0" y="0"/>
            <a:chExt cx="4535" cy="1136"/>
          </a:xfrm>
        </p:grpSpPr>
        <p:sp>
          <p:nvSpPr>
            <p:cNvPr id="39063" name="AutoShape 155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310" cy="1136"/>
            </a:xfrm>
            <a:prstGeom prst="leftArrow">
              <a:avLst>
                <a:gd name="adj1" fmla="val 50000"/>
                <a:gd name="adj2" fmla="val 948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9064" name="Text Box 156"/>
            <p:cNvSpPr txBox="1">
              <a:spLocks noChangeArrowheads="1"/>
            </p:cNvSpPr>
            <p:nvPr/>
          </p:nvSpPr>
          <p:spPr bwMode="auto">
            <a:xfrm>
              <a:off x="383" y="285"/>
              <a:ext cx="4152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>
                  <a:hlinkClick r:id="rId3" action="ppaction://hlinksldjump"/>
                </a:rPr>
                <a:t>Useful expressions</a:t>
              </a:r>
            </a:p>
          </p:txBody>
        </p:sp>
      </p:grp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6443663" y="476250"/>
            <a:ext cx="2016125" cy="144463"/>
          </a:xfrm>
          <a:prstGeom prst="rect">
            <a:avLst/>
          </a:prstGeom>
          <a:solidFill>
            <a:srgbClr val="FF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939" name="WordArt 3"/>
          <p:cNvSpPr>
            <a:spLocks noChangeArrowheads="1" noChangeShapeType="1"/>
          </p:cNvSpPr>
          <p:nvPr/>
        </p:nvSpPr>
        <p:spPr bwMode="auto">
          <a:xfrm>
            <a:off x="2268538" y="117475"/>
            <a:ext cx="48974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Exercises in class</a:t>
            </a:r>
            <a:endParaRPr lang="zh-CN" altLang="en-US" sz="3600" b="1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31800" y="981075"/>
            <a:ext cx="8677275" cy="534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根据句意</a:t>
            </a:r>
            <a:r>
              <a:rPr lang="zh-CN" altLang="en-US" sz="2400" b="1" dirty="0">
                <a:latin typeface="Times New Roman" panose="02020603050405020304" pitchFamily="18" charset="0"/>
              </a:rPr>
              <a:t>、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首字母或汉语提示</a:t>
            </a:r>
            <a:r>
              <a:rPr lang="zh-CN" altLang="en-US" sz="2400" b="1" dirty="0">
                <a:latin typeface="Times New Roman" panose="02020603050405020304" pitchFamily="18" charset="0"/>
              </a:rPr>
              <a:t>填空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1.Which kind of drink would you like, b____or a soft drink?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2.Where is the m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</a:t>
            </a:r>
            <a:r>
              <a:rPr lang="zh-CN" altLang="en-US" sz="2400" b="1" dirty="0">
                <a:latin typeface="Times New Roman" panose="02020603050405020304" pitchFamily="18" charset="0"/>
              </a:rPr>
              <a:t>_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your restaurant? I want to order something to eat.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3.There are many things on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s___</a:t>
            </a:r>
            <a:r>
              <a:rPr lang="zh-CN" altLang="en-US" sz="2400" b="1" dirty="0">
                <a:latin typeface="Times New Roman" panose="02020603050405020304" pitchFamily="18" charset="0"/>
              </a:rPr>
              <a:t>__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shop. Please come and have a look!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people obey “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L____</a:t>
            </a:r>
            <a:r>
              <a:rPr lang="zh-CN" altLang="en-US" sz="2400" b="1" dirty="0">
                <a:latin typeface="Times New Roman" panose="02020603050405020304" pitchFamily="18" charset="0"/>
              </a:rPr>
              <a:t>_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first” in western countries. 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5.— May I have the b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</a:t>
            </a:r>
            <a:r>
              <a:rPr lang="zh-CN" altLang="en-US" sz="2400" b="1" dirty="0">
                <a:latin typeface="Times New Roman" panose="02020603050405020304" pitchFamily="18" charset="0"/>
              </a:rPr>
              <a:t>__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— Let me see. It’s 78 </a:t>
            </a:r>
            <a:r>
              <a:rPr lang="zh-CN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yuan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6.Some _________（绅士）are drinking beer in a bar. 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7.I want to drink a glass of ______</a:t>
            </a:r>
            <a:r>
              <a:rPr lang="zh-CN" altLang="en-US" sz="2400" b="1" dirty="0">
                <a:latin typeface="Times New Roman" panose="02020603050405020304" pitchFamily="18" charset="0"/>
              </a:rPr>
              <a:t>__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_（软饮料）instead of beer.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8.The host is having dinner with his  g_</a:t>
            </a:r>
            <a:r>
              <a:rPr lang="zh-CN" altLang="en-US" sz="2400" b="1" dirty="0">
                <a:latin typeface="Times New Roman" panose="02020603050405020304" pitchFamily="18" charset="0"/>
              </a:rPr>
              <a:t>___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__.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8027988" y="6669088"/>
            <a:ext cx="1116012" cy="1889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5653088" y="1484313"/>
            <a:ext cx="1595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pitchFamily="18" charset="0"/>
              </a:rPr>
              <a:t>eer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2627313" y="1917700"/>
            <a:ext cx="1597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pitchFamily="18" charset="0"/>
              </a:rPr>
              <a:t>enu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4283075" y="2781300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pitchFamily="18" charset="0"/>
              </a:rPr>
              <a:t>ale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3551238" y="3692525"/>
            <a:ext cx="1597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pitchFamily="18" charset="0"/>
              </a:rPr>
              <a:t>adies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3275013" y="4124325"/>
            <a:ext cx="865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pitchFamily="18" charset="0"/>
              </a:rPr>
              <a:t>ill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1476375" y="4987925"/>
            <a:ext cx="1595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pitchFamily="18" charset="0"/>
              </a:rPr>
              <a:t>gentlemen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3997325" y="5445125"/>
            <a:ext cx="1595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pitchFamily="18" charset="0"/>
              </a:rPr>
              <a:t>soft drink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5437188" y="5876925"/>
            <a:ext cx="1595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pitchFamily="18" charset="0"/>
              </a:rPr>
              <a:t>uests</a:t>
            </a:r>
          </a:p>
        </p:txBody>
      </p:sp>
    </p:spTree>
  </p:cSld>
  <p:clrMapOvr>
    <a:masterClrMapping/>
  </p:clrMapOvr>
  <p:transition>
    <p:plu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bldLvl="0" autoUpdateAnimBg="0"/>
      <p:bldP spid="40967" grpId="0" bldLvl="0" autoUpdateAnimBg="0"/>
      <p:bldP spid="40968" grpId="0" bldLvl="0" autoUpdateAnimBg="0"/>
      <p:bldP spid="40969" grpId="0" bldLvl="0" autoUpdateAnimBg="0"/>
      <p:bldP spid="40970" grpId="0" bldLvl="0" autoUpdateAnimBg="0"/>
      <p:bldP spid="40971" grpId="0" bldLvl="0" autoUpdateAnimBg="0"/>
      <p:bldP spid="40972" grpId="0" bldLvl="0" autoUpdateAnimBg="0"/>
      <p:bldP spid="40972" grpId="1" bldLvl="0" autoUpdateAnimBg="0"/>
      <p:bldP spid="40973" grpId="0" bldLvl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WordArt 2"/>
          <p:cNvSpPr>
            <a:spLocks noChangeArrowheads="1" noChangeShapeType="1"/>
          </p:cNvSpPr>
          <p:nvPr/>
        </p:nvSpPr>
        <p:spPr bwMode="auto">
          <a:xfrm>
            <a:off x="2339975" y="333375"/>
            <a:ext cx="4752975" cy="93503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6319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0000FF"/>
                  </a:solidFill>
                  <a:round/>
                </a:ln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Exercises in class</a:t>
            </a:r>
            <a:endParaRPr lang="zh-CN" altLang="en-US" sz="3600" kern="10">
              <a:ln w="9525">
                <a:solidFill>
                  <a:srgbClr val="0000FF"/>
                </a:solidFill>
                <a:round/>
              </a:ln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684213" y="1196975"/>
            <a:ext cx="1962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/>
              <a:t>三分钟阅读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468313" y="2060575"/>
            <a:ext cx="8207375" cy="30972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r>
              <a:rPr lang="en-US" altLang="zh-CN">
                <a:cs typeface="Arial" panose="020B0604020202020204" pitchFamily="34" charset="0"/>
              </a:rPr>
              <a:t>                                                     </a:t>
            </a:r>
            <a:r>
              <a:rPr lang="en-US" altLang="zh-CN" sz="2400">
                <a:cs typeface="Arial" panose="020B0604020202020204" pitchFamily="34" charset="0"/>
              </a:rPr>
              <a:t>MENU</a:t>
            </a:r>
          </a:p>
          <a:p>
            <a:endParaRPr lang="en-US" altLang="zh-CN">
              <a:cs typeface="Arial" panose="020B0604020202020204" pitchFamily="34" charset="0"/>
            </a:endParaRPr>
          </a:p>
          <a:p>
            <a:r>
              <a:rPr lang="en-US" altLang="zh-CN" sz="2000">
                <a:cs typeface="Arial" panose="020B0604020202020204" pitchFamily="34" charset="0"/>
              </a:rPr>
              <a:t>Food</a:t>
            </a:r>
            <a:r>
              <a:rPr lang="en-US" altLang="zh-CN">
                <a:cs typeface="Arial" panose="020B0604020202020204" pitchFamily="34" charset="0"/>
              </a:rPr>
              <a:t>                                        </a:t>
            </a:r>
            <a:r>
              <a:rPr lang="en-US" altLang="zh-CN" sz="2000">
                <a:cs typeface="Arial" panose="020B0604020202020204" pitchFamily="34" charset="0"/>
              </a:rPr>
              <a:t>Drinks                            Desserts</a:t>
            </a:r>
            <a:r>
              <a:rPr lang="en-US" altLang="zh-CN">
                <a:cs typeface="Arial" panose="020B0604020202020204" pitchFamily="34" charset="0"/>
              </a:rPr>
              <a:t>  </a:t>
            </a:r>
          </a:p>
          <a:p>
            <a:r>
              <a:rPr lang="en-US" altLang="zh-CN">
                <a:cs typeface="Arial" panose="020B0604020202020204" pitchFamily="34" charset="0"/>
              </a:rPr>
              <a:t>Hamburger          </a:t>
            </a:r>
            <a:r>
              <a:rPr lang="zh-CN" altLang="en-US">
                <a:cs typeface="Arial" panose="020B0604020202020204" pitchFamily="34" charset="0"/>
              </a:rPr>
              <a:t>＄</a:t>
            </a:r>
            <a:r>
              <a:rPr lang="en-US" altLang="zh-CN">
                <a:cs typeface="Arial" panose="020B0604020202020204" pitchFamily="34" charset="0"/>
              </a:rPr>
              <a:t>3.50         Coke  small   </a:t>
            </a:r>
            <a:r>
              <a:rPr lang="zh-CN" altLang="en-US">
                <a:cs typeface="Arial" panose="020B0604020202020204" pitchFamily="34" charset="0"/>
              </a:rPr>
              <a:t>＄</a:t>
            </a:r>
            <a:r>
              <a:rPr lang="en-US" altLang="zh-CN">
                <a:cs typeface="Arial" panose="020B0604020202020204" pitchFamily="34" charset="0"/>
              </a:rPr>
              <a:t>1.65            Ice-cream      </a:t>
            </a:r>
            <a:r>
              <a:rPr lang="zh-CN" altLang="en-US">
                <a:cs typeface="Arial" panose="020B0604020202020204" pitchFamily="34" charset="0"/>
              </a:rPr>
              <a:t>＄</a:t>
            </a:r>
            <a:r>
              <a:rPr lang="en-US" altLang="zh-CN">
                <a:cs typeface="Arial" panose="020B0604020202020204" pitchFamily="34" charset="0"/>
              </a:rPr>
              <a:t>3.05</a:t>
            </a:r>
          </a:p>
          <a:p>
            <a:r>
              <a:rPr lang="en-US" altLang="zh-CN">
                <a:cs typeface="Arial" panose="020B0604020202020204" pitchFamily="34" charset="0"/>
              </a:rPr>
              <a:t>Hot dog               </a:t>
            </a:r>
            <a:r>
              <a:rPr lang="zh-CN" altLang="en-US">
                <a:cs typeface="Arial" panose="020B0604020202020204" pitchFamily="34" charset="0"/>
              </a:rPr>
              <a:t>＄</a:t>
            </a:r>
            <a:r>
              <a:rPr lang="en-US" altLang="zh-CN">
                <a:cs typeface="Arial" panose="020B0604020202020204" pitchFamily="34" charset="0"/>
              </a:rPr>
              <a:t>2.85                    large   </a:t>
            </a:r>
            <a:r>
              <a:rPr lang="zh-CN" altLang="en-US">
                <a:cs typeface="Arial" panose="020B0604020202020204" pitchFamily="34" charset="0"/>
              </a:rPr>
              <a:t>＄</a:t>
            </a:r>
            <a:r>
              <a:rPr lang="en-US" altLang="zh-CN">
                <a:cs typeface="Arial" panose="020B0604020202020204" pitchFamily="34" charset="0"/>
              </a:rPr>
              <a:t>1.85            Chocolate      </a:t>
            </a:r>
            <a:r>
              <a:rPr lang="zh-CN" altLang="en-US">
                <a:cs typeface="Arial" panose="020B0604020202020204" pitchFamily="34" charset="0"/>
              </a:rPr>
              <a:t>＄</a:t>
            </a:r>
            <a:r>
              <a:rPr lang="en-US" altLang="zh-CN">
                <a:cs typeface="Arial" panose="020B0604020202020204" pitchFamily="34" charset="0"/>
              </a:rPr>
              <a:t>3.10</a:t>
            </a:r>
          </a:p>
          <a:p>
            <a:r>
              <a:rPr lang="en-US" altLang="zh-CN">
                <a:cs typeface="Arial" panose="020B0604020202020204" pitchFamily="34" charset="0"/>
              </a:rPr>
              <a:t>Turkey                 </a:t>
            </a:r>
            <a:r>
              <a:rPr lang="zh-CN" altLang="en-US">
                <a:cs typeface="Arial" panose="020B0604020202020204" pitchFamily="34" charset="0"/>
              </a:rPr>
              <a:t>＄</a:t>
            </a:r>
            <a:r>
              <a:rPr lang="en-US" altLang="zh-CN">
                <a:cs typeface="Arial" panose="020B0604020202020204" pitchFamily="34" charset="0"/>
              </a:rPr>
              <a:t>4.05         Orange juice                        Apple pie        </a:t>
            </a:r>
            <a:r>
              <a:rPr lang="zh-CN" altLang="en-US">
                <a:cs typeface="Arial" panose="020B0604020202020204" pitchFamily="34" charset="0"/>
              </a:rPr>
              <a:t>＄</a:t>
            </a:r>
            <a:r>
              <a:rPr lang="en-US" altLang="zh-CN">
                <a:cs typeface="Arial" panose="020B0604020202020204" pitchFamily="34" charset="0"/>
              </a:rPr>
              <a:t>4.15</a:t>
            </a:r>
          </a:p>
          <a:p>
            <a:r>
              <a:rPr lang="en-US" altLang="zh-CN">
                <a:cs typeface="Arial" panose="020B0604020202020204" pitchFamily="34" charset="0"/>
              </a:rPr>
              <a:t>Bread and butter </a:t>
            </a:r>
            <a:r>
              <a:rPr lang="zh-CN" altLang="en-US">
                <a:cs typeface="Arial" panose="020B0604020202020204" pitchFamily="34" charset="0"/>
              </a:rPr>
              <a:t>＄</a:t>
            </a:r>
            <a:r>
              <a:rPr lang="en-US" altLang="zh-CN">
                <a:cs typeface="Arial" panose="020B0604020202020204" pitchFamily="34" charset="0"/>
              </a:rPr>
              <a:t>3.10                   small   </a:t>
            </a:r>
            <a:r>
              <a:rPr lang="zh-CN" altLang="en-US">
                <a:cs typeface="Arial" panose="020B0604020202020204" pitchFamily="34" charset="0"/>
              </a:rPr>
              <a:t>＄</a:t>
            </a:r>
            <a:r>
              <a:rPr lang="en-US" altLang="zh-CN">
                <a:cs typeface="Arial" panose="020B0604020202020204" pitchFamily="34" charset="0"/>
              </a:rPr>
              <a:t>1.95             Fresh fruit     </a:t>
            </a:r>
            <a:r>
              <a:rPr lang="zh-CN" altLang="en-US">
                <a:cs typeface="Arial" panose="020B0604020202020204" pitchFamily="34" charset="0"/>
              </a:rPr>
              <a:t>＄</a:t>
            </a:r>
            <a:r>
              <a:rPr lang="en-US" altLang="zh-CN">
                <a:cs typeface="Arial" panose="020B0604020202020204" pitchFamily="34" charset="0"/>
              </a:rPr>
              <a:t>3.80</a:t>
            </a:r>
          </a:p>
          <a:p>
            <a:r>
              <a:rPr lang="en-US" altLang="zh-CN">
                <a:cs typeface="Arial" panose="020B0604020202020204" pitchFamily="34" charset="0"/>
              </a:rPr>
              <a:t>Egg sandwich     </a:t>
            </a:r>
            <a:r>
              <a:rPr lang="zh-CN" altLang="en-US">
                <a:cs typeface="Arial" panose="020B0604020202020204" pitchFamily="34" charset="0"/>
              </a:rPr>
              <a:t>＄</a:t>
            </a:r>
            <a:r>
              <a:rPr lang="en-US" altLang="zh-CN">
                <a:cs typeface="Arial" panose="020B0604020202020204" pitchFamily="34" charset="0"/>
              </a:rPr>
              <a:t>3.80                    large   </a:t>
            </a:r>
            <a:r>
              <a:rPr lang="zh-CN" altLang="en-US">
                <a:cs typeface="Arial" panose="020B0604020202020204" pitchFamily="34" charset="0"/>
              </a:rPr>
              <a:t>＄</a:t>
            </a:r>
            <a:r>
              <a:rPr lang="en-US" altLang="zh-CN">
                <a:cs typeface="Arial" panose="020B0604020202020204" pitchFamily="34" charset="0"/>
              </a:rPr>
              <a:t>2.15 </a:t>
            </a:r>
          </a:p>
          <a:p>
            <a:r>
              <a:rPr lang="en-US" altLang="zh-CN">
                <a:cs typeface="Arial" panose="020B0604020202020204" pitchFamily="34" charset="0"/>
              </a:rPr>
              <a:t>Vegetable           </a:t>
            </a:r>
            <a:r>
              <a:rPr lang="zh-CN" altLang="en-US">
                <a:cs typeface="Arial" panose="020B0604020202020204" pitchFamily="34" charset="0"/>
              </a:rPr>
              <a:t>＄</a:t>
            </a:r>
            <a:r>
              <a:rPr lang="en-US" altLang="zh-CN">
                <a:cs typeface="Arial" panose="020B0604020202020204" pitchFamily="34" charset="0"/>
              </a:rPr>
              <a:t>5.10          Coffee          </a:t>
            </a:r>
            <a:r>
              <a:rPr lang="zh-CN" altLang="en-US">
                <a:cs typeface="Arial" panose="020B0604020202020204" pitchFamily="34" charset="0"/>
              </a:rPr>
              <a:t>＄</a:t>
            </a:r>
            <a:r>
              <a:rPr lang="en-US" altLang="zh-CN">
                <a:cs typeface="Arial" panose="020B0604020202020204" pitchFamily="34" charset="0"/>
              </a:rPr>
              <a:t>2.10</a:t>
            </a:r>
          </a:p>
          <a:p>
            <a:r>
              <a:rPr lang="en-US">
                <a:cs typeface="Arial" panose="020B0604020202020204" pitchFamily="34" charset="0"/>
              </a:rPr>
              <a:t>                                                </a:t>
            </a:r>
            <a:r>
              <a:rPr lang="en-US" altLang="zh-CN">
                <a:cs typeface="Arial" panose="020B0604020202020204" pitchFamily="34" charset="0"/>
              </a:rPr>
              <a:t>Tea              </a:t>
            </a:r>
            <a:r>
              <a:rPr lang="zh-CN" altLang="en-US">
                <a:cs typeface="Arial" panose="020B0604020202020204" pitchFamily="34" charset="0"/>
              </a:rPr>
              <a:t>＄</a:t>
            </a:r>
            <a:r>
              <a:rPr lang="en-US" altLang="zh-CN">
                <a:cs typeface="Arial" panose="020B0604020202020204" pitchFamily="34" charset="0"/>
              </a:rPr>
              <a:t>2.00</a:t>
            </a:r>
          </a:p>
          <a:p>
            <a:r>
              <a:rPr lang="en-US">
                <a:cs typeface="Arial" panose="020B0604020202020204" pitchFamily="34" charset="0"/>
              </a:rPr>
              <a:t>  </a:t>
            </a:r>
          </a:p>
        </p:txBody>
      </p:sp>
    </p:spTree>
  </p:cSld>
  <p:clrMapOvr>
    <a:masterClrMapping/>
  </p:clrMapOvr>
  <p:transition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684213" y="1196975"/>
            <a:ext cx="7789862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(       )1.If you have only three dollars, which food can you buy?</a:t>
            </a:r>
          </a:p>
          <a:p>
            <a:pPr eaLnBrk="1" hangingPunct="1"/>
            <a:r>
              <a:rPr lang="en-US" altLang="zh-CN" sz="2000"/>
              <a:t>           A. A chocolate                   B. An egg sandwich       </a:t>
            </a:r>
          </a:p>
          <a:p>
            <a:pPr eaLnBrk="1" hangingPunct="1"/>
            <a:r>
              <a:rPr lang="en-US" altLang="zh-CN" sz="2000"/>
              <a:t>           C. A hot dog                      D. An apple pie</a:t>
            </a:r>
          </a:p>
          <a:p>
            <a:pPr eaLnBrk="1" hangingPunct="1"/>
            <a:r>
              <a:rPr lang="en-US" altLang="zh-CN" sz="2000"/>
              <a:t>(       )2.Jeff has ordered a hamburger, a large orange juice and two </a:t>
            </a:r>
          </a:p>
          <a:p>
            <a:pPr eaLnBrk="1" hangingPunct="1"/>
            <a:r>
              <a:rPr lang="en-US" altLang="zh-CN" sz="2000"/>
              <a:t>             apple pies. How much will he have to pay?</a:t>
            </a:r>
          </a:p>
          <a:p>
            <a:pPr eaLnBrk="1" hangingPunct="1"/>
            <a:r>
              <a:rPr lang="en-US" altLang="zh-CN" sz="2000"/>
              <a:t>           A. </a:t>
            </a:r>
            <a:r>
              <a:rPr lang="zh-CN" altLang="en-US" sz="2000"/>
              <a:t>＄</a:t>
            </a:r>
            <a:r>
              <a:rPr lang="en-US" altLang="zh-CN" sz="2000"/>
              <a:t>13.95      B. </a:t>
            </a:r>
            <a:r>
              <a:rPr lang="zh-CN" altLang="en-US" sz="2000"/>
              <a:t>＄</a:t>
            </a:r>
            <a:r>
              <a:rPr lang="en-US" altLang="zh-CN" sz="2000"/>
              <a:t>13.75         C. </a:t>
            </a:r>
            <a:r>
              <a:rPr lang="zh-CN" altLang="en-US" sz="2000"/>
              <a:t>＄</a:t>
            </a:r>
            <a:r>
              <a:rPr lang="en-US" sz="2000"/>
              <a:t> </a:t>
            </a:r>
            <a:r>
              <a:rPr lang="en-US" altLang="zh-CN" sz="2000"/>
              <a:t>13.65          D. </a:t>
            </a:r>
            <a:r>
              <a:rPr lang="zh-CN" altLang="en-US" sz="2000"/>
              <a:t>＄</a:t>
            </a:r>
            <a:r>
              <a:rPr lang="en-US" altLang="zh-CN" sz="2000"/>
              <a:t>9.80</a:t>
            </a:r>
          </a:p>
          <a:p>
            <a:pPr eaLnBrk="1" hangingPunct="1"/>
            <a:r>
              <a:rPr lang="en-US" altLang="zh-CN" sz="2000"/>
              <a:t>(       )3.If you want to eat healthily, which is the most proper meal?</a:t>
            </a:r>
          </a:p>
          <a:p>
            <a:pPr eaLnBrk="1" hangingPunct="1"/>
            <a:r>
              <a:rPr lang="en-US" sz="2000"/>
              <a:t>           </a:t>
            </a:r>
            <a:r>
              <a:rPr lang="en-US" altLang="zh-CN" sz="2000"/>
              <a:t>A. Some vegetables, sandwiches and fresh fruit.</a:t>
            </a:r>
          </a:p>
          <a:p>
            <a:pPr eaLnBrk="1" hangingPunct="1"/>
            <a:r>
              <a:rPr lang="en-US" sz="2000"/>
              <a:t>           </a:t>
            </a:r>
            <a:r>
              <a:rPr lang="en-US" altLang="zh-CN" sz="2000"/>
              <a:t>B. Lots of chocolate and some coffee.</a:t>
            </a:r>
          </a:p>
          <a:p>
            <a:pPr eaLnBrk="1" hangingPunct="1"/>
            <a:r>
              <a:rPr lang="en-US" sz="2000"/>
              <a:t>           </a:t>
            </a:r>
            <a:r>
              <a:rPr lang="en-US" altLang="zh-CN" sz="2000"/>
              <a:t>C. Some fresh fruit and lots of ice-cream.</a:t>
            </a:r>
          </a:p>
          <a:p>
            <a:pPr eaLnBrk="1" hangingPunct="1"/>
            <a:r>
              <a:rPr lang="en-US" sz="2000"/>
              <a:t>           </a:t>
            </a:r>
            <a:r>
              <a:rPr lang="en-US" altLang="zh-CN" sz="2000"/>
              <a:t>D. Nothing but meat.</a:t>
            </a:r>
          </a:p>
          <a:p>
            <a:pPr eaLnBrk="1" hangingPunct="1"/>
            <a:r>
              <a:rPr lang="en-US" altLang="zh-CN" sz="2000"/>
              <a:t>(       )4.The food on the menu above is a kind of ______ food.</a:t>
            </a:r>
          </a:p>
          <a:p>
            <a:pPr eaLnBrk="1" hangingPunct="1"/>
            <a:r>
              <a:rPr lang="en-US" sz="2000"/>
              <a:t>           </a:t>
            </a:r>
            <a:r>
              <a:rPr lang="en-US" altLang="zh-CN" sz="2000"/>
              <a:t>A. Chinese      B. Japanese      C. Indian          D. American</a:t>
            </a:r>
          </a:p>
          <a:p>
            <a:pPr eaLnBrk="1" hangingPunct="1"/>
            <a:r>
              <a:rPr lang="en-US" altLang="zh-CN" sz="2000"/>
              <a:t>(       )5.Which is the most popular drink in China?</a:t>
            </a:r>
          </a:p>
          <a:p>
            <a:pPr eaLnBrk="1" hangingPunct="1"/>
            <a:r>
              <a:rPr lang="en-US" sz="2000"/>
              <a:t>           </a:t>
            </a:r>
            <a:r>
              <a:rPr lang="en-US" altLang="zh-CN" sz="2000"/>
              <a:t>A. Coke.         B. Coffee.           C. Tea.             D. Milk.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12775" y="620713"/>
            <a:ext cx="3840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/>
              <a:t>根据短文内容，回答问题。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869950" y="1154113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3300"/>
                </a:solidFill>
              </a:rPr>
              <a:t>C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900113" y="208915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900113" y="2967038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869950" y="45085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3300"/>
                </a:solidFill>
              </a:rPr>
              <a:t>D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900113" y="51562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3300"/>
                </a:solidFill>
              </a:rPr>
              <a:t>C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utoUpdateAnimBg="0"/>
      <p:bldP spid="43013" grpId="0" autoUpdateAnimBg="0"/>
      <p:bldP spid="43014" grpId="0" autoUpdateAnimBg="0"/>
      <p:bldP spid="43015" grpId="0" autoUpdateAnimBg="0"/>
      <p:bldP spid="4301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WordArt 2"/>
          <p:cNvSpPr>
            <a:spLocks noChangeArrowheads="1" noChangeShapeType="1"/>
          </p:cNvSpPr>
          <p:nvPr/>
        </p:nvSpPr>
        <p:spPr bwMode="auto">
          <a:xfrm>
            <a:off x="539749" y="1125538"/>
            <a:ext cx="1381125" cy="577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Arail"/>
              </a:rPr>
              <a:t>We learn: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5000"/>
                  </a:srgbClr>
                </a:prstShdw>
              </a:effectLst>
              <a:latin typeface="Arail"/>
            </a:endParaRPr>
          </a:p>
        </p:txBody>
      </p:sp>
      <p:sp>
        <p:nvSpPr>
          <p:cNvPr id="44035" name="WordArt 3"/>
          <p:cNvSpPr>
            <a:spLocks noChangeArrowheads="1" noChangeShapeType="1"/>
          </p:cNvSpPr>
          <p:nvPr/>
        </p:nvSpPr>
        <p:spPr bwMode="auto">
          <a:xfrm>
            <a:off x="539750" y="4294188"/>
            <a:ext cx="1450975" cy="536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Arail"/>
              </a:rPr>
              <a:t>We can: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5000"/>
                  </a:srgbClr>
                </a:prstShdw>
              </a:effectLst>
              <a:latin typeface="Arail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990725" y="1231900"/>
            <a:ext cx="733425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latin typeface="Times New Roman" panose="02020603050405020304" pitchFamily="18" charset="0"/>
              </a:rPr>
              <a:t>1. </a:t>
            </a:r>
            <a:r>
              <a:rPr lang="zh-CN" altLang="en-US" sz="2400" dirty="0">
                <a:latin typeface="Times New Roman" panose="02020603050405020304" pitchFamily="18" charset="0"/>
              </a:rPr>
              <a:t>Some new words</a:t>
            </a:r>
            <a:r>
              <a:rPr lang="en-US" altLang="zh-CN" sz="2400" dirty="0">
                <a:latin typeface="Times New Roman" panose="02020603050405020304" pitchFamily="18" charset="0"/>
              </a:rPr>
              <a:t>: </a:t>
            </a:r>
          </a:p>
          <a:p>
            <a:pPr eaLnBrk="1" hangingPunct="1"/>
            <a:r>
              <a:rPr lang="en-US" altLang="zh-CN" sz="2400" dirty="0">
                <a:solidFill>
                  <a:srgbClr val="80008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2400" dirty="0">
                <a:solidFill>
                  <a:srgbClr val="080808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2000" dirty="0">
                <a:solidFill>
                  <a:srgbClr val="FF3399"/>
                </a:solidFill>
                <a:latin typeface="Times New Roman" panose="02020603050405020304" pitchFamily="18" charset="0"/>
              </a:rPr>
              <a:t>lady,gentleman,sale,guest,kind-hearted,</a:t>
            </a:r>
          </a:p>
          <a:p>
            <a:pPr eaLnBrk="1" hangingPunct="1"/>
            <a:r>
              <a:rPr lang="zh-CN" altLang="en-US" sz="2000" dirty="0">
                <a:solidFill>
                  <a:srgbClr val="FF3399"/>
                </a:solidFill>
                <a:latin typeface="Times New Roman" panose="02020603050405020304" pitchFamily="18" charset="0"/>
              </a:rPr>
              <a:t>    menu,soft drink,beer,bill,corn,salad</a:t>
            </a:r>
          </a:p>
          <a:p>
            <a:pPr eaLnBrk="1" hangingPunct="1"/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sz="2400" dirty="0">
                <a:latin typeface="Times New Roman" panose="02020603050405020304" pitchFamily="18" charset="0"/>
              </a:rPr>
              <a:t>S</a:t>
            </a: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ome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expressions about the food festival: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0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0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Ladies and gentlemen, welcome to </a:t>
            </a:r>
            <a:r>
              <a:rPr lang="zh-CN" altLang="en-US" sz="2000" dirty="0">
                <a:solidFill>
                  <a:srgbClr val="FF3399"/>
                </a:solidFill>
                <a:latin typeface="Times New Roman" panose="02020603050405020304" pitchFamily="18" charset="0"/>
              </a:rPr>
              <a:t>Beijing </a:t>
            </a:r>
            <a:r>
              <a:rPr lang="en-US" altLang="zh-CN" sz="20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School!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0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The first International Food Festival is now open!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0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Thanks for coming.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0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Let’s wish them success!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0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Enjoy yourselves</a:t>
            </a:r>
            <a:r>
              <a:rPr lang="en-US" altLang="zh-CN" sz="2000" dirty="0">
                <a:solidFill>
                  <a:srgbClr val="FF3399"/>
                </a:solidFill>
                <a:latin typeface="Times New Roman" panose="02020603050405020304" pitchFamily="18" charset="0"/>
              </a:rPr>
              <a:t>!</a:t>
            </a:r>
            <a:endParaRPr lang="zh-CN" altLang="en-US" sz="2400" dirty="0">
              <a:solidFill>
                <a:srgbClr val="FF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981200" y="4438650"/>
            <a:ext cx="70548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latin typeface="Times New Roman" panose="02020603050405020304" pitchFamily="18" charset="0"/>
                <a:sym typeface="宋体" panose="02010600030101010101" pitchFamily="2" charset="-122"/>
              </a:rPr>
              <a:t>◆</a:t>
            </a:r>
            <a:r>
              <a:rPr lang="zh-CN" altLang="en-US" sz="2400">
                <a:latin typeface="Times New Roman" panose="02020603050405020304" pitchFamily="18" charset="0"/>
              </a:rPr>
              <a:t>O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rder and offer food and drinks: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 sz="2000">
                <a:solidFill>
                  <a:srgbClr val="FF3399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200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I take your order?</a:t>
            </a:r>
          </a:p>
          <a:p>
            <a:pPr eaLnBrk="1" hangingPunct="1"/>
            <a:r>
              <a:rPr lang="en-US" altLang="zh-CN" sz="200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We’d like Beijing Roast Duck </a:t>
            </a:r>
            <a:r>
              <a:rPr lang="zh-CN" altLang="en-US" sz="2000">
                <a:solidFill>
                  <a:srgbClr val="FF3399"/>
                </a:solidFill>
                <a:latin typeface="Times New Roman" panose="02020603050405020304" pitchFamily="18" charset="0"/>
              </a:rPr>
              <a:t>,corn salad </a:t>
            </a:r>
            <a:r>
              <a:rPr lang="en-US" altLang="zh-CN" sz="200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vegetable soup.</a:t>
            </a:r>
          </a:p>
          <a:p>
            <a:pPr eaLnBrk="1" hangingPunct="1"/>
            <a:r>
              <a:rPr lang="en-US" altLang="zh-CN" sz="200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Anything else?</a:t>
            </a:r>
            <a:endParaRPr lang="en-US" altLang="zh-CN" sz="240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 sz="2000">
                <a:solidFill>
                  <a:srgbClr val="FF3399"/>
                </a:solidFill>
                <a:latin typeface="Times New Roman" panose="02020603050405020304" pitchFamily="18" charset="0"/>
              </a:rPr>
              <a:t>    Thanks for your order.</a:t>
            </a:r>
            <a:endParaRPr lang="zh-CN" altLang="en-US" sz="240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200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May I have the bill, please?</a:t>
            </a:r>
          </a:p>
          <a:p>
            <a:pPr eaLnBrk="1" hangingPunct="1"/>
            <a:r>
              <a:rPr lang="zh-CN" altLang="en-US" sz="2000">
                <a:solidFill>
                  <a:srgbClr val="FF3399"/>
                </a:solidFill>
                <a:latin typeface="Times New Roman" panose="02020603050405020304" pitchFamily="18" charset="0"/>
              </a:rPr>
              <a:t>    Here's your change.</a:t>
            </a:r>
            <a:endParaRPr lang="zh-CN" altLang="en-US" sz="200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8" name="WordArt 6"/>
          <p:cNvSpPr>
            <a:spLocks noChangeArrowheads="1" noChangeShapeType="1"/>
          </p:cNvSpPr>
          <p:nvPr/>
        </p:nvSpPr>
        <p:spPr bwMode="auto">
          <a:xfrm>
            <a:off x="2555875" y="322263"/>
            <a:ext cx="3168650" cy="8032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Arail"/>
              </a:rPr>
              <a:t>Summary</a:t>
            </a:r>
            <a:endParaRPr lang="zh-CN" altLang="en-US" sz="3600" b="1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C0C0C0">
                    <a:alpha val="75000"/>
                  </a:srgbClr>
                </a:outerShdw>
              </a:effectLst>
              <a:latin typeface="Arail"/>
            </a:endParaRPr>
          </a:p>
        </p:txBody>
      </p:sp>
    </p:spTree>
  </p:cSld>
  <p:clrMapOvr>
    <a:masterClrMapping/>
  </p:clrMapOvr>
  <p:transition>
    <p:newsflash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4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4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4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4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40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40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40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40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4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4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4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4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4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4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000"/>
                            </p:stCondLst>
                            <p:childTnLst>
                              <p:par>
                                <p:cTn id="1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40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40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40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nimBg="1"/>
      <p:bldP spid="44035" grpId="0" animBg="1"/>
      <p:bldP spid="4403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WordArt 2"/>
          <p:cNvSpPr>
            <a:spLocks noChangeArrowheads="1" noChangeShapeType="1"/>
          </p:cNvSpPr>
          <p:nvPr/>
        </p:nvSpPr>
        <p:spPr bwMode="auto">
          <a:xfrm>
            <a:off x="1620838" y="765175"/>
            <a:ext cx="4319587" cy="1511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b="1" kern="10">
                <a:gradFill rotWithShape="1">
                  <a:gsLst>
                    <a:gs pos="0">
                      <a:srgbClr val="FF99FF"/>
                    </a:gs>
                    <a:gs pos="50000">
                      <a:srgbClr val="00FFFF"/>
                    </a:gs>
                    <a:gs pos="100000">
                      <a:srgbClr val="FF99F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Homework</a:t>
            </a:r>
            <a:endParaRPr lang="zh-CN" altLang="en-US" sz="3600" b="1" kern="10">
              <a:gradFill rotWithShape="1">
                <a:gsLst>
                  <a:gs pos="0">
                    <a:srgbClr val="FF99FF"/>
                  </a:gs>
                  <a:gs pos="50000">
                    <a:srgbClr val="00FFFF"/>
                  </a:gs>
                  <a:gs pos="100000">
                    <a:srgbClr val="FF99FF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5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755650" y="2631173"/>
            <a:ext cx="7705725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133350">
              <a:lnSpc>
                <a:spcPct val="140000"/>
              </a:lnSpc>
            </a:pPr>
            <a:r>
              <a:rPr lang="en-US" altLang="zh-CN" sz="2800" b="1" dirty="0"/>
              <a:t>1.</a:t>
            </a:r>
            <a:r>
              <a:rPr lang="zh-CN" altLang="en-US" sz="2800" b="1" dirty="0"/>
              <a:t>Collect the words about foods and drinks you know and classify them to make a list.</a:t>
            </a:r>
          </a:p>
          <a:p>
            <a:pPr indent="133350">
              <a:lnSpc>
                <a:spcPct val="140000"/>
              </a:lnSpc>
            </a:pPr>
            <a:r>
              <a:rPr lang="zh-CN" altLang="en-US" sz="2800" b="1" dirty="0"/>
              <a:t>2.Read 1a and 2a aloud,try to repeat.</a:t>
            </a:r>
          </a:p>
          <a:p>
            <a:pPr indent="133350">
              <a:lnSpc>
                <a:spcPct val="140000"/>
              </a:lnSpc>
            </a:pPr>
            <a:r>
              <a:rPr lang="zh-CN" altLang="en-US" sz="2800" b="1" dirty="0"/>
              <a:t>3.Finish Section A in your workbook.</a:t>
            </a:r>
          </a:p>
          <a:p>
            <a:pPr indent="133350">
              <a:lnSpc>
                <a:spcPct val="140000"/>
              </a:lnSpc>
            </a:pPr>
            <a:r>
              <a:rPr lang="zh-CN" altLang="en-US" sz="2800" b="1" dirty="0"/>
              <a:t>4.Preview Section B</a:t>
            </a:r>
            <a:r>
              <a:rPr lang="zh-CN" altLang="en-US" sz="2800" b="1" dirty="0" smtClean="0"/>
              <a:t>. </a:t>
            </a:r>
            <a:endParaRPr lang="en-US" altLang="zh-CN" sz="2400" b="1" dirty="0"/>
          </a:p>
        </p:txBody>
      </p:sp>
    </p:spTree>
  </p:cSld>
  <p:clrMapOvr>
    <a:masterClrMapping/>
  </p:clrMapOvr>
  <p:transition>
    <p:pull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116013" y="1276350"/>
            <a:ext cx="7993062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800" b="1">
                <a:solidFill>
                  <a:srgbClr val="0000FF"/>
                </a:solidFill>
              </a:rPr>
              <a:t>Thank you !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6513" y="1141512"/>
            <a:ext cx="9001125" cy="188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40000"/>
              </a:lnSpc>
              <a:tabLst>
                <a:tab pos="228600" algn="l"/>
              </a:tabLst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kind-hearted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children got ready for the food festival</a:t>
            </a:r>
          </a:p>
          <a:p>
            <a:pPr>
              <a:lnSpc>
                <a:spcPct val="140000"/>
              </a:lnSpc>
              <a:tabLst>
                <a:tab pos="228600" algn="l"/>
              </a:tabLst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two weeks ago. I think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many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guest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will come to the food festival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and the food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 for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sale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must be delicious.</a:t>
            </a:r>
          </a:p>
        </p:txBody>
      </p:sp>
      <p:grpSp>
        <p:nvGrpSpPr>
          <p:cNvPr id="2" name="Group 3"/>
          <p:cNvGrpSpPr/>
          <p:nvPr/>
        </p:nvGrpSpPr>
        <p:grpSpPr bwMode="auto">
          <a:xfrm>
            <a:off x="144462" y="4054325"/>
            <a:ext cx="8999538" cy="2832101"/>
            <a:chOff x="0" y="0"/>
            <a:chExt cx="5669" cy="1784"/>
          </a:xfrm>
        </p:grpSpPr>
        <p:pic>
          <p:nvPicPr>
            <p:cNvPr id="31764" name="Picture 4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671" y="452"/>
              <a:ext cx="998" cy="1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6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368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>
                <a:tabLst>
                  <a:tab pos="328295" algn="l"/>
                </a:tabLst>
              </a:pPr>
              <a:r>
                <a:rPr lang="en-US" altLang="zh-CN" sz="2400" b="1">
                  <a:solidFill>
                    <a:srgbClr val="000099"/>
                  </a:solidFill>
                </a:rPr>
                <a:t>Can you imagine what they will serve in the food festival?</a:t>
              </a:r>
            </a:p>
          </p:txBody>
        </p:sp>
      </p:grpSp>
      <p:grpSp>
        <p:nvGrpSpPr>
          <p:cNvPr id="3" name="Group 6"/>
          <p:cNvGrpSpPr/>
          <p:nvPr/>
        </p:nvGrpSpPr>
        <p:grpSpPr bwMode="auto">
          <a:xfrm>
            <a:off x="1044575" y="908150"/>
            <a:ext cx="1871663" cy="865187"/>
            <a:chOff x="0" y="0"/>
            <a:chExt cx="2948" cy="1361"/>
          </a:xfrm>
        </p:grpSpPr>
        <p:grpSp>
          <p:nvGrpSpPr>
            <p:cNvPr id="31760" name="Group 7"/>
            <p:cNvGrpSpPr/>
            <p:nvPr/>
          </p:nvGrpSpPr>
          <p:grpSpPr bwMode="auto">
            <a:xfrm>
              <a:off x="792" y="0"/>
              <a:ext cx="1440" cy="792"/>
              <a:chOff x="0" y="0"/>
              <a:chExt cx="1440" cy="792"/>
            </a:xfrm>
          </p:grpSpPr>
          <p:sp>
            <p:nvSpPr>
              <p:cNvPr id="31762" name="Text Box 8"/>
              <p:cNvSpPr txBox="1">
                <a:spLocks noChangeArrowheads="1"/>
              </p:cNvSpPr>
              <p:nvPr/>
            </p:nvSpPr>
            <p:spPr bwMode="auto">
              <a:xfrm>
                <a:off x="0" y="115"/>
                <a:ext cx="1368" cy="5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b="1"/>
                  <a:t>好心的</a:t>
                </a:r>
              </a:p>
            </p:txBody>
          </p:sp>
          <p:sp>
            <p:nvSpPr>
              <p:cNvPr id="31763" name="Oval 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440" cy="792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1761" name="Line 10"/>
            <p:cNvSpPr>
              <a:spLocks noChangeShapeType="1"/>
            </p:cNvSpPr>
            <p:nvPr/>
          </p:nvSpPr>
          <p:spPr bwMode="auto">
            <a:xfrm>
              <a:off x="0" y="1361"/>
              <a:ext cx="2949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11"/>
          <p:cNvGrpSpPr/>
          <p:nvPr/>
        </p:nvGrpSpPr>
        <p:grpSpPr bwMode="auto">
          <a:xfrm>
            <a:off x="2989263" y="2997300"/>
            <a:ext cx="2735262" cy="576262"/>
            <a:chOff x="0" y="0"/>
            <a:chExt cx="4306" cy="907"/>
          </a:xfrm>
        </p:grpSpPr>
        <p:grpSp>
          <p:nvGrpSpPr>
            <p:cNvPr id="31755" name="Group 12"/>
            <p:cNvGrpSpPr/>
            <p:nvPr/>
          </p:nvGrpSpPr>
          <p:grpSpPr bwMode="auto">
            <a:xfrm>
              <a:off x="2038" y="113"/>
              <a:ext cx="2268" cy="794"/>
              <a:chOff x="0" y="0"/>
              <a:chExt cx="2268" cy="794"/>
            </a:xfrm>
          </p:grpSpPr>
          <p:sp>
            <p:nvSpPr>
              <p:cNvPr id="31758" name="Text Box 13"/>
              <p:cNvSpPr txBox="1">
                <a:spLocks noChangeArrowheads="1"/>
              </p:cNvSpPr>
              <p:nvPr/>
            </p:nvSpPr>
            <p:spPr bwMode="auto">
              <a:xfrm>
                <a:off x="83" y="115"/>
                <a:ext cx="2088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b="1"/>
                  <a:t>待售，出售</a:t>
                </a:r>
              </a:p>
            </p:txBody>
          </p:sp>
          <p:sp>
            <p:nvSpPr>
              <p:cNvPr id="31759" name="Oval 1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268" cy="79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1756" name="Line 15"/>
            <p:cNvSpPr>
              <a:spLocks noChangeShapeType="1"/>
            </p:cNvSpPr>
            <p:nvPr/>
          </p:nvSpPr>
          <p:spPr bwMode="auto">
            <a:xfrm>
              <a:off x="337" y="0"/>
              <a:ext cx="1817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31757" name="Picture 16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113"/>
              <a:ext cx="1927" cy="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up 17"/>
          <p:cNvGrpSpPr/>
          <p:nvPr/>
        </p:nvGrpSpPr>
        <p:grpSpPr bwMode="auto">
          <a:xfrm>
            <a:off x="4356100" y="836712"/>
            <a:ext cx="3024188" cy="1152525"/>
            <a:chOff x="0" y="0"/>
            <a:chExt cx="4763" cy="1815"/>
          </a:xfrm>
        </p:grpSpPr>
        <p:pic>
          <p:nvPicPr>
            <p:cNvPr id="31752" name="Picture 18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1589" cy="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53" name="箭头 384"/>
            <p:cNvSpPr>
              <a:spLocks noChangeShapeType="1"/>
            </p:cNvSpPr>
            <p:nvPr/>
          </p:nvSpPr>
          <p:spPr bwMode="auto">
            <a:xfrm flipV="1">
              <a:off x="908" y="681"/>
              <a:ext cx="1" cy="113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4" name="Text Box 20"/>
            <p:cNvSpPr txBox="1">
              <a:spLocks noChangeArrowheads="1"/>
            </p:cNvSpPr>
            <p:nvPr/>
          </p:nvSpPr>
          <p:spPr bwMode="auto">
            <a:xfrm>
              <a:off x="1" y="0"/>
              <a:ext cx="4762" cy="73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/>
              <a:r>
                <a:rPr lang="zh-CN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n.客人，宾客</a:t>
              </a:r>
            </a:p>
          </p:txBody>
        </p:sp>
      </p:grp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323850" y="5013176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CC"/>
                </a:solidFill>
              </a:rPr>
              <a:t>I think that they will serve…</a:t>
            </a:r>
          </a:p>
        </p:txBody>
      </p:sp>
    </p:spTree>
  </p:cSld>
  <p:clrMapOvr>
    <a:masterClrMapping/>
  </p:clrMapOvr>
  <p:transition spd="med">
    <p:dissolv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 descr="P69-1-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00113" y="692150"/>
            <a:ext cx="7345362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68313" y="4941888"/>
            <a:ext cx="31686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☆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can you see? </a:t>
            </a:r>
          </a:p>
          <a:p>
            <a:pPr>
              <a:lnSpc>
                <a:spcPct val="140000"/>
              </a:lnSpc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☆ 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How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they feel?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419475" y="4970463"/>
            <a:ext cx="5508625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☆Can you tell me what food you heard?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☆There is a boy and a girl in the center. 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Do you know what they say? 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8" name="WindowsMediaPlayer1" r:id="rId2" imgW="3886200" imgH="581040"/>
        </mc:Choice>
        <mc:Fallback>
          <p:control name="WindowsMediaPlayer1" r:id="rId2" imgW="3886200" imgH="581040">
            <p:pic>
              <p:nvPicPr>
                <p:cNvPr id="2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2987675" y="190500"/>
                  <a:ext cx="3889375" cy="57467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>
                  <a:prstShdw prst="shdw11">
                    <a:schemeClr val="bg2">
                      <a:alpha val="50000"/>
                    </a:schemeClr>
                  </a:prstShdw>
                </a:effectLst>
              </p:spPr>
            </p:pic>
          </p:control>
        </mc:Fallback>
      </mc:AlternateContent>
    </p:controls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99"/>
                            </p:stCondLst>
                            <p:childTnLst>
                              <p:par>
                                <p:cTn id="26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ldLvl="0" autoUpdateAnimBg="0"/>
      <p:bldP spid="28675" grpId="1" bldLvl="0" autoUpdateAnimBg="0"/>
      <p:bldP spid="28675" grpId="2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chemeClr val="bg1"/>
            </a:gs>
            <a:gs pos="100000">
              <a:srgbClr val="66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1476375" y="1989138"/>
            <a:ext cx="2232025" cy="944562"/>
            <a:chOff x="0" y="0"/>
            <a:chExt cx="3516" cy="1488"/>
          </a:xfrm>
        </p:grpSpPr>
        <p:sp>
          <p:nvSpPr>
            <p:cNvPr id="32787" name="Text Box 3"/>
            <p:cNvSpPr txBox="1">
              <a:spLocks noChangeArrowheads="1"/>
            </p:cNvSpPr>
            <p:nvPr/>
          </p:nvSpPr>
          <p:spPr bwMode="auto">
            <a:xfrm>
              <a:off x="0" y="0"/>
              <a:ext cx="3516" cy="1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2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lady</a:t>
              </a:r>
              <a:r>
                <a:rPr lang="zh-CN" altLang="en-US"/>
                <a:t> </a:t>
              </a:r>
            </a:p>
            <a:p>
              <a:pPr eaLnBrk="1" hangingPunct="1"/>
              <a:r>
                <a:rPr lang="zh-CN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n.女士，夫人</a:t>
              </a:r>
            </a:p>
          </p:txBody>
        </p:sp>
        <p:pic>
          <p:nvPicPr>
            <p:cNvPr id="32788" name="Picture 4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385" y="98"/>
              <a:ext cx="1902" cy="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0725" name="Group 5"/>
          <p:cNvGraphicFramePr>
            <a:graphicFrameLocks noGrp="1"/>
          </p:cNvGraphicFramePr>
          <p:nvPr/>
        </p:nvGraphicFramePr>
        <p:xfrm>
          <a:off x="107950" y="3035300"/>
          <a:ext cx="8929688" cy="3419475"/>
        </p:xfrm>
        <a:graphic>
          <a:graphicData uri="http://schemas.openxmlformats.org/drawingml/2006/table">
            <a:tbl>
              <a:tblPr/>
              <a:tblGrid>
                <a:gridCol w="8929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19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Ladies and gentlemen.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Welcome to Beijing International School !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first International Food Festival is now open!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Thanks for coming!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Let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 wish them success!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Enjoy yourselves!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" name="Group 11"/>
          <p:cNvGrpSpPr/>
          <p:nvPr/>
        </p:nvGrpSpPr>
        <p:grpSpPr bwMode="auto">
          <a:xfrm>
            <a:off x="396875" y="1054100"/>
            <a:ext cx="1079500" cy="2232025"/>
            <a:chOff x="0" y="0"/>
            <a:chExt cx="1472" cy="3286"/>
          </a:xfrm>
        </p:grpSpPr>
        <p:pic>
          <p:nvPicPr>
            <p:cNvPr id="32785" name="Picture 12" descr="2008611101443621_2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0"/>
              <a:ext cx="1472" cy="27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86" name="箭头 1119"/>
            <p:cNvSpPr>
              <a:spLocks noChangeShapeType="1"/>
            </p:cNvSpPr>
            <p:nvPr/>
          </p:nvSpPr>
          <p:spPr bwMode="auto">
            <a:xfrm flipV="1">
              <a:off x="565" y="2380"/>
              <a:ext cx="1" cy="90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14"/>
          <p:cNvGrpSpPr/>
          <p:nvPr/>
        </p:nvGrpSpPr>
        <p:grpSpPr bwMode="auto">
          <a:xfrm>
            <a:off x="2844800" y="1054100"/>
            <a:ext cx="2230438" cy="2301875"/>
            <a:chOff x="0" y="0"/>
            <a:chExt cx="3514" cy="3627"/>
          </a:xfrm>
        </p:grpSpPr>
        <p:pic>
          <p:nvPicPr>
            <p:cNvPr id="32783" name="Picture 15" descr="2419057_083053448169_2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812" y="0"/>
              <a:ext cx="1702" cy="2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84" name="箭头 1119"/>
            <p:cNvSpPr>
              <a:spLocks noChangeShapeType="1"/>
            </p:cNvSpPr>
            <p:nvPr/>
          </p:nvSpPr>
          <p:spPr bwMode="auto">
            <a:xfrm flipV="1">
              <a:off x="0" y="2835"/>
              <a:ext cx="1701" cy="79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2779" name="WordArt 17"/>
          <p:cNvSpPr>
            <a:spLocks noChangeArrowheads="1" noChangeShapeType="1"/>
          </p:cNvSpPr>
          <p:nvPr/>
        </p:nvSpPr>
        <p:spPr bwMode="auto">
          <a:xfrm>
            <a:off x="294694" y="190499"/>
            <a:ext cx="5329237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noFill/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il"/>
              </a:rPr>
              <a:t>Useful expressions of 1</a:t>
            </a:r>
            <a:endParaRPr lang="zh-CN" altLang="en-US" sz="3600" b="1" kern="10" dirty="0">
              <a:ln w="12700">
                <a:noFill/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il"/>
            </a:endParaRPr>
          </a:p>
        </p:txBody>
      </p:sp>
      <p:grpSp>
        <p:nvGrpSpPr>
          <p:cNvPr id="5" name="Group 18"/>
          <p:cNvGrpSpPr/>
          <p:nvPr/>
        </p:nvGrpSpPr>
        <p:grpSpPr bwMode="auto">
          <a:xfrm>
            <a:off x="5076825" y="1917700"/>
            <a:ext cx="3960813" cy="944563"/>
            <a:chOff x="0" y="0"/>
            <a:chExt cx="6236" cy="1488"/>
          </a:xfrm>
        </p:grpSpPr>
        <p:sp>
          <p:nvSpPr>
            <p:cNvPr id="32781" name="Text Box 19"/>
            <p:cNvSpPr txBox="1">
              <a:spLocks noChangeArrowheads="1"/>
            </p:cNvSpPr>
            <p:nvPr/>
          </p:nvSpPr>
          <p:spPr bwMode="auto">
            <a:xfrm>
              <a:off x="0" y="0"/>
              <a:ext cx="6236" cy="1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gentleman</a:t>
              </a:r>
              <a:r>
                <a:rPr lang="zh-CN" altLang="en-US" sz="3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</a:p>
            <a:p>
              <a:pPr algn="ctr" eaLnBrk="1" hangingPunct="1"/>
              <a:r>
                <a:rPr lang="zh-CN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n.绅士，先生</a:t>
              </a:r>
            </a:p>
          </p:txBody>
        </p:sp>
        <p:pic>
          <p:nvPicPr>
            <p:cNvPr id="32782" name="Picture 20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947" y="116"/>
              <a:ext cx="3287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Group 2"/>
          <p:cNvGraphicFramePr>
            <a:graphicFrameLocks noGrp="1"/>
          </p:cNvGraphicFramePr>
          <p:nvPr/>
        </p:nvGraphicFramePr>
        <p:xfrm>
          <a:off x="61913" y="1976438"/>
          <a:ext cx="9040812" cy="3613152"/>
        </p:xfrm>
        <a:graphic>
          <a:graphicData uri="http://schemas.openxmlformats.org/drawingml/2006/table">
            <a:tbl>
              <a:tblPr/>
              <a:tblGrid>
                <a:gridCol w="130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9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4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Event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The ________ International Food Festival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Place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Beijing International School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9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Action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prepare different delicious foods for sale,  such as fried _______, __________ pies and _________ curries.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Purpose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raise________ to send to Free the Children for a school in Kenya.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92" name="WordArt 33"/>
          <p:cNvSpPr>
            <a:spLocks noChangeArrowheads="1" noChangeShapeType="1"/>
          </p:cNvSpPr>
          <p:nvPr/>
        </p:nvSpPr>
        <p:spPr bwMode="auto">
          <a:xfrm>
            <a:off x="1331913" y="117475"/>
            <a:ext cx="7129462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9050">
                  <a:noFill/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/>
                <a:cs typeface="Arial" panose="020B0604020202020204"/>
              </a:rPr>
              <a:t>Listen to 1a and fill in the blanks.</a:t>
            </a:r>
            <a:endParaRPr lang="zh-CN" altLang="en-US" sz="3600" b="1" kern="10">
              <a:ln w="19050">
                <a:noFill/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31779" name="Text Box 35"/>
          <p:cNvSpPr txBox="1">
            <a:spLocks noChangeArrowheads="1"/>
          </p:cNvSpPr>
          <p:nvPr/>
        </p:nvSpPr>
        <p:spPr bwMode="auto">
          <a:xfrm>
            <a:off x="1763713" y="2192338"/>
            <a:ext cx="1330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pitchFamily="18" charset="0"/>
              </a:rPr>
              <a:t>first</a:t>
            </a:r>
          </a:p>
        </p:txBody>
      </p:sp>
      <p:sp>
        <p:nvSpPr>
          <p:cNvPr id="31780" name="Text Box 36"/>
          <p:cNvSpPr txBox="1">
            <a:spLocks noChangeArrowheads="1"/>
          </p:cNvSpPr>
          <p:nvPr/>
        </p:nvSpPr>
        <p:spPr bwMode="auto">
          <a:xfrm>
            <a:off x="7164388" y="3763963"/>
            <a:ext cx="1330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pitchFamily="18" charset="0"/>
              </a:rPr>
              <a:t>rice</a:t>
            </a:r>
          </a:p>
        </p:txBody>
      </p:sp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1331913" y="4124325"/>
            <a:ext cx="1331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pitchFamily="18" charset="0"/>
              </a:rPr>
              <a:t>apple</a:t>
            </a:r>
          </a:p>
        </p:txBody>
      </p:sp>
      <p:sp>
        <p:nvSpPr>
          <p:cNvPr id="31782" name="Text Box 38"/>
          <p:cNvSpPr txBox="1">
            <a:spLocks noChangeArrowheads="1"/>
          </p:cNvSpPr>
          <p:nvPr/>
        </p:nvSpPr>
        <p:spPr bwMode="auto">
          <a:xfrm>
            <a:off x="3817938" y="4195763"/>
            <a:ext cx="1330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pitchFamily="18" charset="0"/>
              </a:rPr>
              <a:t>Indian</a:t>
            </a:r>
          </a:p>
        </p:txBody>
      </p:sp>
      <p:sp>
        <p:nvSpPr>
          <p:cNvPr id="31783" name="Text Box 39"/>
          <p:cNvSpPr txBox="1">
            <a:spLocks noChangeArrowheads="1"/>
          </p:cNvSpPr>
          <p:nvPr/>
        </p:nvSpPr>
        <p:spPr bwMode="auto">
          <a:xfrm>
            <a:off x="1908175" y="4916488"/>
            <a:ext cx="1330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pitchFamily="18" charset="0"/>
              </a:rPr>
              <a:t>money</a:t>
            </a:r>
          </a:p>
        </p:txBody>
      </p:sp>
      <p:sp>
        <p:nvSpPr>
          <p:cNvPr id="3099" name="Oval 41"/>
          <p:cNvSpPr>
            <a:spLocks noChangeArrowheads="1"/>
          </p:cNvSpPr>
          <p:nvPr/>
        </p:nvSpPr>
        <p:spPr bwMode="auto">
          <a:xfrm>
            <a:off x="250825" y="117475"/>
            <a:ext cx="863600" cy="574675"/>
          </a:xfrm>
          <a:prstGeom prst="ellipse">
            <a:avLst/>
          </a:prstGeom>
          <a:solidFill>
            <a:srgbClr val="F5F5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3600" b="1">
                <a:solidFill>
                  <a:schemeClr val="tx2"/>
                </a:solidFill>
              </a:rPr>
              <a:t>1</a:t>
            </a:r>
            <a:r>
              <a:rPr lang="en-US" altLang="zh-CN" sz="3600" b="1">
                <a:solidFill>
                  <a:schemeClr val="tx2"/>
                </a:solidFill>
              </a:rPr>
              <a:t>b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108" name="WindowsMediaPlayer1" r:id="rId2" imgW="3886200" imgH="581040"/>
        </mc:Choice>
        <mc:Fallback>
          <p:control name="WindowsMediaPlayer1" r:id="rId2" imgW="3886200" imgH="581040">
            <p:pic>
              <p:nvPicPr>
                <p:cNvPr id="2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3132138" y="1050925"/>
                  <a:ext cx="3890962" cy="5778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>
                  <a:prstShdw prst="shdw11">
                    <a:schemeClr val="bg2">
                      <a:alpha val="50000"/>
                    </a:schemeClr>
                  </a:prstShdw>
                </a:effectLst>
              </p:spPr>
            </p:pic>
          </p:control>
        </mc:Fallback>
      </mc:AlternateContent>
    </p:controls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1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9" grpId="0" bldLvl="0" autoUpdateAnimBg="0"/>
      <p:bldP spid="31780" grpId="0" bldLvl="0" autoUpdateAnimBg="0"/>
      <p:bldP spid="31781" grpId="0" bldLvl="0" autoUpdateAnimBg="0"/>
      <p:bldP spid="31782" grpId="0" bldLvl="0" autoUpdateAnimBg="0"/>
      <p:bldP spid="31783" grpId="0" bldLvl="0" autoUpdateAnimBg="0"/>
      <p:bldP spid="31783" grpId="1" bldLvl="0" autoUpdateAnimBg="0"/>
      <p:bldP spid="31783" grpId="2" bldLvl="0" autoUpdateAnimBg="0"/>
      <p:bldP spid="31783" grpId="3" bldLvl="0" autoUpdateAnimBg="0"/>
      <p:bldP spid="31783" grpId="4" bldLvl="0" autoUpdateAnimBg="0"/>
      <p:bldP spid="31783" grpId="5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07950" y="718205"/>
            <a:ext cx="9001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Read </a:t>
            </a:r>
            <a:r>
              <a:rPr lang="en-US" altLang="zh-CN" sz="2800" b="1" dirty="0">
                <a:solidFill>
                  <a:srgbClr val="FF0000"/>
                </a:solidFill>
              </a:rPr>
              <a:t>1a and act out 1a as  hosts with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your partner</a:t>
            </a:r>
            <a:r>
              <a:rPr lang="en-US" altLang="zh-CN" sz="28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36513" y="1268760"/>
            <a:ext cx="9072562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4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Ladies and gentlemen, welcome to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Beijing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School!</a:t>
            </a: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</a:t>
            </a: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Food Festival is now open! Thanks for</a:t>
            </a: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coming!</a:t>
            </a: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hope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everyone has a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wonderful time!</a:t>
            </a:r>
          </a:p>
          <a:p>
            <a:pPr algn="just" eaLnBrk="1" hangingPunct="1">
              <a:lnSpc>
                <a:spcPct val="140000"/>
              </a:lnSpc>
            </a:pPr>
            <a:endParaRPr lang="en-US" altLang="zh-CN" sz="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4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Look! Many different delicious foods are for sale, such as fried</a:t>
            </a: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rice, apple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pies and Indian curries. </a:t>
            </a: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guests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will enjoy them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140000"/>
              </a:lnSpc>
            </a:pPr>
            <a:endParaRPr lang="en-US" altLang="zh-CN" sz="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4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students are very kind-hearted. They will send all the money</a:t>
            </a: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the Children for a school in Kenya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Let’s wish them success!</a:t>
            </a:r>
          </a:p>
          <a:p>
            <a:pPr algn="just" eaLnBrk="1" hangingPunct="1">
              <a:lnSpc>
                <a:spcPct val="140000"/>
              </a:lnSpc>
            </a:pPr>
            <a:endParaRPr lang="en-US" altLang="zh-CN" sz="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4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Enjoy yourselves!</a:t>
            </a:r>
          </a:p>
        </p:txBody>
      </p:sp>
      <p:sp>
        <p:nvSpPr>
          <p:cNvPr id="4101" name="Oval 4"/>
          <p:cNvSpPr>
            <a:spLocks noChangeArrowheads="1"/>
          </p:cNvSpPr>
          <p:nvPr/>
        </p:nvSpPr>
        <p:spPr bwMode="auto">
          <a:xfrm>
            <a:off x="107950" y="44450"/>
            <a:ext cx="720725" cy="504825"/>
          </a:xfrm>
          <a:prstGeom prst="ellipse">
            <a:avLst/>
          </a:prstGeom>
          <a:solidFill>
            <a:srgbClr val="F5F5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3600" b="1"/>
              <a:t>1c</a:t>
            </a:r>
            <a:endParaRPr lang="en-US" altLang="zh-CN" sz="3600" b="1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89713" y="4506913"/>
            <a:ext cx="1008062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79613" y="4581525"/>
            <a:ext cx="15255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754063" y="4498975"/>
            <a:ext cx="35290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menu</a:t>
            </a:r>
            <a:r>
              <a:rPr lang="en-US" altLang="zh-CN" sz="2800" b="1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菜单</a:t>
            </a:r>
            <a:endParaRPr lang="en-US" sz="240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5868988" y="4437063"/>
            <a:ext cx="11953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bill</a:t>
            </a:r>
            <a:r>
              <a:rPr lang="en-US" altLang="zh-CN" sz="3200"/>
              <a:t> </a:t>
            </a:r>
          </a:p>
          <a:p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账单</a:t>
            </a:r>
            <a:r>
              <a:rPr lang="zh-CN" altLang="en-US" sz="2800"/>
              <a:t> </a:t>
            </a:r>
            <a:endParaRPr lang="en-US" sz="2800">
              <a:solidFill>
                <a:schemeClr val="accent2"/>
              </a:solidFill>
            </a:endParaRPr>
          </a:p>
        </p:txBody>
      </p:sp>
      <p:pic>
        <p:nvPicPr>
          <p:cNvPr id="33798" name="Picture 6" descr="88e10937f6a5c2180a55a9c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2413" y="190500"/>
            <a:ext cx="4303712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7"/>
          <p:cNvGrpSpPr/>
          <p:nvPr/>
        </p:nvGrpSpPr>
        <p:grpSpPr bwMode="auto">
          <a:xfrm>
            <a:off x="4987925" y="117475"/>
            <a:ext cx="3832225" cy="4318000"/>
            <a:chOff x="0" y="0"/>
            <a:chExt cx="6035" cy="6804"/>
          </a:xfrm>
        </p:grpSpPr>
        <p:sp>
          <p:nvSpPr>
            <p:cNvPr id="33802" name="AutoShape 8"/>
            <p:cNvSpPr>
              <a:spLocks noChangeArrowheads="1"/>
            </p:cNvSpPr>
            <p:nvPr/>
          </p:nvSpPr>
          <p:spPr bwMode="auto">
            <a:xfrm>
              <a:off x="25" y="0"/>
              <a:ext cx="6010" cy="6804"/>
            </a:xfrm>
            <a:prstGeom prst="flowChartAlternateProcess">
              <a:avLst/>
            </a:prstGeom>
            <a:solidFill>
              <a:srgbClr val="FFCC99"/>
            </a:solidFill>
            <a:ln w="9525">
              <a:solidFill>
                <a:srgbClr val="FF9900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  <p:sp>
          <p:nvSpPr>
            <p:cNvPr id="33803" name="Text Box 9"/>
            <p:cNvSpPr txBox="1">
              <a:spLocks noChangeArrowheads="1"/>
            </p:cNvSpPr>
            <p:nvPr/>
          </p:nvSpPr>
          <p:spPr bwMode="auto">
            <a:xfrm>
              <a:off x="1148" y="124"/>
              <a:ext cx="3867" cy="1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b="1"/>
                <a:t>INTERNATIONAL</a:t>
              </a:r>
            </a:p>
            <a:p>
              <a:pPr algn="ctr" eaLnBrk="1" hangingPunct="1"/>
              <a:r>
                <a:rPr lang="en-US" altLang="zh-CN" b="1"/>
                <a:t>FOOD FESTIVAL</a:t>
              </a:r>
              <a:endParaRPr lang="en-US" altLang="zh-CN"/>
            </a:p>
          </p:txBody>
        </p:sp>
        <p:sp>
          <p:nvSpPr>
            <p:cNvPr id="33804" name="Line 10"/>
            <p:cNvSpPr>
              <a:spLocks noChangeShapeType="1"/>
            </p:cNvSpPr>
            <p:nvPr/>
          </p:nvSpPr>
          <p:spPr bwMode="auto">
            <a:xfrm>
              <a:off x="0" y="1247"/>
              <a:ext cx="6010" cy="2"/>
            </a:xfrm>
            <a:prstGeom prst="line">
              <a:avLst/>
            </a:prstGeom>
            <a:noFill/>
            <a:ln w="34925">
              <a:solidFill>
                <a:srgbClr val="0099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5" name="Line 11"/>
            <p:cNvSpPr>
              <a:spLocks noChangeShapeType="1"/>
            </p:cNvSpPr>
            <p:nvPr/>
          </p:nvSpPr>
          <p:spPr bwMode="auto">
            <a:xfrm>
              <a:off x="8" y="1362"/>
              <a:ext cx="6010" cy="2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6" name="Text Box 12"/>
            <p:cNvSpPr txBox="1">
              <a:spLocks noChangeArrowheads="1"/>
            </p:cNvSpPr>
            <p:nvPr/>
          </p:nvSpPr>
          <p:spPr bwMode="auto">
            <a:xfrm>
              <a:off x="828" y="1259"/>
              <a:ext cx="4870" cy="4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zh-CN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Beijing Roast Duck     </a:t>
              </a:r>
              <a:r>
                <a:rPr lang="zh-CN" altLang="en-US" b="1">
                  <a:latin typeface="Times New Roman" panose="02020603050405020304" pitchFamily="18" charset="0"/>
                </a:rPr>
                <a:t> </a:t>
              </a:r>
              <a:r>
                <a:rPr lang="en-US" altLang="zh-CN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38.00</a:t>
              </a:r>
            </a:p>
            <a:p>
              <a:pPr eaLnBrk="1" hangingPunct="1">
                <a:lnSpc>
                  <a:spcPct val="130000"/>
                </a:lnSpc>
              </a:pPr>
              <a:r>
                <a:rPr lang="zh-CN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Corn salad                     5.00</a:t>
              </a:r>
              <a:endPara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30000"/>
                </a:lnSpc>
              </a:pPr>
              <a:r>
                <a:rPr lang="en-US" altLang="zh-CN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Vegetable soup           </a:t>
              </a:r>
              <a:r>
                <a:rPr lang="zh-CN" altLang="en-US" b="1">
                  <a:latin typeface="Times New Roman" panose="02020603050405020304" pitchFamily="18" charset="0"/>
                </a:rPr>
                <a:t>   </a:t>
              </a:r>
              <a:r>
                <a:rPr lang="en-US" altLang="zh-CN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3.50</a:t>
              </a:r>
            </a:p>
            <a:p>
              <a:pPr eaLnBrk="1" hangingPunct="1">
                <a:lnSpc>
                  <a:spcPct val="130000"/>
                </a:lnSpc>
              </a:pPr>
              <a:r>
                <a:rPr lang="en-US" altLang="zh-CN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Tsingtao beer             </a:t>
              </a:r>
              <a:r>
                <a:rPr lang="zh-CN" altLang="en-US" b="1">
                  <a:latin typeface="Times New Roman" panose="02020603050405020304" pitchFamily="18" charset="0"/>
                </a:rPr>
                <a:t>   </a:t>
              </a:r>
              <a:r>
                <a:rPr lang="en-US" altLang="zh-CN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10.00</a:t>
              </a:r>
            </a:p>
            <a:p>
              <a:pPr eaLnBrk="1" hangingPunct="1">
                <a:lnSpc>
                  <a:spcPct val="130000"/>
                </a:lnSpc>
              </a:pPr>
              <a:r>
                <a:rPr lang="en-US" altLang="zh-CN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Tea                            </a:t>
              </a:r>
              <a:r>
                <a:rPr lang="zh-CN" altLang="en-US" b="1">
                  <a:latin typeface="Times New Roman" panose="02020603050405020304" pitchFamily="18" charset="0"/>
                </a:rPr>
                <a:t>    </a:t>
              </a:r>
              <a:r>
                <a:rPr lang="en-US" altLang="zh-CN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2.00</a:t>
              </a:r>
            </a:p>
            <a:p>
              <a:pPr eaLnBrk="1" hangingPunct="1">
                <a:lnSpc>
                  <a:spcPct val="130000"/>
                </a:lnSpc>
              </a:pPr>
              <a:r>
                <a:rPr lang="en-US" altLang="zh-CN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Rice(2)                      </a:t>
              </a:r>
              <a:r>
                <a:rPr lang="zh-CN" altLang="en-US" b="1">
                  <a:latin typeface="Times New Roman" panose="02020603050405020304" pitchFamily="18" charset="0"/>
                </a:rPr>
                <a:t>  </a:t>
              </a:r>
              <a:r>
                <a:rPr lang="en-US" altLang="zh-CN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zh-CN" altLang="en-US" b="1">
                  <a:latin typeface="Times New Roman" panose="02020603050405020304" pitchFamily="18" charset="0"/>
                </a:rPr>
                <a:t> </a:t>
              </a:r>
              <a:r>
                <a:rPr lang="en-US" altLang="zh-CN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2.00</a:t>
              </a:r>
            </a:p>
            <a:p>
              <a:pPr eaLnBrk="1" hangingPunct="1">
                <a:lnSpc>
                  <a:spcPct val="130000"/>
                </a:lnSpc>
              </a:pPr>
              <a:r>
                <a:rPr lang="en-US" altLang="zh-CN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TOTAL:                 </a:t>
              </a:r>
              <a:r>
                <a:rPr lang="zh-CN" altLang="en-US" b="1">
                  <a:latin typeface="Times New Roman" panose="02020603050405020304" pitchFamily="18" charset="0"/>
                </a:rPr>
                <a:t>  </a:t>
              </a:r>
              <a:r>
                <a:rPr lang="zh-CN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￥60</a:t>
              </a:r>
              <a:r>
                <a:rPr lang="en-US" altLang="zh-CN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.50</a:t>
              </a:r>
            </a:p>
          </p:txBody>
        </p:sp>
        <p:sp>
          <p:nvSpPr>
            <p:cNvPr id="3" name="AutoShape 13"/>
            <p:cNvSpPr>
              <a:spLocks noChangeArrowheads="1"/>
            </p:cNvSpPr>
            <p:nvPr/>
          </p:nvSpPr>
          <p:spPr bwMode="auto">
            <a:xfrm rot="289567">
              <a:off x="25" y="5024"/>
              <a:ext cx="6010" cy="1780"/>
            </a:xfrm>
            <a:prstGeom prst="irregularSeal2">
              <a:avLst/>
            </a:prstGeom>
            <a:solidFill>
              <a:srgbClr val="F5F583"/>
            </a:solidFill>
            <a:ln w="9525">
              <a:solidFill>
                <a:srgbClr val="FF0000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4" name="Text Box 14"/>
            <p:cNvSpPr txBox="1">
              <a:spLocks noChangeArrowheads="1"/>
            </p:cNvSpPr>
            <p:nvPr/>
          </p:nvSpPr>
          <p:spPr bwMode="auto">
            <a:xfrm>
              <a:off x="1058" y="5659"/>
              <a:ext cx="3695" cy="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i="1">
                  <a:latin typeface="Franklin Gothic Medium" panose="020B0603020102020204" pitchFamily="34" charset="0"/>
                </a:rPr>
                <a:t>Thank you for coming!</a:t>
              </a:r>
            </a:p>
          </p:txBody>
        </p:sp>
      </p:grp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5003800" y="5348288"/>
            <a:ext cx="4032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I have the bill, please?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5003800" y="5805488"/>
            <a:ext cx="36004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the bill</a:t>
            </a:r>
            <a:r>
              <a:rPr lang="zh-CN" altLang="zh-CN" sz="2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付帐</a:t>
            </a:r>
          </a:p>
          <a:p>
            <a:pPr eaLnBrk="1" hangingPunct="1"/>
            <a:r>
              <a:rPr lang="zh-CN" altLang="en-US" sz="2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还可以说 </a:t>
            </a:r>
            <a:r>
              <a:rPr lang="zh-CN" altLang="zh-CN" sz="2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get/pay the bill</a:t>
            </a:r>
            <a:endParaRPr lang="zh-CN" altLang="zh-C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39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bldLvl="0" autoUpdateAnimBg="0"/>
      <p:bldP spid="33797" grpId="0" bldLvl="0" autoUpdateAnimBg="0"/>
      <p:bldP spid="33807" grpId="0" bldLvl="0" autoUpdateAnimBg="0"/>
      <p:bldP spid="33808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35163" y="2349500"/>
            <a:ext cx="1411287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3" descr="canned-sweet-corn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4175" y="333375"/>
            <a:ext cx="3140075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47875" y="5759450"/>
            <a:ext cx="1338263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109663" y="5673725"/>
            <a:ext cx="2160587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beer </a:t>
            </a:r>
          </a:p>
          <a:p>
            <a:pPr algn="ctr"/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啤酒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5043488" y="5443538"/>
            <a:ext cx="3489325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 b="1"/>
              <a:t>soft drink </a:t>
            </a:r>
          </a:p>
          <a:p>
            <a:pPr algn="ctr"/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清凉饮料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不</a:t>
            </a:r>
            <a:r>
              <a:rPr lang="zh-CN" altLang="en-US" sz="2000"/>
              <a:t>含酒精</a:t>
            </a:r>
            <a:r>
              <a:rPr lang="en-US" altLang="zh-CN" sz="2000"/>
              <a:t>)</a:t>
            </a:r>
          </a:p>
        </p:txBody>
      </p:sp>
      <p:pic>
        <p:nvPicPr>
          <p:cNvPr id="34823" name="Picture 7" descr="1458c617273c0a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42988" y="3430588"/>
            <a:ext cx="222885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4" name="Picture 8" descr="图片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653088" y="3502025"/>
            <a:ext cx="2011362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898525" y="2276475"/>
            <a:ext cx="25209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</a:rPr>
              <a:t>corn </a:t>
            </a:r>
            <a:r>
              <a:rPr lang="en-US" altLang="zh-CN" sz="3200" b="1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谷物，谷粒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5148263" y="2276475"/>
            <a:ext cx="25209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</a:rPr>
              <a:t>salad </a:t>
            </a:r>
            <a:r>
              <a:rPr lang="en-US" altLang="zh-CN" sz="3200" b="1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蔬菜沙拉</a:t>
            </a:r>
          </a:p>
        </p:txBody>
      </p:sp>
      <p:pic>
        <p:nvPicPr>
          <p:cNvPr id="34827" name="Picture 11" descr="455924_104424324114_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132388" y="260350"/>
            <a:ext cx="2752725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8" name="Picture 1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302375" y="2351088"/>
            <a:ext cx="15113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bldLvl="0" autoUpdateAnimBg="0"/>
      <p:bldP spid="34822" grpId="0" bldLvl="0" autoUpdateAnimBg="0"/>
      <p:bldP spid="34822" grpId="1" bldLvl="0" autoUpdateAnimBg="0"/>
      <p:bldP spid="34825" grpId="0" bldLvl="0" autoUpdateAnimBg="0"/>
      <p:bldP spid="34826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42875" y="869950"/>
            <a:ext cx="9255125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Waitress:May I take your order?</a:t>
            </a:r>
          </a:p>
          <a:p>
            <a:pPr eaLnBrk="1" hangingPunct="1"/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Mr.Yang:Sure.We'd like_______________,________and ___________.</a:t>
            </a:r>
          </a:p>
          <a:p>
            <a:pPr eaLnBrk="1" hangingPunct="1"/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Waitress:Which kind of drink would you like,beer or a soft drink?</a:t>
            </a:r>
          </a:p>
          <a:p>
            <a:pPr eaLnBrk="1" hangingPunct="1"/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Mr.Yang:I'd like a bottle of Tsingtao beer.</a:t>
            </a:r>
          </a:p>
          <a:p>
            <a:pPr eaLnBrk="1" hangingPunct="1"/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Mrs.Yang:I think I'll have ____________.</a:t>
            </a:r>
          </a:p>
          <a:p>
            <a:pPr eaLnBrk="1" hangingPunct="1"/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Waitress:Anything else?</a:t>
            </a:r>
          </a:p>
          <a:p>
            <a:pPr eaLnBrk="1" hangingPunct="1"/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Mrs.Yang:Two bowls of ______.</a:t>
            </a:r>
          </a:p>
          <a:p>
            <a:pPr eaLnBrk="1" hangingPunct="1"/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Waitress:OK.Thanks for your order.</a:t>
            </a:r>
          </a:p>
          <a:p>
            <a:pPr eaLnBrk="1" hangingPunct="1"/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Twenty minutes later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Mrs.Yang:Mm,how delicious! The Beijing Roast </a:t>
            </a:r>
          </a:p>
          <a:p>
            <a:pPr eaLnBrk="1" hangingPunct="1"/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Duck smells nice and tastes delicious.</a:t>
            </a:r>
          </a:p>
          <a:p>
            <a:pPr eaLnBrk="1" hangingPunct="1"/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Forty-five minutes later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Mr.Yang:May I have the bill,please?</a:t>
            </a:r>
          </a:p>
          <a:p>
            <a:pPr eaLnBrk="1" hangingPunct="1"/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Waitress:Let me see.It's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¥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_______.</a:t>
            </a:r>
          </a:p>
          <a:p>
            <a:pPr eaLnBrk="1" hangingPunct="1"/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Mr.Yang:Here you are.</a:t>
            </a:r>
          </a:p>
          <a:p>
            <a:pPr eaLnBrk="1" hangingPunct="1"/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Waitress:Here's your change.Thanks for coming!</a:t>
            </a:r>
          </a:p>
        </p:txBody>
      </p:sp>
      <p:grpSp>
        <p:nvGrpSpPr>
          <p:cNvPr id="2" name="Group 3"/>
          <p:cNvGrpSpPr/>
          <p:nvPr/>
        </p:nvGrpSpPr>
        <p:grpSpPr bwMode="auto">
          <a:xfrm>
            <a:off x="6372225" y="2565400"/>
            <a:ext cx="2673350" cy="3168650"/>
            <a:chOff x="0" y="0"/>
            <a:chExt cx="4211" cy="4990"/>
          </a:xfrm>
        </p:grpSpPr>
        <p:sp>
          <p:nvSpPr>
            <p:cNvPr id="5135" name="AutoShape 4"/>
            <p:cNvSpPr>
              <a:spLocks noChangeArrowheads="1"/>
            </p:cNvSpPr>
            <p:nvPr/>
          </p:nvSpPr>
          <p:spPr bwMode="auto">
            <a:xfrm>
              <a:off x="4" y="0"/>
              <a:ext cx="4197" cy="4990"/>
            </a:xfrm>
            <a:prstGeom prst="flowChartAlternateProcess">
              <a:avLst/>
            </a:prstGeom>
            <a:solidFill>
              <a:srgbClr val="FFCC99"/>
            </a:solidFill>
            <a:ln w="9525">
              <a:solidFill>
                <a:srgbClr val="FF9900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  <p:sp>
          <p:nvSpPr>
            <p:cNvPr id="5136" name="Text Box 5"/>
            <p:cNvSpPr txBox="1">
              <a:spLocks noChangeArrowheads="1"/>
            </p:cNvSpPr>
            <p:nvPr/>
          </p:nvSpPr>
          <p:spPr bwMode="auto">
            <a:xfrm>
              <a:off x="455" y="0"/>
              <a:ext cx="2974" cy="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600" b="1"/>
                <a:t>INTERNATIONAL</a:t>
              </a:r>
            </a:p>
            <a:p>
              <a:pPr algn="ctr" eaLnBrk="1" hangingPunct="1"/>
              <a:r>
                <a:rPr lang="en-US" altLang="zh-CN" sz="1600" b="1"/>
                <a:t>FOOD FESTIVAL</a:t>
              </a:r>
            </a:p>
          </p:txBody>
        </p:sp>
        <p:sp>
          <p:nvSpPr>
            <p:cNvPr id="5137" name="Line 6"/>
            <p:cNvSpPr>
              <a:spLocks noChangeShapeType="1"/>
            </p:cNvSpPr>
            <p:nvPr/>
          </p:nvSpPr>
          <p:spPr bwMode="auto">
            <a:xfrm flipV="1">
              <a:off x="116" y="908"/>
              <a:ext cx="3969" cy="1"/>
            </a:xfrm>
            <a:prstGeom prst="line">
              <a:avLst/>
            </a:prstGeom>
            <a:noFill/>
            <a:ln w="34925">
              <a:solidFill>
                <a:srgbClr val="0099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8" name="Line 7"/>
            <p:cNvSpPr>
              <a:spLocks noChangeShapeType="1"/>
            </p:cNvSpPr>
            <p:nvPr/>
          </p:nvSpPr>
          <p:spPr bwMode="auto">
            <a:xfrm>
              <a:off x="115" y="1021"/>
              <a:ext cx="3970" cy="2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9" name="Text Box 8"/>
            <p:cNvSpPr txBox="1">
              <a:spLocks noChangeArrowheads="1"/>
            </p:cNvSpPr>
            <p:nvPr/>
          </p:nvSpPr>
          <p:spPr bwMode="auto">
            <a:xfrm>
              <a:off x="148" y="918"/>
              <a:ext cx="3707" cy="3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zh-CN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Beijing Roast Duck     </a:t>
              </a:r>
              <a:r>
                <a:rPr lang="zh-CN" altLang="en-US" sz="1400" b="1">
                  <a:latin typeface="Times New Roman" panose="02020603050405020304" pitchFamily="18" charset="0"/>
                </a:rPr>
                <a:t> </a:t>
              </a:r>
              <a:r>
                <a:rPr lang="en-US" altLang="zh-CN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38.00</a:t>
              </a:r>
            </a:p>
            <a:p>
              <a:pPr eaLnBrk="1" hangingPunct="1">
                <a:lnSpc>
                  <a:spcPct val="130000"/>
                </a:lnSpc>
              </a:pPr>
              <a:r>
                <a:rPr lang="zh-CN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Corn salad                     5.00</a:t>
              </a:r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30000"/>
                </a:lnSpc>
              </a:pPr>
              <a:r>
                <a:rPr lang="en-US" altLang="zh-CN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Vegetable soup           </a:t>
              </a:r>
              <a:r>
                <a:rPr lang="zh-CN" altLang="en-US" sz="1400" b="1">
                  <a:latin typeface="Times New Roman" panose="02020603050405020304" pitchFamily="18" charset="0"/>
                </a:rPr>
                <a:t>   </a:t>
              </a:r>
              <a:r>
                <a:rPr lang="en-US" altLang="zh-CN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3.50</a:t>
              </a:r>
            </a:p>
            <a:p>
              <a:pPr eaLnBrk="1" hangingPunct="1">
                <a:lnSpc>
                  <a:spcPct val="130000"/>
                </a:lnSpc>
              </a:pPr>
              <a:r>
                <a:rPr lang="en-US" altLang="zh-CN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Tsingtao beer             </a:t>
              </a:r>
              <a:r>
                <a:rPr lang="zh-CN" altLang="en-US" sz="1400" b="1">
                  <a:latin typeface="Times New Roman" panose="02020603050405020304" pitchFamily="18" charset="0"/>
                </a:rPr>
                <a:t>   </a:t>
              </a:r>
              <a:r>
                <a:rPr lang="en-US" altLang="zh-CN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10.00</a:t>
              </a:r>
            </a:p>
            <a:p>
              <a:pPr eaLnBrk="1" hangingPunct="1">
                <a:lnSpc>
                  <a:spcPct val="130000"/>
                </a:lnSpc>
              </a:pPr>
              <a:r>
                <a:rPr lang="en-US" altLang="zh-CN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Tea                            </a:t>
              </a:r>
              <a:r>
                <a:rPr lang="zh-CN" altLang="en-US" sz="1400" b="1">
                  <a:latin typeface="Times New Roman" panose="02020603050405020304" pitchFamily="18" charset="0"/>
                </a:rPr>
                <a:t>    </a:t>
              </a:r>
              <a:r>
                <a:rPr lang="en-US" altLang="zh-CN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2.00</a:t>
              </a:r>
            </a:p>
            <a:p>
              <a:pPr eaLnBrk="1" hangingPunct="1">
                <a:lnSpc>
                  <a:spcPct val="130000"/>
                </a:lnSpc>
              </a:pPr>
              <a:r>
                <a:rPr lang="en-US" altLang="zh-CN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Rice(2)                      </a:t>
              </a:r>
              <a:r>
                <a:rPr lang="zh-CN" altLang="en-US" sz="1400" b="1">
                  <a:latin typeface="Times New Roman" panose="02020603050405020304" pitchFamily="18" charset="0"/>
                </a:rPr>
                <a:t>  </a:t>
              </a:r>
              <a:r>
                <a:rPr lang="en-US" altLang="zh-CN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zh-CN" altLang="en-US" sz="1400" b="1">
                  <a:latin typeface="Times New Roman" panose="02020603050405020304" pitchFamily="18" charset="0"/>
                </a:rPr>
                <a:t> </a:t>
              </a:r>
              <a:r>
                <a:rPr lang="en-US" altLang="zh-CN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2.00</a:t>
              </a:r>
            </a:p>
            <a:p>
              <a:pPr eaLnBrk="1" hangingPunct="1">
                <a:lnSpc>
                  <a:spcPct val="130000"/>
                </a:lnSpc>
              </a:pPr>
              <a:r>
                <a:rPr lang="en-US" altLang="zh-CN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TOTAL:                 </a:t>
              </a:r>
              <a:r>
                <a:rPr lang="zh-CN" altLang="en-US" sz="1400" b="1">
                  <a:latin typeface="Times New Roman" panose="02020603050405020304" pitchFamily="18" charset="0"/>
                </a:rPr>
                <a:t>  </a:t>
              </a:r>
              <a:r>
                <a:rPr lang="zh-CN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￥60</a:t>
              </a:r>
              <a:r>
                <a:rPr lang="en-US" altLang="zh-CN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.50</a:t>
              </a:r>
            </a:p>
          </p:txBody>
        </p:sp>
        <p:sp>
          <p:nvSpPr>
            <p:cNvPr id="5140" name="AutoShape 9"/>
            <p:cNvSpPr>
              <a:spLocks noChangeArrowheads="1"/>
            </p:cNvSpPr>
            <p:nvPr/>
          </p:nvSpPr>
          <p:spPr bwMode="auto">
            <a:xfrm rot="240000">
              <a:off x="0" y="3946"/>
              <a:ext cx="4211" cy="937"/>
            </a:xfrm>
            <a:prstGeom prst="irregularSeal2">
              <a:avLst/>
            </a:prstGeom>
            <a:solidFill>
              <a:srgbClr val="F5F583"/>
            </a:solidFill>
            <a:ln w="9525">
              <a:solidFill>
                <a:srgbClr val="FF0000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en-US" sz="1400">
                <a:solidFill>
                  <a:srgbClr val="FF0000"/>
                </a:solidFill>
              </a:endParaRPr>
            </a:p>
          </p:txBody>
        </p:sp>
        <p:sp>
          <p:nvSpPr>
            <p:cNvPr id="5141" name="Text Box 10"/>
            <p:cNvSpPr txBox="1">
              <a:spLocks noChangeArrowheads="1"/>
            </p:cNvSpPr>
            <p:nvPr/>
          </p:nvSpPr>
          <p:spPr bwMode="auto">
            <a:xfrm>
              <a:off x="688" y="4173"/>
              <a:ext cx="255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200" i="1">
                  <a:latin typeface="Franklin Gothic Medium" panose="020B0603020102020204" pitchFamily="34" charset="0"/>
                </a:rPr>
                <a:t>Thank you for coming!</a:t>
              </a:r>
            </a:p>
          </p:txBody>
        </p:sp>
      </p:grpSp>
      <p:sp>
        <p:nvSpPr>
          <p:cNvPr id="5125" name="Text Box 11"/>
          <p:cNvSpPr txBox="1">
            <a:spLocks noChangeArrowheads="1"/>
          </p:cNvSpPr>
          <p:nvPr/>
        </p:nvSpPr>
        <p:spPr bwMode="auto">
          <a:xfrm>
            <a:off x="136525" y="139700"/>
            <a:ext cx="904557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2000" b="1"/>
              <a:t>Look at the bill and complete the conversation.Then listen and check.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252413" y="476250"/>
            <a:ext cx="85756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(</a:t>
            </a:r>
            <a:r>
              <a:rPr lang="zh-CN" altLang="en-US" i="1">
                <a:latin typeface="Times New Roman" panose="02020603050405020304" pitchFamily="18" charset="0"/>
              </a:rPr>
              <a:t>Mr. and Mrs.Yang come to the food festival.They are reading the menu.</a:t>
            </a:r>
            <a:r>
              <a:rPr lang="zh-CN" altLang="en-US"/>
              <a:t>)</a:t>
            </a:r>
          </a:p>
        </p:txBody>
      </p:sp>
      <p:sp>
        <p:nvSpPr>
          <p:cNvPr id="5127" name="Oval 13"/>
          <p:cNvSpPr>
            <a:spLocks noChangeArrowheads="1"/>
          </p:cNvSpPr>
          <p:nvPr/>
        </p:nvSpPr>
        <p:spPr bwMode="auto">
          <a:xfrm>
            <a:off x="107950" y="104775"/>
            <a:ext cx="576263" cy="431800"/>
          </a:xfrm>
          <a:prstGeom prst="ellipse">
            <a:avLst/>
          </a:prstGeom>
          <a:solidFill>
            <a:srgbClr val="F5F5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400" b="1"/>
              <a:t>2a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3203575" y="1255713"/>
            <a:ext cx="2592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FF3399"/>
                </a:solidFill>
                <a:latin typeface="Times New Roman" panose="02020603050405020304" pitchFamily="18" charset="0"/>
              </a:rPr>
              <a:t>Beijing Roast Duck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5508625" y="1255713"/>
            <a:ext cx="1439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FF3399"/>
                </a:solidFill>
                <a:latin typeface="Times New Roman" panose="02020603050405020304" pitchFamily="18" charset="0"/>
              </a:rPr>
              <a:t>corn salad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7235825" y="1255713"/>
            <a:ext cx="1800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FF3399"/>
                </a:solidFill>
                <a:latin typeface="Times New Roman" panose="02020603050405020304" pitchFamily="18" charset="0"/>
              </a:rPr>
              <a:t>vegetable soup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3492500" y="2336800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pitchFamily="18" charset="0"/>
              </a:rPr>
              <a:t>a cup of tea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419475" y="3103563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pitchFamily="18" charset="0"/>
              </a:rPr>
              <a:t>rice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3419475" y="5684838"/>
            <a:ext cx="144145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FF3399"/>
                </a:solidFill>
                <a:latin typeface="Times New Roman" panose="02020603050405020304" pitchFamily="18" charset="0"/>
              </a:rPr>
              <a:t>60.50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5150" name="WindowsMediaPlayer1" r:id="rId2" imgW="3238560" imgH="504720"/>
        </mc:Choice>
        <mc:Fallback>
          <p:control name="WindowsMediaPlayer1" r:id="rId2" imgW="3238560" imgH="504720">
            <p:pic>
              <p:nvPicPr>
                <p:cNvPr id="3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4429125" y="836613"/>
                  <a:ext cx="3238500" cy="50482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>
                  <a:prstShdw prst="shdw11">
                    <a:schemeClr val="bg2">
                      <a:alpha val="50000"/>
                    </a:schemeClr>
                  </a:prstShdw>
                </a:effectLst>
              </p:spPr>
            </p:pic>
          </p:control>
        </mc:Fallback>
      </mc:AlternateContent>
    </p:controls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0" presetClass="entr" presetSubtype="0" decel="10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ldLvl="0" autoUpdateAnimBg="0"/>
      <p:bldP spid="35852" grpId="0" bldLvl="0" autoUpdateAnimBg="0"/>
      <p:bldP spid="35854" grpId="0" bldLvl="0" autoUpdateAnimBg="0"/>
      <p:bldP spid="35855" grpId="0" bldLvl="0" autoUpdateAnimBg="0"/>
      <p:bldP spid="35856" grpId="0" bldLvl="0" autoUpdateAnimBg="0"/>
      <p:bldP spid="35857" grpId="0" bldLvl="0" autoUpdateAnimBg="0"/>
      <p:bldP spid="35857" grpId="1" bldLvl="0" autoUpdateAnimBg="0"/>
      <p:bldP spid="35857" grpId="2" bldLvl="0" autoUpdateAnimBg="0"/>
      <p:bldP spid="35857" grpId="3" bldLvl="0" autoUpdateAnimBg="0"/>
      <p:bldP spid="35857" grpId="4" bldLvl="0" autoUpdateAnimBg="0"/>
      <p:bldP spid="35857" grpId="5" bldLvl="0" autoUpdateAnimBg="0"/>
      <p:bldP spid="35857" grpId="6" bldLvl="0" autoUpdateAnimBg="0"/>
      <p:bldP spid="35857" grpId="7" bldLvl="0" autoUpdateAnimBg="0"/>
      <p:bldP spid="35858" grpId="0" bldLvl="0" autoUpdateAnimBg="0"/>
      <p:bldP spid="35859" grpId="0" bldLvl="0" autoUpdateAnimBg="0"/>
      <p:bldP spid="35859" grpId="1" bldLvl="0" autoUpdateAnimBg="0"/>
      <p:bldP spid="35859" grpId="2" bldLvl="0" autoUpdateAnimBg="0"/>
      <p:bldP spid="35859" grpId="3" bldLvl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国外超酷媒体演示幻灯片_2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1529</Words>
  <Application>Microsoft Office PowerPoint</Application>
  <PresentationFormat>全屏显示(4:3)</PresentationFormat>
  <Paragraphs>252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Arail</vt:lpstr>
      <vt:lpstr>MS PGothic</vt:lpstr>
      <vt:lpstr>宋体</vt:lpstr>
      <vt:lpstr>微软雅黑</vt:lpstr>
      <vt:lpstr>Arial</vt:lpstr>
      <vt:lpstr>Calibri</vt:lpstr>
      <vt:lpstr>Franklin Gothic Medium</vt:lpstr>
      <vt:lpstr>Times New Roman</vt:lpstr>
      <vt:lpstr>WWW.2PPT.COM
</vt:lpstr>
      <vt:lpstr>The food festival is now open!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cp:lastPrinted>2411-12-30T00:00:00Z</cp:lastPrinted>
  <dcterms:created xsi:type="dcterms:W3CDTF">2009-08-14T03:11:00Z</dcterms:created>
  <dcterms:modified xsi:type="dcterms:W3CDTF">2023-01-16T23:07:01Z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D803386C720141829B8D47529F8CD39D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