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6"/>
  </p:notesMasterIdLst>
  <p:handoutMasterIdLst>
    <p:handoutMasterId r:id="rId47"/>
  </p:handoutMasterIdLst>
  <p:sldIdLst>
    <p:sldId id="277" r:id="rId2"/>
    <p:sldId id="257" r:id="rId3"/>
    <p:sldId id="258" r:id="rId4"/>
    <p:sldId id="266" r:id="rId5"/>
    <p:sldId id="269" r:id="rId6"/>
    <p:sldId id="259" r:id="rId7"/>
    <p:sldId id="267" r:id="rId8"/>
    <p:sldId id="304" r:id="rId9"/>
    <p:sldId id="278" r:id="rId10"/>
    <p:sldId id="268" r:id="rId11"/>
    <p:sldId id="279" r:id="rId12"/>
    <p:sldId id="260" r:id="rId13"/>
    <p:sldId id="270" r:id="rId14"/>
    <p:sldId id="271" r:id="rId15"/>
    <p:sldId id="274" r:id="rId16"/>
    <p:sldId id="280" r:id="rId17"/>
    <p:sldId id="305" r:id="rId18"/>
    <p:sldId id="306" r:id="rId19"/>
    <p:sldId id="281" r:id="rId20"/>
    <p:sldId id="282" r:id="rId21"/>
    <p:sldId id="307" r:id="rId22"/>
    <p:sldId id="286" r:id="rId23"/>
    <p:sldId id="287" r:id="rId24"/>
    <p:sldId id="288" r:id="rId25"/>
    <p:sldId id="297" r:id="rId26"/>
    <p:sldId id="290" r:id="rId27"/>
    <p:sldId id="291" r:id="rId28"/>
    <p:sldId id="292" r:id="rId29"/>
    <p:sldId id="293" r:id="rId30"/>
    <p:sldId id="294" r:id="rId31"/>
    <p:sldId id="298" r:id="rId32"/>
    <p:sldId id="295" r:id="rId33"/>
    <p:sldId id="296" r:id="rId34"/>
    <p:sldId id="285" r:id="rId35"/>
    <p:sldId id="299" r:id="rId36"/>
    <p:sldId id="300" r:id="rId37"/>
    <p:sldId id="301" r:id="rId38"/>
    <p:sldId id="302" r:id="rId39"/>
    <p:sldId id="303" r:id="rId40"/>
    <p:sldId id="275" r:id="rId41"/>
    <p:sldId id="276" r:id="rId42"/>
    <p:sldId id="262" r:id="rId43"/>
    <p:sldId id="263" r:id="rId44"/>
    <p:sldId id="264" r:id="rId45"/>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5D2702-BD2B-4A28-A067-CC8CBE839AF1}"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E3DA01-4F4A-4030-B3F6-B2AD70E56A38}"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8E3DA01-4F4A-4030-B3F6-B2AD70E56A38}"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日期占位符 1027"/>
          <p:cNvSpPr>
            <a:spLocks noGrp="1"/>
          </p:cNvSpPr>
          <p:nvPr>
            <p:ph type="dt" sz="half" idx="10"/>
          </p:nvPr>
        </p:nvSpPr>
        <p:spPr/>
        <p:txBody>
          <a:bodyPr/>
          <a:lstStyle>
            <a:lvl1pPr>
              <a:defRPr/>
            </a:lvl1pPr>
          </a:lstStyle>
          <a:p>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91D91BE3-DBE3-4F59-8091-85EE4449808B}"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1027"/>
          <p:cNvSpPr>
            <a:spLocks noGrp="1"/>
          </p:cNvSpPr>
          <p:nvPr>
            <p:ph type="dt" sz="half" idx="10"/>
          </p:nvPr>
        </p:nvSpPr>
        <p:spPr/>
        <p:txBody>
          <a:bodyPr/>
          <a:lstStyle>
            <a:lvl1pPr>
              <a:defRPr/>
            </a:lvl1pPr>
          </a:lstStyle>
          <a:p>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3BF6C210-BE57-4AE9-90AF-9A14D6B1F5B0}"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1027"/>
          <p:cNvSpPr>
            <a:spLocks noGrp="1"/>
          </p:cNvSpPr>
          <p:nvPr>
            <p:ph type="dt" sz="half" idx="10"/>
          </p:nvPr>
        </p:nvSpPr>
        <p:spPr/>
        <p:txBody>
          <a:bodyPr/>
          <a:lstStyle>
            <a:lvl1pPr>
              <a:defRPr/>
            </a:lvl1pPr>
          </a:lstStyle>
          <a:p>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64EE59D0-D166-4261-9D5A-685115B9E8D3}" type="slidenum">
              <a:rPr lang="zh-CN" altLang="en-US"/>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1027"/>
          <p:cNvSpPr>
            <a:spLocks noGrp="1"/>
          </p:cNvSpPr>
          <p:nvPr>
            <p:ph type="dt" sz="half" idx="10"/>
          </p:nvPr>
        </p:nvSpPr>
        <p:spPr/>
        <p:txBody>
          <a:bodyPr/>
          <a:lstStyle>
            <a:lvl1pPr>
              <a:defRPr/>
            </a:lvl1pPr>
          </a:lstStyle>
          <a:p>
            <a:endParaRPr lang="zh-CN" altLang="en-US"/>
          </a:p>
        </p:txBody>
      </p:sp>
      <p:sp>
        <p:nvSpPr>
          <p:cNvPr id="4" name="页脚占位符 1028"/>
          <p:cNvSpPr>
            <a:spLocks noGrp="1"/>
          </p:cNvSpPr>
          <p:nvPr>
            <p:ph type="ftr" sz="quarter" idx="11"/>
          </p:nvPr>
        </p:nvSpPr>
        <p:spPr/>
        <p:txBody>
          <a:bodyPr/>
          <a:lstStyle>
            <a:lvl1pPr>
              <a:defRPr/>
            </a:lvl1pPr>
          </a:lstStyle>
          <a:p>
            <a:endParaRPr lang="zh-CN" altLang="en-US"/>
          </a:p>
        </p:txBody>
      </p:sp>
      <p:sp>
        <p:nvSpPr>
          <p:cNvPr id="5" name="灯片编号占位符 1029"/>
          <p:cNvSpPr>
            <a:spLocks noGrp="1"/>
          </p:cNvSpPr>
          <p:nvPr>
            <p:ph type="sldNum" sz="quarter" idx="12"/>
          </p:nvPr>
        </p:nvSpPr>
        <p:spPr/>
        <p:txBody>
          <a:bodyPr/>
          <a:lstStyle>
            <a:lvl1pPr>
              <a:defRPr/>
            </a:lvl1pPr>
          </a:lstStyle>
          <a:p>
            <a:fld id="{5C1CF4F2-7A24-4D06-B505-295B0629812B}"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1027"/>
          <p:cNvSpPr>
            <a:spLocks noGrp="1"/>
          </p:cNvSpPr>
          <p:nvPr>
            <p:ph type="dt" sz="half" idx="10"/>
          </p:nvPr>
        </p:nvSpPr>
        <p:spPr/>
        <p:txBody>
          <a:bodyPr/>
          <a:lstStyle>
            <a:lvl1pPr>
              <a:defRPr/>
            </a:lvl1pPr>
          </a:lstStyle>
          <a:p>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D2DBF28E-324C-482F-8BD8-57D254953DD2}"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1027"/>
          <p:cNvSpPr>
            <a:spLocks noGrp="1"/>
          </p:cNvSpPr>
          <p:nvPr>
            <p:ph type="dt" sz="half" idx="10"/>
          </p:nvPr>
        </p:nvSpPr>
        <p:spPr/>
        <p:txBody>
          <a:bodyPr/>
          <a:lstStyle>
            <a:lvl1pPr>
              <a:defRPr/>
            </a:lvl1pPr>
          </a:lstStyle>
          <a:p>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05A6C370-9616-4C73-AC49-C66907D42A8F}"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4296"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1027"/>
          <p:cNvSpPr>
            <a:spLocks noGrp="1"/>
          </p:cNvSpPr>
          <p:nvPr>
            <p:ph type="dt" sz="half" idx="10"/>
          </p:nvPr>
        </p:nvSpPr>
        <p:spPr/>
        <p:txBody>
          <a:bodyPr/>
          <a:lstStyle>
            <a:lvl1pPr>
              <a:defRPr/>
            </a:lvl1pPr>
          </a:lstStyle>
          <a:p>
            <a:endParaRPr lang="zh-CN" altLang="en-US"/>
          </a:p>
        </p:txBody>
      </p:sp>
      <p:sp>
        <p:nvSpPr>
          <p:cNvPr id="6" name="页脚占位符 1028"/>
          <p:cNvSpPr>
            <a:spLocks noGrp="1"/>
          </p:cNvSpPr>
          <p:nvPr>
            <p:ph type="ftr" sz="quarter" idx="11"/>
          </p:nvPr>
        </p:nvSpPr>
        <p:spPr/>
        <p:txBody>
          <a:bodyPr/>
          <a:lstStyle>
            <a:lvl1pPr>
              <a:defRPr/>
            </a:lvl1pPr>
          </a:lstStyle>
          <a:p>
            <a:endParaRPr lang="zh-CN" altLang="en-US"/>
          </a:p>
        </p:txBody>
      </p:sp>
      <p:sp>
        <p:nvSpPr>
          <p:cNvPr id="7" name="灯片编号占位符 1029"/>
          <p:cNvSpPr>
            <a:spLocks noGrp="1"/>
          </p:cNvSpPr>
          <p:nvPr>
            <p:ph type="sldNum" sz="quarter" idx="12"/>
          </p:nvPr>
        </p:nvSpPr>
        <p:spPr/>
        <p:txBody>
          <a:bodyPr/>
          <a:lstStyle>
            <a:lvl1pPr>
              <a:defRPr/>
            </a:lvl1pPr>
          </a:lstStyle>
          <a:p>
            <a:fld id="{78BAB90F-97F0-48ED-AF0C-B29867B398ED}"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1027"/>
          <p:cNvSpPr>
            <a:spLocks noGrp="1"/>
          </p:cNvSpPr>
          <p:nvPr>
            <p:ph type="dt" sz="half" idx="10"/>
          </p:nvPr>
        </p:nvSpPr>
        <p:spPr/>
        <p:txBody>
          <a:bodyPr/>
          <a:lstStyle>
            <a:lvl1pPr>
              <a:defRPr/>
            </a:lvl1pPr>
          </a:lstStyle>
          <a:p>
            <a:endParaRPr lang="zh-CN" altLang="en-US"/>
          </a:p>
        </p:txBody>
      </p:sp>
      <p:sp>
        <p:nvSpPr>
          <p:cNvPr id="8" name="页脚占位符 1028"/>
          <p:cNvSpPr>
            <a:spLocks noGrp="1"/>
          </p:cNvSpPr>
          <p:nvPr>
            <p:ph type="ftr" sz="quarter" idx="11"/>
          </p:nvPr>
        </p:nvSpPr>
        <p:spPr/>
        <p:txBody>
          <a:bodyPr/>
          <a:lstStyle>
            <a:lvl1pPr>
              <a:defRPr/>
            </a:lvl1pPr>
          </a:lstStyle>
          <a:p>
            <a:endParaRPr lang="zh-CN" altLang="en-US"/>
          </a:p>
        </p:txBody>
      </p:sp>
      <p:sp>
        <p:nvSpPr>
          <p:cNvPr id="9" name="灯片编号占位符 1029"/>
          <p:cNvSpPr>
            <a:spLocks noGrp="1"/>
          </p:cNvSpPr>
          <p:nvPr>
            <p:ph type="sldNum" sz="quarter" idx="12"/>
          </p:nvPr>
        </p:nvSpPr>
        <p:spPr/>
        <p:txBody>
          <a:bodyPr/>
          <a:lstStyle>
            <a:lvl1pPr>
              <a:defRPr/>
            </a:lvl1pPr>
          </a:lstStyle>
          <a:p>
            <a:fld id="{B63177B6-B364-4D5B-9F88-70BF5E7106E6}"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1027"/>
          <p:cNvSpPr>
            <a:spLocks noGrp="1"/>
          </p:cNvSpPr>
          <p:nvPr>
            <p:ph type="dt" sz="half" idx="10"/>
          </p:nvPr>
        </p:nvSpPr>
        <p:spPr/>
        <p:txBody>
          <a:bodyPr/>
          <a:lstStyle>
            <a:lvl1pPr>
              <a:defRPr/>
            </a:lvl1pPr>
          </a:lstStyle>
          <a:p>
            <a:endParaRPr lang="zh-CN" altLang="en-US"/>
          </a:p>
        </p:txBody>
      </p:sp>
      <p:sp>
        <p:nvSpPr>
          <p:cNvPr id="4" name="页脚占位符 1028"/>
          <p:cNvSpPr>
            <a:spLocks noGrp="1"/>
          </p:cNvSpPr>
          <p:nvPr>
            <p:ph type="ftr" sz="quarter" idx="11"/>
          </p:nvPr>
        </p:nvSpPr>
        <p:spPr/>
        <p:txBody>
          <a:bodyPr/>
          <a:lstStyle>
            <a:lvl1pPr>
              <a:defRPr/>
            </a:lvl1pPr>
          </a:lstStyle>
          <a:p>
            <a:endParaRPr lang="zh-CN" altLang="en-US"/>
          </a:p>
        </p:txBody>
      </p:sp>
      <p:sp>
        <p:nvSpPr>
          <p:cNvPr id="5" name="灯片编号占位符 1029"/>
          <p:cNvSpPr>
            <a:spLocks noGrp="1"/>
          </p:cNvSpPr>
          <p:nvPr>
            <p:ph type="sldNum" sz="quarter" idx="12"/>
          </p:nvPr>
        </p:nvSpPr>
        <p:spPr/>
        <p:txBody>
          <a:bodyPr/>
          <a:lstStyle>
            <a:lvl1pPr>
              <a:defRPr/>
            </a:lvl1pPr>
          </a:lstStyle>
          <a:p>
            <a:fld id="{8BC686B8-0A95-4688-A839-27AFC385EAE3}"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027"/>
          <p:cNvSpPr>
            <a:spLocks noGrp="1"/>
          </p:cNvSpPr>
          <p:nvPr>
            <p:ph type="dt" sz="half" idx="10"/>
          </p:nvPr>
        </p:nvSpPr>
        <p:spPr/>
        <p:txBody>
          <a:bodyPr/>
          <a:lstStyle>
            <a:lvl1pPr>
              <a:defRPr/>
            </a:lvl1pPr>
          </a:lstStyle>
          <a:p>
            <a:endParaRPr lang="zh-CN" altLang="en-US"/>
          </a:p>
        </p:txBody>
      </p:sp>
      <p:sp>
        <p:nvSpPr>
          <p:cNvPr id="3" name="页脚占位符 1028"/>
          <p:cNvSpPr>
            <a:spLocks noGrp="1"/>
          </p:cNvSpPr>
          <p:nvPr>
            <p:ph type="ftr" sz="quarter" idx="11"/>
          </p:nvPr>
        </p:nvSpPr>
        <p:spPr/>
        <p:txBody>
          <a:bodyPr/>
          <a:lstStyle>
            <a:lvl1pPr>
              <a:defRPr/>
            </a:lvl1pPr>
          </a:lstStyle>
          <a:p>
            <a:endParaRPr lang="zh-CN" altLang="en-US"/>
          </a:p>
        </p:txBody>
      </p:sp>
      <p:sp>
        <p:nvSpPr>
          <p:cNvPr id="4" name="灯片编号占位符 1029"/>
          <p:cNvSpPr>
            <a:spLocks noGrp="1"/>
          </p:cNvSpPr>
          <p:nvPr>
            <p:ph type="sldNum" sz="quarter" idx="12"/>
          </p:nvPr>
        </p:nvSpPr>
        <p:spPr/>
        <p:txBody>
          <a:bodyPr/>
          <a:lstStyle>
            <a:lvl1pPr>
              <a:defRPr/>
            </a:lvl1pPr>
          </a:lstStyle>
          <a:p>
            <a:fld id="{1C4FA638-EC7A-45A1-A350-9F05BB50402F}"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日期占位符 1027"/>
          <p:cNvSpPr>
            <a:spLocks noGrp="1"/>
          </p:cNvSpPr>
          <p:nvPr>
            <p:ph type="dt" sz="half" idx="10"/>
          </p:nvPr>
        </p:nvSpPr>
        <p:spPr/>
        <p:txBody>
          <a:bodyPr/>
          <a:lstStyle>
            <a:lvl1pPr>
              <a:defRPr/>
            </a:lvl1pPr>
          </a:lstStyle>
          <a:p>
            <a:endParaRPr lang="zh-CN" altLang="en-US"/>
          </a:p>
        </p:txBody>
      </p:sp>
      <p:sp>
        <p:nvSpPr>
          <p:cNvPr id="6" name="页脚占位符 1028"/>
          <p:cNvSpPr>
            <a:spLocks noGrp="1"/>
          </p:cNvSpPr>
          <p:nvPr>
            <p:ph type="ftr" sz="quarter" idx="11"/>
          </p:nvPr>
        </p:nvSpPr>
        <p:spPr/>
        <p:txBody>
          <a:bodyPr/>
          <a:lstStyle>
            <a:lvl1pPr>
              <a:defRPr/>
            </a:lvl1pPr>
          </a:lstStyle>
          <a:p>
            <a:endParaRPr lang="zh-CN" altLang="en-US"/>
          </a:p>
        </p:txBody>
      </p:sp>
      <p:sp>
        <p:nvSpPr>
          <p:cNvPr id="7" name="灯片编号占位符 1029"/>
          <p:cNvSpPr>
            <a:spLocks noGrp="1"/>
          </p:cNvSpPr>
          <p:nvPr>
            <p:ph type="sldNum" sz="quarter" idx="12"/>
          </p:nvPr>
        </p:nvSpPr>
        <p:spPr/>
        <p:txBody>
          <a:bodyPr/>
          <a:lstStyle>
            <a:lvl1pPr>
              <a:defRPr/>
            </a:lvl1pPr>
          </a:lstStyle>
          <a:p>
            <a:fld id="{D07811A8-7E74-4FBD-8598-4D354EA25D20}"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日期占位符 1027"/>
          <p:cNvSpPr>
            <a:spLocks noGrp="1"/>
          </p:cNvSpPr>
          <p:nvPr>
            <p:ph type="dt" sz="half" idx="10"/>
          </p:nvPr>
        </p:nvSpPr>
        <p:spPr/>
        <p:txBody>
          <a:bodyPr/>
          <a:lstStyle>
            <a:lvl1pPr>
              <a:defRPr/>
            </a:lvl1pPr>
          </a:lstStyle>
          <a:p>
            <a:endParaRPr lang="zh-CN" altLang="en-US"/>
          </a:p>
        </p:txBody>
      </p:sp>
      <p:sp>
        <p:nvSpPr>
          <p:cNvPr id="6" name="页脚占位符 1028"/>
          <p:cNvSpPr>
            <a:spLocks noGrp="1"/>
          </p:cNvSpPr>
          <p:nvPr>
            <p:ph type="ftr" sz="quarter" idx="11"/>
          </p:nvPr>
        </p:nvSpPr>
        <p:spPr/>
        <p:txBody>
          <a:bodyPr/>
          <a:lstStyle>
            <a:lvl1pPr>
              <a:defRPr/>
            </a:lvl1pPr>
          </a:lstStyle>
          <a:p>
            <a:endParaRPr lang="zh-CN" altLang="en-US"/>
          </a:p>
        </p:txBody>
      </p:sp>
      <p:sp>
        <p:nvSpPr>
          <p:cNvPr id="7" name="灯片编号占位符 1029"/>
          <p:cNvSpPr>
            <a:spLocks noGrp="1"/>
          </p:cNvSpPr>
          <p:nvPr>
            <p:ph type="sldNum" sz="quarter" idx="12"/>
          </p:nvPr>
        </p:nvSpPr>
        <p:spPr/>
        <p:txBody>
          <a:bodyPr/>
          <a:lstStyle>
            <a:lvl1pPr>
              <a:defRPr/>
            </a:lvl1pPr>
          </a:lstStyle>
          <a:p>
            <a:fld id="{8FC600FF-46CB-4DFB-80D2-95D5F01C0190}"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FCFDFE"/>
            </a:gs>
            <a:gs pos="74001">
              <a:srgbClr val="E0F1F2"/>
            </a:gs>
            <a:gs pos="83000">
              <a:srgbClr val="E0F1F2"/>
            </a:gs>
            <a:gs pos="100000">
              <a:srgbClr val="EBF6F7"/>
            </a:gs>
          </a:gsLst>
          <a:lin ang="5400000"/>
        </a:gradFill>
        <a:effectLst/>
      </p:bgPr>
    </p:bg>
    <p:spTree>
      <p:nvGrpSpPr>
        <p:cNvPr id="1" name=""/>
        <p:cNvGrpSpPr/>
        <p:nvPr/>
      </p:nvGrpSpPr>
      <p:grpSpPr>
        <a:xfrm>
          <a:off x="0" y="0"/>
          <a:ext cx="0" cy="0"/>
          <a:chOff x="0" y="0"/>
          <a:chExt cx="0" cy="0"/>
        </a:xfrm>
      </p:grpSpPr>
      <p:sp>
        <p:nvSpPr>
          <p:cNvPr id="1026" name="标题 1025"/>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1026"/>
          <p:cNvSpPr>
            <a:spLocks noGrp="1" noChangeArrowheads="1"/>
          </p:cNvSpPr>
          <p:nvPr>
            <p:ph type="body" idx="9"/>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noProof="1" dirty="0"/>
            </a:lvl1pPr>
          </a:lstStyle>
          <a:p>
            <a:endParaRPr lang="zh-CN" altLang="en-US"/>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noProof="1" dirty="0"/>
            </a:lvl1pPr>
          </a:lstStyle>
          <a:p>
            <a:endParaRPr lang="zh-CN" altLang="en-US"/>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vert="horz" wrap="square" lIns="91440" tIns="45720" rIns="91440" bIns="45720" numCol="1" anchor="t" anchorCtr="0" compatLnSpc="1"/>
          <a:lstStyle>
            <a:lvl1pPr algn="r">
              <a:defRPr sz="1400"/>
            </a:lvl1pPr>
          </a:lstStyle>
          <a:p>
            <a:fld id="{7C21F536-71F2-4C37-9AA2-49F6E5CE3C48}"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buFont typeface="Arial" panose="020B0604020202020204" pitchFamily="34" charset="0"/>
        <a:defRPr sz="4400" kern="1200">
          <a:solidFill>
            <a:schemeClr val="tx2"/>
          </a:solidFill>
          <a:latin typeface="+mj-lt"/>
          <a:ea typeface="+mj-ea"/>
          <a:cs typeface="+mj-cs"/>
        </a:defRPr>
      </a:lvl1pPr>
      <a:lvl2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lvl="1"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lvl="3"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wmf"/><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2.xml"/><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Lesson%2045.mp3"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362228"/>
            <a:ext cx="9144000" cy="1107996"/>
          </a:xfrm>
          <a:prstGeom prst="rect">
            <a:avLst/>
          </a:prstGeom>
        </p:spPr>
        <p:txBody>
          <a:bodyPr wrap="square">
            <a:spAutoFit/>
          </a:bodyPr>
          <a:lstStyle/>
          <a:p>
            <a:pPr algn="ctr"/>
            <a:r>
              <a:rPr lang="en-US" altLang="zh-CN" sz="6600" b="1" kern="10" dirty="0" smtClean="0">
                <a:ln w="19050">
                  <a:noFill/>
                  <a:round/>
                </a:ln>
                <a:solidFill>
                  <a:srgbClr val="0000FF"/>
                </a:solidFill>
                <a:effectLst>
                  <a:outerShdw dist="35921" dir="2700000" algn="ctr" rotWithShape="0">
                    <a:srgbClr val="990000"/>
                  </a:outerShdw>
                </a:effectLst>
                <a:latin typeface="Times New Roman" panose="02020603050405020304"/>
                <a:cs typeface="Times New Roman" panose="02020603050405020304"/>
              </a:rPr>
              <a:t>Let's Sort Garbage!</a:t>
            </a:r>
            <a:endParaRPr lang="zh-CN" altLang="en-US" sz="6600" b="1" kern="10" dirty="0">
              <a:ln w="19050">
                <a:noFill/>
                <a:round/>
              </a:ln>
              <a:solidFill>
                <a:srgbClr val="0000FF"/>
              </a:solidFill>
              <a:effectLst>
                <a:outerShdw dist="35921" dir="2700000" algn="ctr" rotWithShape="0">
                  <a:srgbClr val="990000"/>
                </a:outerShdw>
              </a:effectLst>
              <a:latin typeface="Times New Roman" panose="02020603050405020304"/>
              <a:cs typeface="Times New Roman" panose="02020603050405020304"/>
            </a:endParaRPr>
          </a:p>
        </p:txBody>
      </p:sp>
      <p:sp>
        <p:nvSpPr>
          <p:cNvPr id="5" name="矩形 4"/>
          <p:cNvSpPr/>
          <p:nvPr/>
        </p:nvSpPr>
        <p:spPr>
          <a:xfrm>
            <a:off x="4417060" y="5410148"/>
            <a:ext cx="3294492" cy="498598"/>
          </a:xfrm>
          <a:prstGeom prst="rect">
            <a:avLst/>
          </a:prstGeom>
        </p:spPr>
        <p:txBody>
          <a:bodyPr wrap="none">
            <a:spAutoFit/>
          </a:bodyPr>
          <a:lstStyle/>
          <a:p>
            <a:pPr marL="342900" lvl="0" indent="-342900" algn="l"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
        <p:nvSpPr>
          <p:cNvPr id="3" name="矩形 2"/>
          <p:cNvSpPr/>
          <p:nvPr/>
        </p:nvSpPr>
        <p:spPr>
          <a:xfrm>
            <a:off x="0" y="1143060"/>
            <a:ext cx="9144000" cy="646331"/>
          </a:xfrm>
          <a:prstGeom prst="rect">
            <a:avLst/>
          </a:prstGeom>
        </p:spPr>
        <p:txBody>
          <a:bodyPr wrap="square">
            <a:spAutoFit/>
          </a:bodyPr>
          <a:lstStyle/>
          <a:p>
            <a:pPr algn="ctr"/>
            <a:r>
              <a:rPr lang="en-US" altLang="zh-CN" sz="3600" b="1" dirty="0" smtClean="0">
                <a:solidFill>
                  <a:srgbClr val="0000FF"/>
                </a:solidFill>
                <a:latin typeface="Adobe Garamond Pro Bold" pitchFamily="18" charset="0"/>
              </a:rPr>
              <a:t>Unit8  Save </a:t>
            </a:r>
            <a:r>
              <a:rPr lang="en-US" altLang="zh-CN" sz="3600" b="1" dirty="0">
                <a:solidFill>
                  <a:srgbClr val="0000FF"/>
                </a:solidFill>
                <a:latin typeface="Adobe Garamond Pro Bold" pitchFamily="18" charset="0"/>
              </a:rPr>
              <a:t>Our World</a:t>
            </a:r>
            <a:r>
              <a:rPr lang="en-US" altLang="zh-CN" sz="3600" b="1" dirty="0" smtClean="0">
                <a:solidFill>
                  <a:srgbClr val="0000FF"/>
                </a:solidFill>
                <a:latin typeface="Adobe Garamond Pro Bold" pitchFamily="18" charset="0"/>
              </a:rPr>
              <a:t>!</a:t>
            </a:r>
            <a:endParaRPr lang="en-US" altLang="zh-CN" sz="3600" b="1" dirty="0">
              <a:solidFill>
                <a:srgbClr val="0000FF"/>
              </a:solidFill>
              <a:latin typeface="Adobe Garamond Pro Bold"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标题 16385"/>
          <p:cNvSpPr>
            <a:spLocks noGrp="1" noChangeArrowheads="1"/>
          </p:cNvSpPr>
          <p:nvPr>
            <p:ph type="title"/>
          </p:nvPr>
        </p:nvSpPr>
        <p:spPr>
          <a:xfrm>
            <a:off x="395288" y="304800"/>
            <a:ext cx="8229600" cy="1084263"/>
          </a:xfrm>
        </p:spPr>
        <p:txBody>
          <a:bodyPr/>
          <a:lstStyle/>
          <a:p>
            <a:r>
              <a:rPr lang="en-US" altLang="zh-CN" sz="3600" b="1" dirty="0" smtClean="0">
                <a:solidFill>
                  <a:srgbClr val="008000"/>
                </a:solidFill>
              </a:rPr>
              <a:t>Read the lesson and write true (T) or false (F). </a:t>
            </a:r>
          </a:p>
        </p:txBody>
      </p:sp>
      <p:sp>
        <p:nvSpPr>
          <p:cNvPr id="11266" name="文本框 16391"/>
          <p:cNvSpPr txBox="1">
            <a:spLocks noChangeArrowheads="1"/>
          </p:cNvSpPr>
          <p:nvPr/>
        </p:nvSpPr>
        <p:spPr bwMode="auto">
          <a:xfrm>
            <a:off x="381000" y="1524000"/>
            <a:ext cx="8077200" cy="470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05000"/>
              </a:lnSpc>
              <a:buFont typeface="Arial" panose="020B0604020202020204" pitchFamily="34" charset="0"/>
              <a:buAutoNum type="arabicPeriod"/>
            </a:pPr>
            <a:r>
              <a:rPr lang="en-US" altLang="zh-CN" sz="3600" b="1" dirty="0">
                <a:latin typeface="Times New Roman" panose="02020603050405020304" pitchFamily="18" charset="0"/>
              </a:rPr>
              <a:t>There is a lot of garbage: glass, metal, plastic and paper.                           (   )</a:t>
            </a:r>
          </a:p>
          <a:p>
            <a:pPr>
              <a:lnSpc>
                <a:spcPct val="105000"/>
              </a:lnSpc>
              <a:buFont typeface="Arial" panose="020B0604020202020204" pitchFamily="34" charset="0"/>
              <a:buAutoNum type="arabicPeriod"/>
            </a:pPr>
            <a:r>
              <a:rPr lang="en-US" altLang="zh-CN" sz="3600" b="1" dirty="0">
                <a:latin typeface="Times New Roman" panose="02020603050405020304" pitchFamily="18" charset="0"/>
              </a:rPr>
              <a:t>There is the most amount of glass and the least amount of paper.             (   )</a:t>
            </a:r>
          </a:p>
          <a:p>
            <a:pPr>
              <a:lnSpc>
                <a:spcPct val="105000"/>
              </a:lnSpc>
              <a:buFont typeface="Arial" panose="020B0604020202020204" pitchFamily="34" charset="0"/>
              <a:buAutoNum type="arabicPeriod"/>
            </a:pPr>
            <a:r>
              <a:rPr lang="en-US" altLang="zh-CN" sz="3600" b="1" dirty="0">
                <a:latin typeface="Times New Roman" panose="02020603050405020304" pitchFamily="18" charset="0"/>
              </a:rPr>
              <a:t>Danny found Debbie’s toy car in the garbage.                                           (   )</a:t>
            </a:r>
          </a:p>
          <a:p>
            <a:pPr>
              <a:lnSpc>
                <a:spcPct val="105000"/>
              </a:lnSpc>
              <a:buFont typeface="Arial" panose="020B0604020202020204" pitchFamily="34" charset="0"/>
              <a:buAutoNum type="arabicPeriod"/>
            </a:pPr>
            <a:r>
              <a:rPr lang="en-US" altLang="zh-CN" sz="3600" b="1" dirty="0">
                <a:latin typeface="Times New Roman" panose="02020603050405020304" pitchFamily="18" charset="0"/>
              </a:rPr>
              <a:t>Danny once cut his foot on a piece of broken glass.                                   (   )</a:t>
            </a:r>
          </a:p>
        </p:txBody>
      </p:sp>
      <p:sp>
        <p:nvSpPr>
          <p:cNvPr id="16393" name="文本框 16392"/>
          <p:cNvSpPr txBox="1">
            <a:spLocks noChangeArrowheads="1"/>
          </p:cNvSpPr>
          <p:nvPr/>
        </p:nvSpPr>
        <p:spPr bwMode="auto">
          <a:xfrm>
            <a:off x="7467600" y="2133600"/>
            <a:ext cx="914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T </a:t>
            </a:r>
          </a:p>
        </p:txBody>
      </p:sp>
      <p:sp>
        <p:nvSpPr>
          <p:cNvPr id="16394" name="文本框 16393"/>
          <p:cNvSpPr txBox="1">
            <a:spLocks noChangeArrowheads="1"/>
          </p:cNvSpPr>
          <p:nvPr/>
        </p:nvSpPr>
        <p:spPr bwMode="auto">
          <a:xfrm>
            <a:off x="7467600" y="3276600"/>
            <a:ext cx="914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F  </a:t>
            </a:r>
          </a:p>
        </p:txBody>
      </p:sp>
      <p:sp>
        <p:nvSpPr>
          <p:cNvPr id="16395" name="文本框 16394"/>
          <p:cNvSpPr txBox="1">
            <a:spLocks noChangeArrowheads="1"/>
          </p:cNvSpPr>
          <p:nvPr/>
        </p:nvSpPr>
        <p:spPr bwMode="auto">
          <a:xfrm>
            <a:off x="7467600" y="4495800"/>
            <a:ext cx="914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F  </a:t>
            </a:r>
          </a:p>
        </p:txBody>
      </p:sp>
      <p:sp>
        <p:nvSpPr>
          <p:cNvPr id="16396" name="文本框 16395"/>
          <p:cNvSpPr txBox="1">
            <a:spLocks noChangeArrowheads="1"/>
          </p:cNvSpPr>
          <p:nvPr/>
        </p:nvSpPr>
        <p:spPr bwMode="auto">
          <a:xfrm>
            <a:off x="7467600" y="5607050"/>
            <a:ext cx="914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FF0000"/>
                </a:solidFill>
                <a:latin typeface="Times New Roman" panose="02020603050405020304" pitchFamily="18" charset="0"/>
              </a:rPr>
              <a:t>T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393"/>
                                        </p:tgtEl>
                                        <p:attrNameLst>
                                          <p:attrName>style.visibility</p:attrName>
                                        </p:attrNameLst>
                                      </p:cBhvr>
                                      <p:to>
                                        <p:strVal val="visible"/>
                                      </p:to>
                                    </p:set>
                                    <p:animEffect transition="in" filter="box(in)">
                                      <p:cBhvr>
                                        <p:cTn id="7" dur="500"/>
                                        <p:tgtEl>
                                          <p:spTgt spid="1639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394"/>
                                        </p:tgtEl>
                                        <p:attrNameLst>
                                          <p:attrName>style.visibility</p:attrName>
                                        </p:attrNameLst>
                                      </p:cBhvr>
                                      <p:to>
                                        <p:strVal val="visible"/>
                                      </p:to>
                                    </p:set>
                                    <p:animEffect transition="in" filter="box(in)">
                                      <p:cBhvr>
                                        <p:cTn id="12" dur="500"/>
                                        <p:tgtEl>
                                          <p:spTgt spid="1639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6395"/>
                                        </p:tgtEl>
                                        <p:attrNameLst>
                                          <p:attrName>style.visibility</p:attrName>
                                        </p:attrNameLst>
                                      </p:cBhvr>
                                      <p:to>
                                        <p:strVal val="visible"/>
                                      </p:to>
                                    </p:set>
                                    <p:animEffect transition="in" filter="box(in)">
                                      <p:cBhvr>
                                        <p:cTn id="17" dur="500"/>
                                        <p:tgtEl>
                                          <p:spTgt spid="1639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6396"/>
                                        </p:tgtEl>
                                        <p:attrNameLst>
                                          <p:attrName>style.visibility</p:attrName>
                                        </p:attrNameLst>
                                      </p:cBhvr>
                                      <p:to>
                                        <p:strVal val="visible"/>
                                      </p:to>
                                    </p:set>
                                    <p:animEffect transition="in" filter="box(in)">
                                      <p:cBhvr>
                                        <p:cTn id="22" dur="500"/>
                                        <p:tgtEl>
                                          <p:spTgt spid="16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3" grpId="0"/>
      <p:bldP spid="16394" grpId="0"/>
      <p:bldP spid="16395" grpId="0"/>
      <p:bldP spid="1639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标题 36865"/>
          <p:cNvSpPr>
            <a:spLocks noGrp="1" noChangeArrowheads="1"/>
          </p:cNvSpPr>
          <p:nvPr>
            <p:ph type="title"/>
          </p:nvPr>
        </p:nvSpPr>
        <p:spPr>
          <a:xfrm>
            <a:off x="381000" y="152400"/>
            <a:ext cx="8229600" cy="1084263"/>
          </a:xfrm>
        </p:spPr>
        <p:txBody>
          <a:bodyPr/>
          <a:lstStyle/>
          <a:p>
            <a:pPr algn="l">
              <a:lnSpc>
                <a:spcPct val="75000"/>
              </a:lnSpc>
            </a:pPr>
            <a:r>
              <a:rPr lang="en-US" altLang="zh-CN" sz="3600" b="1" dirty="0" smtClean="0">
                <a:solidFill>
                  <a:srgbClr val="008000"/>
                </a:solidFill>
              </a:rPr>
              <a:t>Circle the words that “it” refers to in each sentence. </a:t>
            </a:r>
          </a:p>
        </p:txBody>
      </p:sp>
      <p:sp>
        <p:nvSpPr>
          <p:cNvPr id="12290" name="文本框 36866"/>
          <p:cNvSpPr txBox="1">
            <a:spLocks noChangeArrowheads="1"/>
          </p:cNvSpPr>
          <p:nvPr/>
        </p:nvSpPr>
        <p:spPr bwMode="auto">
          <a:xfrm>
            <a:off x="381000" y="1066800"/>
            <a:ext cx="8382000"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05000"/>
              </a:lnSpc>
            </a:pPr>
            <a:r>
              <a:rPr lang="en-US" altLang="zh-CN" sz="3600" b="1" dirty="0">
                <a:solidFill>
                  <a:srgbClr val="0000FF"/>
                </a:solidFill>
                <a:latin typeface="Times New Roman" panose="02020603050405020304" pitchFamily="18" charset="0"/>
              </a:rPr>
              <a:t>Example:</a:t>
            </a:r>
          </a:p>
          <a:p>
            <a:pPr>
              <a:lnSpc>
                <a:spcPct val="105000"/>
              </a:lnSpc>
            </a:pPr>
            <a:r>
              <a:rPr lang="en-US" altLang="zh-CN" sz="3600" b="1" dirty="0">
                <a:solidFill>
                  <a:srgbClr val="0000FF"/>
                </a:solidFill>
                <a:latin typeface="Times New Roman" panose="02020603050405020304" pitchFamily="18" charset="0"/>
              </a:rPr>
              <a:t>It is a waste to use paper only on one side.</a:t>
            </a:r>
          </a:p>
        </p:txBody>
      </p:sp>
      <p:sp>
        <p:nvSpPr>
          <p:cNvPr id="12291" name="椭圆 36871"/>
          <p:cNvSpPr>
            <a:spLocks noChangeArrowheads="1"/>
          </p:cNvSpPr>
          <p:nvPr/>
        </p:nvSpPr>
        <p:spPr bwMode="auto">
          <a:xfrm>
            <a:off x="2743200" y="1676400"/>
            <a:ext cx="5791200" cy="609600"/>
          </a:xfrm>
          <a:prstGeom prst="ellipse">
            <a:avLst/>
          </a:pr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2292" name="文本框 36872"/>
          <p:cNvSpPr txBox="1">
            <a:spLocks noChangeArrowheads="1"/>
          </p:cNvSpPr>
          <p:nvPr/>
        </p:nvSpPr>
        <p:spPr bwMode="auto">
          <a:xfrm>
            <a:off x="304800" y="2286000"/>
            <a:ext cx="8458200"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AutoNum type="arabicPeriod"/>
            </a:pPr>
            <a:r>
              <a:rPr lang="en-US" altLang="zh-CN" sz="3600" b="1" dirty="0">
                <a:latin typeface="Times New Roman" panose="02020603050405020304" pitchFamily="18" charset="0"/>
              </a:rPr>
              <a:t>It is fun to travel.</a:t>
            </a:r>
          </a:p>
          <a:p>
            <a:pPr>
              <a:buFont typeface="Arial" panose="020B0604020202020204" pitchFamily="34" charset="0"/>
              <a:buAutoNum type="arabicPeriod"/>
            </a:pPr>
            <a:r>
              <a:rPr lang="en-US" altLang="zh-CN" sz="3600" b="1" dirty="0">
                <a:latin typeface="Times New Roman" panose="02020603050405020304" pitchFamily="18" charset="0"/>
              </a:rPr>
              <a:t>It is not right to waste things.</a:t>
            </a:r>
          </a:p>
          <a:p>
            <a:pPr>
              <a:buFont typeface="Arial" panose="020B0604020202020204" pitchFamily="34" charset="0"/>
              <a:buAutoNum type="arabicPeriod"/>
            </a:pPr>
            <a:r>
              <a:rPr lang="en-US" altLang="zh-CN" sz="3600" b="1" dirty="0">
                <a:latin typeface="Times New Roman" panose="02020603050405020304" pitchFamily="18" charset="0"/>
              </a:rPr>
              <a:t>It is quite easy to find information with this program.</a:t>
            </a:r>
          </a:p>
          <a:p>
            <a:pPr>
              <a:buFont typeface="Arial" panose="020B0604020202020204" pitchFamily="34" charset="0"/>
              <a:buAutoNum type="arabicPeriod"/>
            </a:pPr>
            <a:r>
              <a:rPr lang="en-US" altLang="zh-CN" sz="3600" b="1" dirty="0">
                <a:latin typeface="Times New Roman" panose="02020603050405020304" pitchFamily="18" charset="0"/>
              </a:rPr>
              <a:t>They think it is rude to point with a finger.</a:t>
            </a:r>
          </a:p>
          <a:p>
            <a:pPr>
              <a:buFont typeface="Arial" panose="020B0604020202020204" pitchFamily="34" charset="0"/>
              <a:buAutoNum type="arabicPeriod"/>
            </a:pPr>
            <a:r>
              <a:rPr lang="en-US" altLang="zh-CN" sz="3600" b="1" dirty="0">
                <a:latin typeface="Times New Roman" panose="02020603050405020304" pitchFamily="18" charset="0"/>
              </a:rPr>
              <a:t>It is dangerous to leave broken glass on the ground.</a:t>
            </a:r>
          </a:p>
        </p:txBody>
      </p:sp>
      <p:sp>
        <p:nvSpPr>
          <p:cNvPr id="36874" name="椭圆 36873"/>
          <p:cNvSpPr>
            <a:spLocks noChangeArrowheads="1"/>
          </p:cNvSpPr>
          <p:nvPr/>
        </p:nvSpPr>
        <p:spPr bwMode="auto">
          <a:xfrm>
            <a:off x="2209800" y="2362200"/>
            <a:ext cx="1905000" cy="609600"/>
          </a:xfrm>
          <a:prstGeom prst="ellipse">
            <a:avLst/>
          </a:pr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6875" name="椭圆 36874"/>
          <p:cNvSpPr>
            <a:spLocks noChangeArrowheads="1"/>
          </p:cNvSpPr>
          <p:nvPr/>
        </p:nvSpPr>
        <p:spPr bwMode="auto">
          <a:xfrm>
            <a:off x="3276600" y="2895600"/>
            <a:ext cx="3276600" cy="609600"/>
          </a:xfrm>
          <a:prstGeom prst="ellipse">
            <a:avLst/>
          </a:pr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6876" name="椭圆 36875"/>
          <p:cNvSpPr>
            <a:spLocks noChangeArrowheads="1"/>
          </p:cNvSpPr>
          <p:nvPr/>
        </p:nvSpPr>
        <p:spPr bwMode="auto">
          <a:xfrm>
            <a:off x="3581400" y="3429000"/>
            <a:ext cx="5029200" cy="609600"/>
          </a:xfrm>
          <a:prstGeom prst="ellipse">
            <a:avLst/>
          </a:pr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6877" name="椭圆 36876"/>
          <p:cNvSpPr>
            <a:spLocks noChangeArrowheads="1"/>
          </p:cNvSpPr>
          <p:nvPr/>
        </p:nvSpPr>
        <p:spPr bwMode="auto">
          <a:xfrm>
            <a:off x="609600" y="4038600"/>
            <a:ext cx="2971800" cy="609600"/>
          </a:xfrm>
          <a:prstGeom prst="ellipse">
            <a:avLst/>
          </a:pr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6878" name="椭圆 36877"/>
          <p:cNvSpPr>
            <a:spLocks noChangeArrowheads="1"/>
          </p:cNvSpPr>
          <p:nvPr/>
        </p:nvSpPr>
        <p:spPr bwMode="auto">
          <a:xfrm>
            <a:off x="4724400" y="4572000"/>
            <a:ext cx="3124200" cy="609600"/>
          </a:xfrm>
          <a:prstGeom prst="ellipse">
            <a:avLst/>
          </a:pr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6879" name="椭圆 36878"/>
          <p:cNvSpPr>
            <a:spLocks noChangeArrowheads="1"/>
          </p:cNvSpPr>
          <p:nvPr/>
        </p:nvSpPr>
        <p:spPr bwMode="auto">
          <a:xfrm>
            <a:off x="533400" y="5105400"/>
            <a:ext cx="1905000" cy="609600"/>
          </a:xfrm>
          <a:prstGeom prst="ellipse">
            <a:avLst/>
          </a:pr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6880" name="椭圆 36879"/>
          <p:cNvSpPr>
            <a:spLocks noChangeArrowheads="1"/>
          </p:cNvSpPr>
          <p:nvPr/>
        </p:nvSpPr>
        <p:spPr bwMode="auto">
          <a:xfrm>
            <a:off x="3657600" y="5638800"/>
            <a:ext cx="4876800" cy="609600"/>
          </a:xfrm>
          <a:prstGeom prst="ellipse">
            <a:avLst/>
          </a:pr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36881" name="椭圆 36880"/>
          <p:cNvSpPr>
            <a:spLocks noChangeArrowheads="1"/>
          </p:cNvSpPr>
          <p:nvPr/>
        </p:nvSpPr>
        <p:spPr bwMode="auto">
          <a:xfrm>
            <a:off x="533400" y="6248400"/>
            <a:ext cx="2667000" cy="609600"/>
          </a:xfrm>
          <a:prstGeom prst="ellipse">
            <a:avLst/>
          </a:prstGeom>
          <a:noFill/>
          <a:ln w="38100">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6874"/>
                                        </p:tgtEl>
                                        <p:attrNameLst>
                                          <p:attrName>style.visibility</p:attrName>
                                        </p:attrNameLst>
                                      </p:cBhvr>
                                      <p:to>
                                        <p:strVal val="visible"/>
                                      </p:to>
                                    </p:set>
                                    <p:animEffect transition="in" filter="box(in)">
                                      <p:cBhvr>
                                        <p:cTn id="7" dur="500"/>
                                        <p:tgtEl>
                                          <p:spTgt spid="3687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6875"/>
                                        </p:tgtEl>
                                        <p:attrNameLst>
                                          <p:attrName>style.visibility</p:attrName>
                                        </p:attrNameLst>
                                      </p:cBhvr>
                                      <p:to>
                                        <p:strVal val="visible"/>
                                      </p:to>
                                    </p:set>
                                    <p:animEffect transition="in" filter="box(in)">
                                      <p:cBhvr>
                                        <p:cTn id="12" dur="500"/>
                                        <p:tgtEl>
                                          <p:spTgt spid="3687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6876"/>
                                        </p:tgtEl>
                                        <p:attrNameLst>
                                          <p:attrName>style.visibility</p:attrName>
                                        </p:attrNameLst>
                                      </p:cBhvr>
                                      <p:to>
                                        <p:strVal val="visible"/>
                                      </p:to>
                                    </p:set>
                                    <p:animEffect transition="in" filter="box(in)">
                                      <p:cBhvr>
                                        <p:cTn id="17" dur="500"/>
                                        <p:tgtEl>
                                          <p:spTgt spid="36876"/>
                                        </p:tgtEl>
                                      </p:cBhvr>
                                    </p:animEffect>
                                  </p:childTnLst>
                                </p:cTn>
                              </p:par>
                              <p:par>
                                <p:cTn id="18" presetID="4" presetClass="entr" presetSubtype="16" fill="hold" nodeType="withEffect">
                                  <p:stCondLst>
                                    <p:cond delay="0"/>
                                  </p:stCondLst>
                                  <p:childTnLst>
                                    <p:set>
                                      <p:cBhvr>
                                        <p:cTn id="19" dur="1" fill="hold">
                                          <p:stCondLst>
                                            <p:cond delay="0"/>
                                          </p:stCondLst>
                                        </p:cTn>
                                        <p:tgtEl>
                                          <p:spTgt spid="36877"/>
                                        </p:tgtEl>
                                        <p:attrNameLst>
                                          <p:attrName>style.visibility</p:attrName>
                                        </p:attrNameLst>
                                      </p:cBhvr>
                                      <p:to>
                                        <p:strVal val="visible"/>
                                      </p:to>
                                    </p:set>
                                    <p:animEffect transition="in" filter="box(in)">
                                      <p:cBhvr>
                                        <p:cTn id="20" dur="500"/>
                                        <p:tgtEl>
                                          <p:spTgt spid="36877"/>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36878"/>
                                        </p:tgtEl>
                                        <p:attrNameLst>
                                          <p:attrName>style.visibility</p:attrName>
                                        </p:attrNameLst>
                                      </p:cBhvr>
                                      <p:to>
                                        <p:strVal val="visible"/>
                                      </p:to>
                                    </p:set>
                                    <p:animEffect transition="in" filter="box(in)">
                                      <p:cBhvr>
                                        <p:cTn id="25" dur="500"/>
                                        <p:tgtEl>
                                          <p:spTgt spid="36878"/>
                                        </p:tgtEl>
                                      </p:cBhvr>
                                    </p:animEffect>
                                  </p:childTnLst>
                                </p:cTn>
                              </p:par>
                              <p:par>
                                <p:cTn id="26" presetID="4" presetClass="entr" presetSubtype="16" fill="hold" nodeType="withEffect">
                                  <p:stCondLst>
                                    <p:cond delay="0"/>
                                  </p:stCondLst>
                                  <p:childTnLst>
                                    <p:set>
                                      <p:cBhvr>
                                        <p:cTn id="27" dur="1" fill="hold">
                                          <p:stCondLst>
                                            <p:cond delay="0"/>
                                          </p:stCondLst>
                                        </p:cTn>
                                        <p:tgtEl>
                                          <p:spTgt spid="36879"/>
                                        </p:tgtEl>
                                        <p:attrNameLst>
                                          <p:attrName>style.visibility</p:attrName>
                                        </p:attrNameLst>
                                      </p:cBhvr>
                                      <p:to>
                                        <p:strVal val="visible"/>
                                      </p:to>
                                    </p:set>
                                    <p:animEffect transition="in" filter="box(in)">
                                      <p:cBhvr>
                                        <p:cTn id="28" dur="500"/>
                                        <p:tgtEl>
                                          <p:spTgt spid="36879"/>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36880"/>
                                        </p:tgtEl>
                                        <p:attrNameLst>
                                          <p:attrName>style.visibility</p:attrName>
                                        </p:attrNameLst>
                                      </p:cBhvr>
                                      <p:to>
                                        <p:strVal val="visible"/>
                                      </p:to>
                                    </p:set>
                                    <p:animEffect transition="in" filter="box(in)">
                                      <p:cBhvr>
                                        <p:cTn id="33" dur="500"/>
                                        <p:tgtEl>
                                          <p:spTgt spid="36880"/>
                                        </p:tgtEl>
                                      </p:cBhvr>
                                    </p:animEffect>
                                  </p:childTnLst>
                                </p:cTn>
                              </p:par>
                              <p:par>
                                <p:cTn id="34" presetID="4" presetClass="entr" presetSubtype="16" fill="hold" nodeType="withEffect">
                                  <p:stCondLst>
                                    <p:cond delay="0"/>
                                  </p:stCondLst>
                                  <p:childTnLst>
                                    <p:set>
                                      <p:cBhvr>
                                        <p:cTn id="35" dur="1" fill="hold">
                                          <p:stCondLst>
                                            <p:cond delay="0"/>
                                          </p:stCondLst>
                                        </p:cTn>
                                        <p:tgtEl>
                                          <p:spTgt spid="36881"/>
                                        </p:tgtEl>
                                        <p:attrNameLst>
                                          <p:attrName>style.visibility</p:attrName>
                                        </p:attrNameLst>
                                      </p:cBhvr>
                                      <p:to>
                                        <p:strVal val="visible"/>
                                      </p:to>
                                    </p:set>
                                    <p:animEffect transition="in" filter="box(in)">
                                      <p:cBhvr>
                                        <p:cTn id="36" dur="500"/>
                                        <p:tgtEl>
                                          <p:spTgt spid="368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矩形 9217"/>
          <p:cNvSpPr>
            <a:spLocks noChangeArrowheads="1" noChangeShapeType="1" noTextEdit="1"/>
          </p:cNvSpPr>
          <p:nvPr/>
        </p:nvSpPr>
        <p:spPr bwMode="auto">
          <a:xfrm>
            <a:off x="1524000" y="2133600"/>
            <a:ext cx="6019800" cy="2438400"/>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rPr>
              <a:t>Language Points</a:t>
            </a:r>
            <a:endParaRPr lang="zh-CN" alt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文本框 19458"/>
          <p:cNvSpPr txBox="1">
            <a:spLocks noChangeArrowheads="1"/>
          </p:cNvSpPr>
          <p:nvPr/>
        </p:nvSpPr>
        <p:spPr bwMode="auto">
          <a:xfrm>
            <a:off x="381000" y="2692400"/>
            <a:ext cx="8763000" cy="322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5000"/>
              </a:lnSpc>
            </a:pPr>
            <a:r>
              <a:rPr lang="en-US" altLang="zh-CN" sz="3600" b="1" dirty="0">
                <a:latin typeface="Times New Roman" panose="02020603050405020304" pitchFamily="18" charset="0"/>
              </a:rPr>
              <a:t>empty: v. </a:t>
            </a:r>
            <a:r>
              <a:rPr lang="zh-CN" altLang="en-US" sz="3600" b="1" dirty="0">
                <a:latin typeface="Times New Roman" panose="02020603050405020304" pitchFamily="18" charset="0"/>
              </a:rPr>
              <a:t>倒空   </a:t>
            </a:r>
            <a:r>
              <a:rPr lang="en-US" altLang="zh-CN" sz="3600" b="1" dirty="0">
                <a:latin typeface="Times New Roman" panose="02020603050405020304" pitchFamily="18" charset="0"/>
              </a:rPr>
              <a:t>adj. </a:t>
            </a:r>
            <a:r>
              <a:rPr lang="zh-CN" altLang="en-US" sz="3600" b="1" dirty="0">
                <a:latin typeface="Times New Roman" panose="02020603050405020304" pitchFamily="18" charset="0"/>
              </a:rPr>
              <a:t>空的</a:t>
            </a:r>
          </a:p>
          <a:p>
            <a:pPr>
              <a:lnSpc>
                <a:spcPct val="115000"/>
              </a:lnSpc>
            </a:pPr>
            <a:r>
              <a:rPr lang="en-US" altLang="zh-CN" sz="3600" b="1" dirty="0">
                <a:solidFill>
                  <a:srgbClr val="0000FF"/>
                </a:solidFill>
                <a:latin typeface="Times New Roman" panose="02020603050405020304" pitchFamily="18" charset="0"/>
              </a:rPr>
              <a:t>The streets began to </a:t>
            </a:r>
            <a:r>
              <a:rPr lang="en-US" altLang="zh-CN" sz="3600" b="1" dirty="0">
                <a:solidFill>
                  <a:srgbClr val="FF0000"/>
                </a:solidFill>
                <a:latin typeface="Times New Roman" panose="02020603050405020304" pitchFamily="18" charset="0"/>
              </a:rPr>
              <a:t>empty </a:t>
            </a:r>
            <a:r>
              <a:rPr lang="en-US" altLang="zh-CN" sz="3600" b="1" dirty="0">
                <a:solidFill>
                  <a:srgbClr val="0000FF"/>
                </a:solidFill>
                <a:latin typeface="Times New Roman" panose="02020603050405020304" pitchFamily="18" charset="0"/>
              </a:rPr>
              <a:t>after midnight.</a:t>
            </a:r>
          </a:p>
          <a:p>
            <a:pPr>
              <a:lnSpc>
                <a:spcPct val="115000"/>
              </a:lnSpc>
            </a:pPr>
            <a:r>
              <a:rPr lang="zh-CN" altLang="en-US" sz="3600" b="1" dirty="0">
                <a:solidFill>
                  <a:srgbClr val="006600"/>
                </a:solidFill>
                <a:latin typeface="Times New Roman" panose="02020603050405020304" pitchFamily="18" charset="0"/>
              </a:rPr>
              <a:t>午夜过后街上行人开始稀少了。</a:t>
            </a:r>
          </a:p>
          <a:p>
            <a:pPr>
              <a:lnSpc>
                <a:spcPct val="115000"/>
              </a:lnSpc>
            </a:pPr>
            <a:r>
              <a:rPr lang="en-US" altLang="zh-CN" sz="3600" b="1" dirty="0">
                <a:solidFill>
                  <a:srgbClr val="0000FF"/>
                </a:solidFill>
                <a:latin typeface="Times New Roman" panose="02020603050405020304" pitchFamily="18" charset="0"/>
              </a:rPr>
              <a:t>Vargas </a:t>
            </a:r>
            <a:r>
              <a:rPr lang="en-US" altLang="zh-CN" sz="3600" b="1" dirty="0">
                <a:solidFill>
                  <a:srgbClr val="FF0000"/>
                </a:solidFill>
                <a:latin typeface="Times New Roman" panose="02020603050405020304" pitchFamily="18" charset="0"/>
              </a:rPr>
              <a:t>emptied</a:t>
            </a:r>
            <a:r>
              <a:rPr lang="en-US" altLang="zh-CN" sz="3600" b="1" dirty="0">
                <a:solidFill>
                  <a:srgbClr val="0000FF"/>
                </a:solidFill>
                <a:latin typeface="Times New Roman" panose="02020603050405020304" pitchFamily="18" charset="0"/>
              </a:rPr>
              <a:t> his tool bag.</a:t>
            </a:r>
          </a:p>
          <a:p>
            <a:pPr>
              <a:lnSpc>
                <a:spcPct val="115000"/>
              </a:lnSpc>
            </a:pPr>
            <a:r>
              <a:rPr lang="zh-CN" altLang="en-US" sz="3600" b="1" dirty="0">
                <a:solidFill>
                  <a:srgbClr val="006600"/>
                </a:solidFill>
                <a:latin typeface="Times New Roman" panose="02020603050405020304" pitchFamily="18" charset="0"/>
              </a:rPr>
              <a:t>瓦格斯腾出自己的工具袋</a:t>
            </a:r>
            <a:r>
              <a:rPr lang="zh-CN" altLang="en-US" sz="3600" b="1" dirty="0" smtClean="0">
                <a:solidFill>
                  <a:srgbClr val="006600"/>
                </a:solidFill>
                <a:latin typeface="Times New Roman" panose="02020603050405020304" pitchFamily="18" charset="0"/>
              </a:rPr>
              <a:t>。</a:t>
            </a:r>
            <a:endParaRPr lang="zh-CN" altLang="en-US" sz="3600" b="1" dirty="0">
              <a:solidFill>
                <a:srgbClr val="006600"/>
              </a:solidFill>
              <a:latin typeface="Times New Roman" panose="02020603050405020304" pitchFamily="18" charset="0"/>
            </a:endParaRPr>
          </a:p>
        </p:txBody>
      </p:sp>
      <p:sp>
        <p:nvSpPr>
          <p:cNvPr id="14338" name="矩形 19461"/>
          <p:cNvSpPr>
            <a:spLocks noChangeArrowheads="1"/>
          </p:cNvSpPr>
          <p:nvPr/>
        </p:nvSpPr>
        <p:spPr bwMode="auto">
          <a:xfrm>
            <a:off x="457200" y="838200"/>
            <a:ext cx="8356600"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pPr>
            <a:r>
              <a:rPr lang="en-US" altLang="zh-CN" sz="3600" b="1" dirty="0">
                <a:solidFill>
                  <a:srgbClr val="008000"/>
                </a:solidFill>
                <a:latin typeface="Arial Narrow" panose="020B0606020202030204" pitchFamily="34" charset="0"/>
              </a:rPr>
              <a:t>1. Jenny has </a:t>
            </a:r>
            <a:r>
              <a:rPr lang="en-US" altLang="zh-CN" sz="3600" b="1" u="sng" dirty="0">
                <a:solidFill>
                  <a:srgbClr val="008000"/>
                </a:solidFill>
                <a:latin typeface="Arial Narrow" panose="020B0606020202030204" pitchFamily="34" charset="0"/>
              </a:rPr>
              <a:t>emptied</a:t>
            </a:r>
            <a:r>
              <a:rPr lang="en-US" altLang="zh-CN" sz="3600" b="1" dirty="0">
                <a:solidFill>
                  <a:srgbClr val="008000"/>
                </a:solidFill>
                <a:latin typeface="Arial Narrow" panose="020B0606020202030204" pitchFamily="34" charset="0"/>
              </a:rPr>
              <a:t> two bags of garbage onto the floor.</a:t>
            </a:r>
            <a:r>
              <a:rPr lang="en-US" altLang="zh-CN" sz="3600" dirty="0">
                <a:solidFill>
                  <a:srgbClr val="008000"/>
                </a:solidFill>
                <a:latin typeface="Arial Narrow" panose="020B0606020202030204" pitchFamily="34" charset="0"/>
              </a:rPr>
              <a:t>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linds(horizontal)">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459">
                                            <p:txEl>
                                              <p:pRg st="2" end="2"/>
                                            </p:txEl>
                                          </p:spTgt>
                                        </p:tgtEl>
                                        <p:attrNameLst>
                                          <p:attrName>style.visibility</p:attrName>
                                        </p:attrNameLst>
                                      </p:cBhvr>
                                      <p:to>
                                        <p:strVal val="visible"/>
                                      </p:to>
                                    </p:set>
                                    <p:animEffect transition="in" filter="blinds(horizontal)">
                                      <p:cBhvr>
                                        <p:cTn id="12" dur="500"/>
                                        <p:tgtEl>
                                          <p:spTgt spid="194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459">
                                            <p:txEl>
                                              <p:pRg st="1" end="1"/>
                                            </p:txEl>
                                          </p:spTgt>
                                        </p:tgtEl>
                                        <p:attrNameLst>
                                          <p:attrName>style.visibility</p:attrName>
                                        </p:attrNameLst>
                                      </p:cBhvr>
                                      <p:to>
                                        <p:strVal val="visible"/>
                                      </p:to>
                                    </p:set>
                                    <p:animEffect transition="in" filter="blinds(horizontal)">
                                      <p:cBhvr>
                                        <p:cTn id="17" dur="500"/>
                                        <p:tgtEl>
                                          <p:spTgt spid="194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9459">
                                            <p:txEl>
                                              <p:pRg st="4" end="4"/>
                                            </p:txEl>
                                          </p:spTgt>
                                        </p:tgtEl>
                                        <p:attrNameLst>
                                          <p:attrName>style.visibility</p:attrName>
                                        </p:attrNameLst>
                                      </p:cBhvr>
                                      <p:to>
                                        <p:strVal val="visible"/>
                                      </p:to>
                                    </p:set>
                                    <p:animEffect transition="in" filter="blinds(horizontal)">
                                      <p:cBhvr>
                                        <p:cTn id="22" dur="500"/>
                                        <p:tgtEl>
                                          <p:spTgt spid="1945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9459">
                                            <p:txEl>
                                              <p:pRg st="3" end="3"/>
                                            </p:txEl>
                                          </p:spTgt>
                                        </p:tgtEl>
                                        <p:attrNameLst>
                                          <p:attrName>style.visibility</p:attrName>
                                        </p:attrNameLst>
                                      </p:cBhvr>
                                      <p:to>
                                        <p:strVal val="visible"/>
                                      </p:to>
                                    </p:set>
                                    <p:animEffect transition="in" filter="blinds(horizontal)">
                                      <p:cBhvr>
                                        <p:cTn id="27"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文本框 20481"/>
          <p:cNvSpPr txBox="1">
            <a:spLocks noChangeArrowheads="1"/>
          </p:cNvSpPr>
          <p:nvPr/>
        </p:nvSpPr>
        <p:spPr bwMode="auto">
          <a:xfrm>
            <a:off x="457200" y="1676400"/>
            <a:ext cx="8001000" cy="493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600" b="1" dirty="0">
                <a:latin typeface="Times New Roman" panose="02020603050405020304" pitchFamily="18" charset="0"/>
              </a:rPr>
              <a:t>sort: v. </a:t>
            </a:r>
            <a:r>
              <a:rPr lang="zh-CN" altLang="en-US" sz="3600" b="1" dirty="0">
                <a:latin typeface="Times New Roman" panose="02020603050405020304" pitchFamily="18" charset="0"/>
              </a:rPr>
              <a:t>分类</a:t>
            </a:r>
          </a:p>
          <a:p>
            <a:pPr>
              <a:lnSpc>
                <a:spcPct val="110000"/>
              </a:lnSpc>
            </a:pPr>
            <a:r>
              <a:rPr lang="en-US" altLang="zh-CN" sz="3600" b="1" dirty="0">
                <a:solidFill>
                  <a:srgbClr val="0000FF"/>
                </a:solidFill>
                <a:latin typeface="Times New Roman" panose="02020603050405020304" pitchFamily="18" charset="0"/>
              </a:rPr>
              <a:t>They </a:t>
            </a:r>
            <a:r>
              <a:rPr lang="en-US" altLang="zh-CN" sz="3600" b="1" dirty="0">
                <a:solidFill>
                  <a:srgbClr val="FF0000"/>
                </a:solidFill>
                <a:latin typeface="Times New Roman" panose="02020603050405020304" pitchFamily="18" charset="0"/>
              </a:rPr>
              <a:t>sorted </a:t>
            </a:r>
            <a:r>
              <a:rPr lang="en-US" altLang="zh-CN" sz="3600" b="1" dirty="0">
                <a:solidFill>
                  <a:srgbClr val="0000FF"/>
                </a:solidFill>
                <a:latin typeface="Times New Roman" panose="02020603050405020304" pitchFamily="18" charset="0"/>
              </a:rPr>
              <a:t>the oranges into large ones and small ones.</a:t>
            </a:r>
          </a:p>
          <a:p>
            <a:pPr>
              <a:lnSpc>
                <a:spcPct val="110000"/>
              </a:lnSpc>
            </a:pPr>
            <a:r>
              <a:rPr lang="zh-CN" altLang="en-US" sz="3600" b="1" dirty="0">
                <a:solidFill>
                  <a:srgbClr val="006600"/>
                </a:solidFill>
                <a:latin typeface="Times New Roman" panose="02020603050405020304" pitchFamily="18" charset="0"/>
              </a:rPr>
              <a:t>他们把橘子按大小分类。</a:t>
            </a:r>
            <a:br>
              <a:rPr lang="zh-CN" altLang="en-US" sz="3600" b="1" dirty="0">
                <a:solidFill>
                  <a:srgbClr val="006600"/>
                </a:solidFill>
                <a:latin typeface="Times New Roman" panose="02020603050405020304" pitchFamily="18" charset="0"/>
              </a:rPr>
            </a:br>
            <a:endParaRPr lang="zh-CN" altLang="en-US" sz="3600" b="1" dirty="0">
              <a:solidFill>
                <a:srgbClr val="006600"/>
              </a:solidFill>
              <a:latin typeface="Times New Roman" panose="02020603050405020304" pitchFamily="18" charset="0"/>
            </a:endParaRPr>
          </a:p>
          <a:p>
            <a:pPr>
              <a:lnSpc>
                <a:spcPct val="110000"/>
              </a:lnSpc>
            </a:pPr>
            <a:r>
              <a:rPr lang="en-US" altLang="zh-CN" sz="3600" b="1" dirty="0">
                <a:solidFill>
                  <a:srgbClr val="0000FF"/>
                </a:solidFill>
                <a:latin typeface="Times New Roman" panose="02020603050405020304" pitchFamily="18" charset="0"/>
              </a:rPr>
              <a:t>Please</a:t>
            </a:r>
            <a:r>
              <a:rPr lang="en-US" altLang="zh-CN" sz="3600" b="1" dirty="0">
                <a:solidFill>
                  <a:srgbClr val="FF0000"/>
                </a:solidFill>
                <a:latin typeface="Times New Roman" panose="02020603050405020304" pitchFamily="18" charset="0"/>
              </a:rPr>
              <a:t> sort</a:t>
            </a:r>
            <a:r>
              <a:rPr lang="en-US" altLang="zh-CN" sz="3600" b="1" dirty="0">
                <a:solidFill>
                  <a:srgbClr val="0000FF"/>
                </a:solidFill>
                <a:latin typeface="Times New Roman" panose="02020603050405020304" pitchFamily="18" charset="0"/>
              </a:rPr>
              <a:t> these cards according to their </a:t>
            </a:r>
            <a:r>
              <a:rPr lang="en-US" altLang="zh-CN" sz="3600" b="1" dirty="0" err="1">
                <a:solidFill>
                  <a:srgbClr val="0000FF"/>
                </a:solidFill>
                <a:latin typeface="Times New Roman" panose="02020603050405020304" pitchFamily="18" charset="0"/>
              </a:rPr>
              <a:t>colour</a:t>
            </a:r>
            <a:r>
              <a:rPr lang="en-US" altLang="zh-CN" sz="3600" b="1" dirty="0">
                <a:solidFill>
                  <a:srgbClr val="0000FF"/>
                </a:solidFill>
                <a:latin typeface="Times New Roman" panose="02020603050405020304" pitchFamily="18" charset="0"/>
              </a:rPr>
              <a:t>.</a:t>
            </a:r>
          </a:p>
          <a:p>
            <a:pPr>
              <a:lnSpc>
                <a:spcPct val="110000"/>
              </a:lnSpc>
            </a:pPr>
            <a:r>
              <a:rPr lang="zh-CN" altLang="en-US" sz="3600" b="1" dirty="0">
                <a:solidFill>
                  <a:srgbClr val="006600"/>
                </a:solidFill>
                <a:latin typeface="Times New Roman" panose="02020603050405020304" pitchFamily="18" charset="0"/>
              </a:rPr>
              <a:t>请按颜色将这些卡片分开。</a:t>
            </a:r>
          </a:p>
        </p:txBody>
      </p:sp>
      <p:sp>
        <p:nvSpPr>
          <p:cNvPr id="15362" name="矩形 20484"/>
          <p:cNvSpPr>
            <a:spLocks noChangeArrowheads="1"/>
          </p:cNvSpPr>
          <p:nvPr/>
        </p:nvSpPr>
        <p:spPr bwMode="auto">
          <a:xfrm>
            <a:off x="461963" y="533400"/>
            <a:ext cx="46434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ltLang="zh-CN" sz="3600" b="1" dirty="0">
                <a:solidFill>
                  <a:srgbClr val="008000"/>
                </a:solidFill>
                <a:latin typeface="Arial Narrow" panose="020B0606020202030204" pitchFamily="34" charset="0"/>
              </a:rPr>
              <a:t>2. Can I help you sort it?</a:t>
            </a:r>
            <a:r>
              <a:rPr lang="en-US" altLang="zh-CN" sz="3600" dirty="0">
                <a:solidFill>
                  <a:srgbClr val="008000"/>
                </a:solidFill>
                <a:latin typeface="Arial Narrow" panose="020B0606020202030204" pitchFamily="34" charset="0"/>
              </a:rPr>
              <a:t>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blinds(horizontal)">
                                      <p:cBhvr>
                                        <p:cTn id="7" dur="500"/>
                                        <p:tgtEl>
                                          <p:spTgt spid="204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482">
                                            <p:txEl>
                                              <p:pRg st="2" end="2"/>
                                            </p:txEl>
                                          </p:spTgt>
                                        </p:tgtEl>
                                        <p:attrNameLst>
                                          <p:attrName>style.visibility</p:attrName>
                                        </p:attrNameLst>
                                      </p:cBhvr>
                                      <p:to>
                                        <p:strVal val="visible"/>
                                      </p:to>
                                    </p:set>
                                    <p:animEffect transition="in" filter="blinds(horizontal)">
                                      <p:cBhvr>
                                        <p:cTn id="12" dur="500"/>
                                        <p:tgtEl>
                                          <p:spTgt spid="2048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482">
                                            <p:txEl>
                                              <p:pRg st="1" end="1"/>
                                            </p:txEl>
                                          </p:spTgt>
                                        </p:tgtEl>
                                        <p:attrNameLst>
                                          <p:attrName>style.visibility</p:attrName>
                                        </p:attrNameLst>
                                      </p:cBhvr>
                                      <p:to>
                                        <p:strVal val="visible"/>
                                      </p:to>
                                    </p:set>
                                    <p:animEffect transition="in" filter="blinds(horizontal)">
                                      <p:cBhvr>
                                        <p:cTn id="17" dur="500"/>
                                        <p:tgtEl>
                                          <p:spTgt spid="2048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0482">
                                            <p:txEl>
                                              <p:pRg st="4" end="4"/>
                                            </p:txEl>
                                          </p:spTgt>
                                        </p:tgtEl>
                                        <p:attrNameLst>
                                          <p:attrName>style.visibility</p:attrName>
                                        </p:attrNameLst>
                                      </p:cBhvr>
                                      <p:to>
                                        <p:strVal val="visible"/>
                                      </p:to>
                                    </p:set>
                                    <p:animEffect transition="in" filter="blinds(horizontal)">
                                      <p:cBhvr>
                                        <p:cTn id="22" dur="500"/>
                                        <p:tgtEl>
                                          <p:spTgt spid="2048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0482">
                                            <p:txEl>
                                              <p:pRg st="3" end="3"/>
                                            </p:txEl>
                                          </p:spTgt>
                                        </p:tgtEl>
                                        <p:attrNameLst>
                                          <p:attrName>style.visibility</p:attrName>
                                        </p:attrNameLst>
                                      </p:cBhvr>
                                      <p:to>
                                        <p:strVal val="visible"/>
                                      </p:to>
                                    </p:set>
                                    <p:animEffect transition="in" filter="blinds(horizontal)">
                                      <p:cBhvr>
                                        <p:cTn id="27" dur="500"/>
                                        <p:tgtEl>
                                          <p:spTgt spid="2048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文本框 23553"/>
          <p:cNvSpPr txBox="1">
            <a:spLocks noChangeArrowheads="1"/>
          </p:cNvSpPr>
          <p:nvPr/>
        </p:nvSpPr>
        <p:spPr bwMode="auto">
          <a:xfrm>
            <a:off x="457200" y="1365250"/>
            <a:ext cx="8458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b="1" dirty="0">
                <a:latin typeface="Times New Roman" panose="02020603050405020304" pitchFamily="18" charset="0"/>
              </a:rPr>
              <a:t>1) </a:t>
            </a:r>
            <a:r>
              <a:rPr lang="zh-CN" altLang="en-US" sz="3200" b="1" dirty="0">
                <a:latin typeface="Times New Roman" panose="02020603050405020304" pitchFamily="18" charset="0"/>
              </a:rPr>
              <a:t>此句为含有情态动词的被动语态，其构成形式为：情态动词</a:t>
            </a:r>
            <a:r>
              <a:rPr lang="en-US" altLang="zh-CN" sz="3200" b="1" dirty="0">
                <a:latin typeface="Times New Roman" panose="02020603050405020304" pitchFamily="18" charset="0"/>
              </a:rPr>
              <a:t>(can / may / must / should) +be + </a:t>
            </a:r>
            <a:r>
              <a:rPr lang="zh-CN" altLang="en-US" sz="3200" b="1" dirty="0">
                <a:latin typeface="Times New Roman" panose="02020603050405020304" pitchFamily="18" charset="0"/>
              </a:rPr>
              <a:t>过去分词</a:t>
            </a:r>
          </a:p>
          <a:p>
            <a:r>
              <a:rPr lang="en-US" altLang="zh-CN" sz="3200" b="1" dirty="0">
                <a:solidFill>
                  <a:srgbClr val="0000FF"/>
                </a:solidFill>
                <a:latin typeface="Times New Roman" panose="02020603050405020304" pitchFamily="18" charset="0"/>
              </a:rPr>
              <a:t>The flowers </a:t>
            </a:r>
            <a:r>
              <a:rPr lang="en-US" altLang="zh-CN" sz="3200" b="1" dirty="0">
                <a:solidFill>
                  <a:srgbClr val="FF0000"/>
                </a:solidFill>
                <a:latin typeface="Times New Roman" panose="02020603050405020304" pitchFamily="18" charset="0"/>
              </a:rPr>
              <a:t>should be watered</a:t>
            </a:r>
            <a:r>
              <a:rPr lang="en-US" altLang="zh-CN" sz="3200" b="1" dirty="0">
                <a:solidFill>
                  <a:srgbClr val="0000FF"/>
                </a:solidFill>
                <a:latin typeface="Times New Roman" panose="02020603050405020304" pitchFamily="18" charset="0"/>
              </a:rPr>
              <a:t> every day.</a:t>
            </a:r>
          </a:p>
          <a:p>
            <a:r>
              <a:rPr lang="zh-CN" altLang="en-US" sz="3200" b="1" dirty="0">
                <a:solidFill>
                  <a:srgbClr val="006600"/>
                </a:solidFill>
                <a:latin typeface="Times New Roman" panose="02020603050405020304" pitchFamily="18" charset="0"/>
              </a:rPr>
              <a:t>花儿应该每天浇水。</a:t>
            </a:r>
            <a:r>
              <a:rPr lang="zh-CN" altLang="en-US" sz="3200" b="1" dirty="0">
                <a:latin typeface="Times New Roman" panose="02020603050405020304" pitchFamily="18" charset="0"/>
              </a:rPr>
              <a:t> </a:t>
            </a:r>
          </a:p>
          <a:p>
            <a:r>
              <a:rPr lang="en-US" altLang="zh-CN" sz="3200" b="1" dirty="0">
                <a:solidFill>
                  <a:srgbClr val="0000FF"/>
                </a:solidFill>
                <a:latin typeface="Times New Roman" panose="02020603050405020304" pitchFamily="18" charset="0"/>
              </a:rPr>
              <a:t>Cars </a:t>
            </a:r>
            <a:r>
              <a:rPr lang="en-US" altLang="zh-CN" sz="3200" b="1" dirty="0">
                <a:solidFill>
                  <a:srgbClr val="FF0000"/>
                </a:solidFill>
                <a:latin typeface="Times New Roman" panose="02020603050405020304" pitchFamily="18" charset="0"/>
              </a:rPr>
              <a:t>mustn’t be parked</a:t>
            </a:r>
            <a:r>
              <a:rPr lang="en-US" altLang="zh-CN" sz="3200" b="1" dirty="0">
                <a:solidFill>
                  <a:srgbClr val="0000FF"/>
                </a:solidFill>
                <a:latin typeface="Times New Roman" panose="02020603050405020304" pitchFamily="18" charset="0"/>
              </a:rPr>
              <a:t> here.</a:t>
            </a:r>
          </a:p>
          <a:p>
            <a:r>
              <a:rPr lang="zh-CN" altLang="en-US" sz="3200" b="1" dirty="0">
                <a:solidFill>
                  <a:srgbClr val="006600"/>
                </a:solidFill>
                <a:latin typeface="Times New Roman" panose="02020603050405020304" pitchFamily="18" charset="0"/>
              </a:rPr>
              <a:t>小轿车不可以停放在这里。</a:t>
            </a:r>
            <a:endParaRPr lang="zh-CN" altLang="en-US" sz="3200" b="1" dirty="0">
              <a:latin typeface="Times New Roman" panose="02020603050405020304" pitchFamily="18" charset="0"/>
            </a:endParaRPr>
          </a:p>
          <a:p>
            <a:r>
              <a:rPr lang="en-US" altLang="zh-CN" sz="3200" b="1" dirty="0">
                <a:solidFill>
                  <a:srgbClr val="0000FF"/>
                </a:solidFill>
                <a:latin typeface="Times New Roman" panose="02020603050405020304" pitchFamily="18" charset="0"/>
              </a:rPr>
              <a:t>Children </a:t>
            </a:r>
            <a:r>
              <a:rPr lang="en-US" altLang="zh-CN" sz="3200" b="1" dirty="0">
                <a:solidFill>
                  <a:srgbClr val="FF0000"/>
                </a:solidFill>
                <a:latin typeface="Times New Roman" panose="02020603050405020304" pitchFamily="18" charset="0"/>
              </a:rPr>
              <a:t>can be taken</a:t>
            </a:r>
            <a:r>
              <a:rPr lang="en-US" altLang="zh-CN" sz="3200" b="1" dirty="0">
                <a:solidFill>
                  <a:srgbClr val="0000FF"/>
                </a:solidFill>
                <a:latin typeface="Times New Roman" panose="02020603050405020304" pitchFamily="18" charset="0"/>
              </a:rPr>
              <a:t> to the cinema free on Children’s Day.</a:t>
            </a:r>
          </a:p>
        </p:txBody>
      </p:sp>
      <p:sp>
        <p:nvSpPr>
          <p:cNvPr id="16386" name="矩形 23556"/>
          <p:cNvSpPr>
            <a:spLocks noChangeArrowheads="1"/>
          </p:cNvSpPr>
          <p:nvPr/>
        </p:nvSpPr>
        <p:spPr bwMode="auto">
          <a:xfrm>
            <a:off x="374650" y="603250"/>
            <a:ext cx="8312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1" dirty="0">
                <a:solidFill>
                  <a:srgbClr val="008000"/>
                </a:solidFill>
                <a:latin typeface="Arial Narrow" panose="020B0606020202030204" pitchFamily="34" charset="0"/>
              </a:rPr>
              <a:t>3. Almost all of it can be reused or recycled!</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blinds(horizontal)">
                                      <p:cBhvr>
                                        <p:cTn id="7" dur="500"/>
                                        <p:tgtEl>
                                          <p:spTgt spid="235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3554">
                                            <p:txEl>
                                              <p:pRg st="2" end="2"/>
                                            </p:txEl>
                                          </p:spTgt>
                                        </p:tgtEl>
                                        <p:attrNameLst>
                                          <p:attrName>style.visibility</p:attrName>
                                        </p:attrNameLst>
                                      </p:cBhvr>
                                      <p:to>
                                        <p:strVal val="visible"/>
                                      </p:to>
                                    </p:set>
                                    <p:animEffect transition="in" filter="blinds(horizontal)">
                                      <p:cBhvr>
                                        <p:cTn id="12" dur="500"/>
                                        <p:tgtEl>
                                          <p:spTgt spid="2355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554">
                                            <p:txEl>
                                              <p:pRg st="1" end="1"/>
                                            </p:txEl>
                                          </p:spTgt>
                                        </p:tgtEl>
                                        <p:attrNameLst>
                                          <p:attrName>style.visibility</p:attrName>
                                        </p:attrNameLst>
                                      </p:cBhvr>
                                      <p:to>
                                        <p:strVal val="visible"/>
                                      </p:to>
                                    </p:set>
                                    <p:animEffect transition="in" filter="blinds(horizontal)">
                                      <p:cBhvr>
                                        <p:cTn id="17" dur="500"/>
                                        <p:tgtEl>
                                          <p:spTgt spid="2355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3554">
                                            <p:txEl>
                                              <p:pRg st="4" end="4"/>
                                            </p:txEl>
                                          </p:spTgt>
                                        </p:tgtEl>
                                        <p:attrNameLst>
                                          <p:attrName>style.visibility</p:attrName>
                                        </p:attrNameLst>
                                      </p:cBhvr>
                                      <p:to>
                                        <p:strVal val="visible"/>
                                      </p:to>
                                    </p:set>
                                    <p:animEffect transition="in" filter="blinds(horizontal)">
                                      <p:cBhvr>
                                        <p:cTn id="22" dur="500"/>
                                        <p:tgtEl>
                                          <p:spTgt spid="2355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3554">
                                            <p:txEl>
                                              <p:pRg st="3" end="3"/>
                                            </p:txEl>
                                          </p:spTgt>
                                        </p:tgtEl>
                                        <p:attrNameLst>
                                          <p:attrName>style.visibility</p:attrName>
                                        </p:attrNameLst>
                                      </p:cBhvr>
                                      <p:to>
                                        <p:strVal val="visible"/>
                                      </p:to>
                                    </p:set>
                                    <p:animEffect transition="in" filter="blinds(horizontal)">
                                      <p:cBhvr>
                                        <p:cTn id="27" dur="500"/>
                                        <p:tgtEl>
                                          <p:spTgt spid="2355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3554">
                                            <p:txEl>
                                              <p:pRg st="5" end="5"/>
                                            </p:txEl>
                                          </p:spTgt>
                                        </p:tgtEl>
                                        <p:attrNameLst>
                                          <p:attrName>style.visibility</p:attrName>
                                        </p:attrNameLst>
                                      </p:cBhvr>
                                      <p:to>
                                        <p:strVal val="visible"/>
                                      </p:to>
                                    </p:set>
                                    <p:animEffect transition="in" filter="blinds(horizontal)">
                                      <p:cBhvr>
                                        <p:cTn id="32" dur="500"/>
                                        <p:tgtEl>
                                          <p:spTgt spid="2355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文本框 38913"/>
          <p:cNvSpPr txBox="1">
            <a:spLocks noChangeArrowheads="1"/>
          </p:cNvSpPr>
          <p:nvPr/>
        </p:nvSpPr>
        <p:spPr bwMode="auto">
          <a:xfrm>
            <a:off x="381000" y="533400"/>
            <a:ext cx="8458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200" b="1" dirty="0">
                <a:latin typeface="Times New Roman" panose="02020603050405020304" pitchFamily="18" charset="0"/>
              </a:rPr>
              <a:t>2) re-</a:t>
            </a:r>
            <a:r>
              <a:rPr lang="zh-CN" altLang="en-US" sz="3200" b="1" dirty="0">
                <a:latin typeface="Times New Roman" panose="02020603050405020304" pitchFamily="18" charset="0"/>
              </a:rPr>
              <a:t>是前缀，意思是“再，重新”。例如，</a:t>
            </a:r>
            <a:r>
              <a:rPr lang="en-US" altLang="zh-CN" sz="3200" b="1" dirty="0">
                <a:latin typeface="Times New Roman" panose="02020603050405020304" pitchFamily="18" charset="0"/>
              </a:rPr>
              <a:t>rewrite, replay, reappear, rebuild, remarry</a:t>
            </a:r>
            <a:r>
              <a:rPr lang="zh-CN" altLang="en-US" sz="3200" b="1" dirty="0">
                <a:latin typeface="Times New Roman" panose="02020603050405020304" pitchFamily="18" charset="0"/>
              </a:rPr>
              <a:t>等。</a:t>
            </a:r>
          </a:p>
          <a:p>
            <a:r>
              <a:rPr lang="en-US" altLang="zh-CN" sz="3200" b="1" dirty="0">
                <a:latin typeface="Times New Roman" panose="02020603050405020304" pitchFamily="18" charset="0"/>
              </a:rPr>
              <a:t>reuse</a:t>
            </a:r>
            <a:r>
              <a:rPr lang="zh-CN" altLang="en-US" sz="3200" b="1" dirty="0">
                <a:latin typeface="Times New Roman" panose="02020603050405020304" pitchFamily="18" charset="0"/>
              </a:rPr>
              <a:t>意思是“重新使用，再使用”</a:t>
            </a:r>
          </a:p>
          <a:p>
            <a:r>
              <a:rPr lang="en-US" altLang="zh-CN" sz="3200" b="1" dirty="0">
                <a:solidFill>
                  <a:srgbClr val="0000FF"/>
                </a:solidFill>
                <a:latin typeface="Times New Roman" panose="02020603050405020304" pitchFamily="18" charset="0"/>
              </a:rPr>
              <a:t>She often </a:t>
            </a:r>
            <a:r>
              <a:rPr lang="en-US" altLang="zh-CN" sz="3200" b="1" dirty="0">
                <a:solidFill>
                  <a:srgbClr val="FF0000"/>
                </a:solidFill>
                <a:latin typeface="Times New Roman" panose="02020603050405020304" pitchFamily="18" charset="0"/>
              </a:rPr>
              <a:t>reuses</a:t>
            </a:r>
            <a:r>
              <a:rPr lang="en-US" altLang="zh-CN" sz="3200" b="1" dirty="0">
                <a:solidFill>
                  <a:srgbClr val="0000FF"/>
                </a:solidFill>
                <a:latin typeface="Times New Roman" panose="02020603050405020304" pitchFamily="18" charset="0"/>
              </a:rPr>
              <a:t> old envelopes.</a:t>
            </a:r>
          </a:p>
          <a:p>
            <a:r>
              <a:rPr lang="zh-CN" altLang="en-US" sz="3200" b="1" dirty="0">
                <a:solidFill>
                  <a:srgbClr val="006600"/>
                </a:solidFill>
                <a:latin typeface="Times New Roman" panose="02020603050405020304" pitchFamily="18" charset="0"/>
              </a:rPr>
              <a:t>她经常重复使用旧信封。</a:t>
            </a:r>
          </a:p>
          <a:p>
            <a:r>
              <a:rPr lang="en-US" altLang="zh-CN" sz="3200" b="1" dirty="0">
                <a:latin typeface="Times New Roman" panose="02020603050405020304" pitchFamily="18" charset="0"/>
              </a:rPr>
              <a:t>recycle</a:t>
            </a:r>
            <a:r>
              <a:rPr lang="zh-CN" altLang="en-US" sz="3200" b="1" dirty="0">
                <a:latin typeface="Times New Roman" panose="02020603050405020304" pitchFamily="18" charset="0"/>
              </a:rPr>
              <a:t>意思是“使再循环；使</a:t>
            </a:r>
            <a:r>
              <a:rPr lang="en-US" altLang="zh-CN" sz="3200" b="1" dirty="0">
                <a:latin typeface="Times New Roman" panose="02020603050405020304" pitchFamily="18" charset="0"/>
              </a:rPr>
              <a:t>……</a:t>
            </a:r>
            <a:r>
              <a:rPr lang="zh-CN" altLang="en-US" sz="3200" b="1" dirty="0">
                <a:latin typeface="Times New Roman" panose="02020603050405020304" pitchFamily="18" charset="0"/>
              </a:rPr>
              <a:t>重新利用，重复利用”</a:t>
            </a:r>
          </a:p>
          <a:p>
            <a:r>
              <a:rPr lang="en-US" altLang="zh-CN" sz="3200" b="1" dirty="0">
                <a:solidFill>
                  <a:srgbClr val="0000FF"/>
                </a:solidFill>
                <a:latin typeface="Times New Roman" panose="02020603050405020304" pitchFamily="18" charset="0"/>
              </a:rPr>
              <a:t>They </a:t>
            </a:r>
            <a:r>
              <a:rPr lang="en-US" altLang="zh-CN" sz="3200" b="1" dirty="0">
                <a:solidFill>
                  <a:srgbClr val="FF0000"/>
                </a:solidFill>
                <a:latin typeface="Times New Roman" panose="02020603050405020304" pitchFamily="18" charset="0"/>
              </a:rPr>
              <a:t>recycle</a:t>
            </a:r>
            <a:r>
              <a:rPr lang="en-US" altLang="zh-CN" sz="3200" b="1" dirty="0">
                <a:solidFill>
                  <a:srgbClr val="0000FF"/>
                </a:solidFill>
                <a:latin typeface="Times New Roman" panose="02020603050405020304" pitchFamily="18" charset="0"/>
              </a:rPr>
              <a:t> empty tins so as to use the metal.</a:t>
            </a:r>
          </a:p>
          <a:p>
            <a:r>
              <a:rPr lang="zh-CN" altLang="en-US" sz="3200" b="1" dirty="0">
                <a:solidFill>
                  <a:srgbClr val="006600"/>
                </a:solidFill>
                <a:latin typeface="Times New Roman" panose="02020603050405020304" pitchFamily="18" charset="0"/>
              </a:rPr>
              <a:t>他们回收空罐头盒以利用其金属。</a:t>
            </a:r>
            <a:endParaRPr lang="zh-CN" altLang="en-US" sz="3200" b="1" dirty="0">
              <a:latin typeface="Times New Roman" panose="02020603050405020304" pitchFamily="18"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animEffect transition="in" filter="blinds(horizontal)">
                                      <p:cBhvr>
                                        <p:cTn id="7" dur="500"/>
                                        <p:tgtEl>
                                          <p:spTgt spid="389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8914">
                                            <p:txEl>
                                              <p:pRg st="1" end="1"/>
                                            </p:txEl>
                                          </p:spTgt>
                                        </p:tgtEl>
                                        <p:attrNameLst>
                                          <p:attrName>style.visibility</p:attrName>
                                        </p:attrNameLst>
                                      </p:cBhvr>
                                      <p:to>
                                        <p:strVal val="visible"/>
                                      </p:to>
                                    </p:set>
                                    <p:animEffect transition="in" filter="blinds(horizontal)">
                                      <p:cBhvr>
                                        <p:cTn id="12" dur="500"/>
                                        <p:tgtEl>
                                          <p:spTgt spid="389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8914">
                                            <p:txEl>
                                              <p:pRg st="3" end="3"/>
                                            </p:txEl>
                                          </p:spTgt>
                                        </p:tgtEl>
                                        <p:attrNameLst>
                                          <p:attrName>style.visibility</p:attrName>
                                        </p:attrNameLst>
                                      </p:cBhvr>
                                      <p:to>
                                        <p:strVal val="visible"/>
                                      </p:to>
                                    </p:set>
                                    <p:animEffect transition="in" filter="blinds(horizontal)">
                                      <p:cBhvr>
                                        <p:cTn id="17" dur="500"/>
                                        <p:tgtEl>
                                          <p:spTgt spid="3891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8914">
                                            <p:txEl>
                                              <p:pRg st="2" end="2"/>
                                            </p:txEl>
                                          </p:spTgt>
                                        </p:tgtEl>
                                        <p:attrNameLst>
                                          <p:attrName>style.visibility</p:attrName>
                                        </p:attrNameLst>
                                      </p:cBhvr>
                                      <p:to>
                                        <p:strVal val="visible"/>
                                      </p:to>
                                    </p:set>
                                    <p:animEffect transition="in" filter="blinds(horizontal)">
                                      <p:cBhvr>
                                        <p:cTn id="22" dur="500"/>
                                        <p:tgtEl>
                                          <p:spTgt spid="3891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8914">
                                            <p:txEl>
                                              <p:pRg st="4" end="4"/>
                                            </p:txEl>
                                          </p:spTgt>
                                        </p:tgtEl>
                                        <p:attrNameLst>
                                          <p:attrName>style.visibility</p:attrName>
                                        </p:attrNameLst>
                                      </p:cBhvr>
                                      <p:to>
                                        <p:strVal val="visible"/>
                                      </p:to>
                                    </p:set>
                                    <p:animEffect transition="in" filter="blinds(horizontal)">
                                      <p:cBhvr>
                                        <p:cTn id="27" dur="500"/>
                                        <p:tgtEl>
                                          <p:spTgt spid="389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8914">
                                            <p:txEl>
                                              <p:pRg st="6" end="6"/>
                                            </p:txEl>
                                          </p:spTgt>
                                        </p:tgtEl>
                                        <p:attrNameLst>
                                          <p:attrName>style.visibility</p:attrName>
                                        </p:attrNameLst>
                                      </p:cBhvr>
                                      <p:to>
                                        <p:strVal val="visible"/>
                                      </p:to>
                                    </p:set>
                                    <p:animEffect transition="in" filter="blinds(horizontal)">
                                      <p:cBhvr>
                                        <p:cTn id="32" dur="500"/>
                                        <p:tgtEl>
                                          <p:spTgt spid="3891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8914">
                                            <p:txEl>
                                              <p:pRg st="5" end="5"/>
                                            </p:txEl>
                                          </p:spTgt>
                                        </p:tgtEl>
                                        <p:attrNameLst>
                                          <p:attrName>style.visibility</p:attrName>
                                        </p:attrNameLst>
                                      </p:cBhvr>
                                      <p:to>
                                        <p:strVal val="visible"/>
                                      </p:to>
                                    </p:set>
                                    <p:animEffect transition="in" filter="blinds(horizontal)">
                                      <p:cBhvr>
                                        <p:cTn id="37" dur="500"/>
                                        <p:tgtEl>
                                          <p:spTgt spid="389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文本框 92161"/>
          <p:cNvSpPr txBox="1">
            <a:spLocks noChangeArrowheads="1"/>
          </p:cNvSpPr>
          <p:nvPr/>
        </p:nvSpPr>
        <p:spPr bwMode="auto">
          <a:xfrm>
            <a:off x="685800" y="2093913"/>
            <a:ext cx="7654925" cy="377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spcBef>
                <a:spcPct val="50000"/>
              </a:spcBef>
            </a:pPr>
            <a:r>
              <a:rPr lang="en-US" altLang="zh-CN" sz="3600" b="1">
                <a:latin typeface="Times New Roman" panose="02020603050405020304" pitchFamily="18" charset="0"/>
              </a:rPr>
              <a:t>too much:</a:t>
            </a:r>
          </a:p>
          <a:p>
            <a:pPr>
              <a:lnSpc>
                <a:spcPct val="130000"/>
              </a:lnSpc>
              <a:spcBef>
                <a:spcPct val="50000"/>
              </a:spcBef>
            </a:pPr>
            <a:endParaRPr lang="en-US" altLang="zh-CN" sz="3600" b="1">
              <a:latin typeface="Times New Roman" panose="02020603050405020304" pitchFamily="18" charset="0"/>
            </a:endParaRPr>
          </a:p>
          <a:p>
            <a:pPr>
              <a:lnSpc>
                <a:spcPct val="130000"/>
              </a:lnSpc>
              <a:spcBef>
                <a:spcPct val="50000"/>
              </a:spcBef>
            </a:pPr>
            <a:r>
              <a:rPr lang="en-US" altLang="zh-CN" sz="3600" b="1">
                <a:latin typeface="Times New Roman" panose="02020603050405020304" pitchFamily="18" charset="0"/>
              </a:rPr>
              <a:t>too many:</a:t>
            </a:r>
          </a:p>
          <a:p>
            <a:pPr>
              <a:lnSpc>
                <a:spcPct val="130000"/>
              </a:lnSpc>
              <a:spcBef>
                <a:spcPct val="50000"/>
              </a:spcBef>
            </a:pPr>
            <a:r>
              <a:rPr lang="en-US" altLang="zh-CN" sz="3600" b="1">
                <a:latin typeface="Times New Roman" panose="02020603050405020304" pitchFamily="18" charset="0"/>
              </a:rPr>
              <a:t>much too:</a:t>
            </a:r>
          </a:p>
        </p:txBody>
      </p:sp>
      <p:sp>
        <p:nvSpPr>
          <p:cNvPr id="92163" name="文本框 92162"/>
          <p:cNvSpPr txBox="1">
            <a:spLocks noChangeArrowheads="1"/>
          </p:cNvSpPr>
          <p:nvPr/>
        </p:nvSpPr>
        <p:spPr bwMode="auto">
          <a:xfrm>
            <a:off x="2667000" y="2184400"/>
            <a:ext cx="5867400"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5000"/>
              </a:lnSpc>
              <a:spcBef>
                <a:spcPct val="50000"/>
              </a:spcBef>
            </a:pPr>
            <a:r>
              <a:rPr lang="zh-CN" altLang="en-US" sz="3600" b="1">
                <a:latin typeface="Times New Roman" panose="02020603050405020304" pitchFamily="18" charset="0"/>
              </a:rPr>
              <a:t>太多，修饰不可数名词或修饰比较级，含有“过分，难以接受”之意。</a:t>
            </a:r>
          </a:p>
        </p:txBody>
      </p:sp>
      <p:sp>
        <p:nvSpPr>
          <p:cNvPr id="92164" name="文本框 92163"/>
          <p:cNvSpPr txBox="1">
            <a:spLocks noChangeArrowheads="1"/>
          </p:cNvSpPr>
          <p:nvPr/>
        </p:nvSpPr>
        <p:spPr bwMode="auto">
          <a:xfrm>
            <a:off x="2667000" y="4165600"/>
            <a:ext cx="64770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5000"/>
              </a:lnSpc>
              <a:spcBef>
                <a:spcPct val="50000"/>
              </a:spcBef>
            </a:pPr>
            <a:r>
              <a:rPr lang="zh-CN" altLang="en-US" sz="3600" b="1">
                <a:latin typeface="Times New Roman" panose="02020603050405020304" pitchFamily="18" charset="0"/>
              </a:rPr>
              <a:t>太多，修饰可数名词的复数。</a:t>
            </a:r>
          </a:p>
        </p:txBody>
      </p:sp>
      <p:sp>
        <p:nvSpPr>
          <p:cNvPr id="92165" name="文本框 92164"/>
          <p:cNvSpPr txBox="1">
            <a:spLocks noChangeArrowheads="1"/>
          </p:cNvSpPr>
          <p:nvPr/>
        </p:nvSpPr>
        <p:spPr bwMode="auto">
          <a:xfrm>
            <a:off x="2667000" y="5118100"/>
            <a:ext cx="5805488"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5000"/>
              </a:lnSpc>
              <a:spcBef>
                <a:spcPct val="50000"/>
              </a:spcBef>
            </a:pPr>
            <a:r>
              <a:rPr lang="zh-CN" altLang="en-US" sz="3600" b="1">
                <a:latin typeface="Times New Roman" panose="02020603050405020304" pitchFamily="18" charset="0"/>
              </a:rPr>
              <a:t>太</a:t>
            </a:r>
            <a:r>
              <a:rPr lang="en-US" altLang="zh-CN" sz="3600" b="1">
                <a:latin typeface="Times New Roman" panose="02020603050405020304" pitchFamily="18" charset="0"/>
              </a:rPr>
              <a:t>……</a:t>
            </a:r>
            <a:r>
              <a:rPr lang="zh-CN" altLang="en-US" sz="3600" b="1">
                <a:latin typeface="Times New Roman" panose="02020603050405020304" pitchFamily="18" charset="0"/>
              </a:rPr>
              <a:t>，修饰原级。</a:t>
            </a:r>
          </a:p>
        </p:txBody>
      </p:sp>
      <p:sp>
        <p:nvSpPr>
          <p:cNvPr id="18437" name="矩形 92165"/>
          <p:cNvSpPr>
            <a:spLocks noChangeArrowheads="1"/>
          </p:cNvSpPr>
          <p:nvPr/>
        </p:nvSpPr>
        <p:spPr bwMode="auto">
          <a:xfrm>
            <a:off x="685800" y="874713"/>
            <a:ext cx="5892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ltLang="zh-CN" sz="3600" b="1" dirty="0">
                <a:solidFill>
                  <a:srgbClr val="008000"/>
                </a:solidFill>
                <a:latin typeface="Arial Narrow" panose="020B0606020202030204" pitchFamily="34" charset="0"/>
              </a:rPr>
              <a:t>4. People throw </a:t>
            </a:r>
            <a:r>
              <a:rPr lang="en-US" altLang="zh-CN" sz="3600" b="1" u="sng" dirty="0">
                <a:solidFill>
                  <a:srgbClr val="008000"/>
                </a:solidFill>
                <a:latin typeface="Arial Narrow" panose="020B0606020202030204" pitchFamily="34" charset="0"/>
              </a:rPr>
              <a:t>too much</a:t>
            </a:r>
            <a:r>
              <a:rPr lang="en-US" altLang="zh-CN" sz="3600" b="1" dirty="0">
                <a:solidFill>
                  <a:srgbClr val="008000"/>
                </a:solidFill>
                <a:latin typeface="Arial Narrow" panose="020B0606020202030204" pitchFamily="34" charset="0"/>
              </a:rPr>
              <a:t> away!</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63"/>
                                        </p:tgtEl>
                                        <p:attrNameLst>
                                          <p:attrName>style.visibility</p:attrName>
                                        </p:attrNameLst>
                                      </p:cBhvr>
                                      <p:to>
                                        <p:strVal val="visible"/>
                                      </p:to>
                                    </p:set>
                                    <p:animEffect transition="in" filter="blinds(horizontal)">
                                      <p:cBhvr>
                                        <p:cTn id="7" dur="500"/>
                                        <p:tgtEl>
                                          <p:spTgt spid="9216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64"/>
                                        </p:tgtEl>
                                        <p:attrNameLst>
                                          <p:attrName>style.visibility</p:attrName>
                                        </p:attrNameLst>
                                      </p:cBhvr>
                                      <p:to>
                                        <p:strVal val="visible"/>
                                      </p:to>
                                    </p:set>
                                    <p:animEffect transition="in" filter="blinds(horizontal)">
                                      <p:cBhvr>
                                        <p:cTn id="12" dur="500"/>
                                        <p:tgtEl>
                                          <p:spTgt spid="9216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165"/>
                                        </p:tgtEl>
                                        <p:attrNameLst>
                                          <p:attrName>style.visibility</p:attrName>
                                        </p:attrNameLst>
                                      </p:cBhvr>
                                      <p:to>
                                        <p:strVal val="visible"/>
                                      </p:to>
                                    </p:set>
                                    <p:animEffect transition="in" filter="blinds(horizontal)">
                                      <p:cBhvr>
                                        <p:cTn id="17" dur="500"/>
                                        <p:tgtEl>
                                          <p:spTgt spid="92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p:bldP spid="92164" grpId="0"/>
      <p:bldP spid="9216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文本框 93185"/>
          <p:cNvSpPr txBox="1">
            <a:spLocks noChangeArrowheads="1"/>
          </p:cNvSpPr>
          <p:nvPr/>
        </p:nvSpPr>
        <p:spPr bwMode="auto">
          <a:xfrm>
            <a:off x="533400" y="569913"/>
            <a:ext cx="8382000" cy="590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05000"/>
              </a:lnSpc>
            </a:pPr>
            <a:r>
              <a:rPr lang="en-US" altLang="zh-CN" sz="3300" b="1">
                <a:solidFill>
                  <a:srgbClr val="800000"/>
                </a:solidFill>
                <a:latin typeface="Times New Roman" panose="02020603050405020304" pitchFamily="18" charset="0"/>
              </a:rPr>
              <a:t>1. </a:t>
            </a:r>
            <a:r>
              <a:rPr lang="zh-CN" altLang="en-US" sz="3300" b="1">
                <a:solidFill>
                  <a:srgbClr val="800000"/>
                </a:solidFill>
                <a:latin typeface="Times New Roman" panose="02020603050405020304" pitchFamily="18" charset="0"/>
              </a:rPr>
              <a:t>去年雨水太多。</a:t>
            </a:r>
          </a:p>
          <a:p>
            <a:pPr>
              <a:lnSpc>
                <a:spcPct val="105000"/>
              </a:lnSpc>
            </a:pPr>
            <a:r>
              <a:rPr lang="zh-CN" altLang="en-US" sz="3300" b="1">
                <a:latin typeface="Times New Roman" panose="02020603050405020304" pitchFamily="18" charset="0"/>
              </a:rPr>
              <a:t>    </a:t>
            </a:r>
            <a:r>
              <a:rPr lang="en-US" altLang="zh-CN" sz="3300" b="1">
                <a:latin typeface="Times New Roman" panose="02020603050405020304" pitchFamily="18" charset="0"/>
              </a:rPr>
              <a:t>There was __________ rain last year.</a:t>
            </a:r>
          </a:p>
          <a:p>
            <a:pPr>
              <a:lnSpc>
                <a:spcPct val="105000"/>
              </a:lnSpc>
            </a:pPr>
            <a:r>
              <a:rPr lang="en-US" altLang="zh-CN" sz="3300" b="1">
                <a:solidFill>
                  <a:srgbClr val="800000"/>
                </a:solidFill>
                <a:latin typeface="Times New Roman" panose="02020603050405020304" pitchFamily="18" charset="0"/>
              </a:rPr>
              <a:t>2. </a:t>
            </a:r>
            <a:r>
              <a:rPr lang="zh-CN" altLang="en-US" sz="3300" b="1">
                <a:solidFill>
                  <a:srgbClr val="800000"/>
                </a:solidFill>
                <a:latin typeface="Times New Roman" panose="02020603050405020304" pitchFamily="18" charset="0"/>
              </a:rPr>
              <a:t>不要吃得太多</a:t>
            </a:r>
            <a:r>
              <a:rPr lang="en-US" altLang="zh-CN" sz="3300" b="1">
                <a:solidFill>
                  <a:srgbClr val="800000"/>
                </a:solidFill>
                <a:latin typeface="Times New Roman" panose="02020603050405020304" pitchFamily="18" charset="0"/>
              </a:rPr>
              <a:t>, </a:t>
            </a:r>
            <a:r>
              <a:rPr lang="zh-CN" altLang="en-US" sz="3300" b="1">
                <a:solidFill>
                  <a:srgbClr val="800000"/>
                </a:solidFill>
                <a:latin typeface="Times New Roman" panose="02020603050405020304" pitchFamily="18" charset="0"/>
              </a:rPr>
              <a:t>否则你会生病的。</a:t>
            </a:r>
          </a:p>
          <a:p>
            <a:pPr>
              <a:lnSpc>
                <a:spcPct val="105000"/>
              </a:lnSpc>
            </a:pPr>
            <a:r>
              <a:rPr lang="zh-CN" altLang="en-US" sz="3300" b="1">
                <a:latin typeface="Times New Roman" panose="02020603050405020304" pitchFamily="18" charset="0"/>
              </a:rPr>
              <a:t>     </a:t>
            </a:r>
            <a:r>
              <a:rPr lang="en-US" altLang="zh-CN" sz="3300" b="1">
                <a:latin typeface="Times New Roman" panose="02020603050405020304" pitchFamily="18" charset="0"/>
              </a:rPr>
              <a:t>Don’t eat ________, or you’ll get ill.</a:t>
            </a:r>
          </a:p>
          <a:p>
            <a:pPr>
              <a:lnSpc>
                <a:spcPct val="105000"/>
              </a:lnSpc>
            </a:pPr>
            <a:r>
              <a:rPr lang="en-US" altLang="zh-CN" sz="3300" b="1">
                <a:solidFill>
                  <a:srgbClr val="800000"/>
                </a:solidFill>
                <a:latin typeface="Times New Roman" panose="02020603050405020304" pitchFamily="18" charset="0"/>
              </a:rPr>
              <a:t>3. </a:t>
            </a:r>
            <a:r>
              <a:rPr lang="zh-CN" altLang="en-US" sz="3300" b="1">
                <a:solidFill>
                  <a:srgbClr val="800000"/>
                </a:solidFill>
                <a:latin typeface="Times New Roman" panose="02020603050405020304" pitchFamily="18" charset="0"/>
              </a:rPr>
              <a:t>这个比那个大得多的多。</a:t>
            </a:r>
          </a:p>
          <a:p>
            <a:pPr>
              <a:lnSpc>
                <a:spcPct val="105000"/>
              </a:lnSpc>
            </a:pPr>
            <a:r>
              <a:rPr lang="zh-CN" altLang="en-US" sz="3300" b="1">
                <a:latin typeface="Times New Roman" panose="02020603050405020304" pitchFamily="18" charset="0"/>
              </a:rPr>
              <a:t>    </a:t>
            </a:r>
            <a:r>
              <a:rPr lang="en-US" altLang="zh-CN" sz="3300" b="1">
                <a:latin typeface="Times New Roman" panose="02020603050405020304" pitchFamily="18" charset="0"/>
              </a:rPr>
              <a:t>This one is ________ bigger than that one.</a:t>
            </a:r>
          </a:p>
          <a:p>
            <a:pPr>
              <a:lnSpc>
                <a:spcPct val="105000"/>
              </a:lnSpc>
            </a:pPr>
            <a:r>
              <a:rPr lang="en-US" altLang="zh-CN" sz="3300" b="1">
                <a:solidFill>
                  <a:srgbClr val="800000"/>
                </a:solidFill>
                <a:latin typeface="Times New Roman" panose="02020603050405020304" pitchFamily="18" charset="0"/>
              </a:rPr>
              <a:t>4. </a:t>
            </a:r>
            <a:r>
              <a:rPr lang="zh-CN" altLang="en-US" sz="3300" b="1">
                <a:solidFill>
                  <a:srgbClr val="800000"/>
                </a:solidFill>
                <a:latin typeface="Times New Roman" panose="02020603050405020304" pitchFamily="18" charset="0"/>
              </a:rPr>
              <a:t>汽车太多。</a:t>
            </a:r>
          </a:p>
          <a:p>
            <a:pPr>
              <a:lnSpc>
                <a:spcPct val="105000"/>
              </a:lnSpc>
            </a:pPr>
            <a:r>
              <a:rPr lang="zh-CN" altLang="en-US" sz="3300" b="1">
                <a:latin typeface="Times New Roman" panose="02020603050405020304" pitchFamily="18" charset="0"/>
              </a:rPr>
              <a:t>    </a:t>
            </a:r>
            <a:r>
              <a:rPr lang="en-US" altLang="zh-CN" sz="3300" b="1">
                <a:latin typeface="Times New Roman" panose="02020603050405020304" pitchFamily="18" charset="0"/>
              </a:rPr>
              <a:t>There are _____________ cars.</a:t>
            </a:r>
          </a:p>
          <a:p>
            <a:pPr>
              <a:lnSpc>
                <a:spcPct val="105000"/>
              </a:lnSpc>
            </a:pPr>
            <a:r>
              <a:rPr lang="en-US" altLang="zh-CN" sz="3300" b="1">
                <a:solidFill>
                  <a:srgbClr val="800000"/>
                </a:solidFill>
                <a:latin typeface="Times New Roman" panose="02020603050405020304" pitchFamily="18" charset="0"/>
              </a:rPr>
              <a:t>5. </a:t>
            </a:r>
            <a:r>
              <a:rPr lang="zh-CN" altLang="en-US" sz="3300" b="1">
                <a:solidFill>
                  <a:srgbClr val="800000"/>
                </a:solidFill>
                <a:latin typeface="Times New Roman" panose="02020603050405020304" pitchFamily="18" charset="0"/>
              </a:rPr>
              <a:t>收音机太吵了，请关掉它。</a:t>
            </a:r>
          </a:p>
          <a:p>
            <a:pPr>
              <a:lnSpc>
                <a:spcPct val="105000"/>
              </a:lnSpc>
            </a:pPr>
            <a:r>
              <a:rPr lang="zh-CN" altLang="en-US" sz="3300" b="1">
                <a:latin typeface="Times New Roman" panose="02020603050405020304" pitchFamily="18" charset="0"/>
              </a:rPr>
              <a:t>    </a:t>
            </a:r>
            <a:r>
              <a:rPr lang="en-US" altLang="zh-CN" sz="3300" b="1">
                <a:latin typeface="Times New Roman" panose="02020603050405020304" pitchFamily="18" charset="0"/>
              </a:rPr>
              <a:t>The radio is _________ noisy. Please turn </a:t>
            </a:r>
          </a:p>
          <a:p>
            <a:pPr>
              <a:lnSpc>
                <a:spcPct val="105000"/>
              </a:lnSpc>
            </a:pPr>
            <a:r>
              <a:rPr lang="en-US" altLang="zh-CN" sz="3300" b="1">
                <a:latin typeface="Times New Roman" panose="02020603050405020304" pitchFamily="18" charset="0"/>
              </a:rPr>
              <a:t>    it off. </a:t>
            </a:r>
          </a:p>
        </p:txBody>
      </p:sp>
      <p:sp>
        <p:nvSpPr>
          <p:cNvPr id="93187" name="文本框 93186"/>
          <p:cNvSpPr txBox="1">
            <a:spLocks noChangeArrowheads="1"/>
          </p:cNvSpPr>
          <p:nvPr/>
        </p:nvSpPr>
        <p:spPr bwMode="auto">
          <a:xfrm>
            <a:off x="3124200" y="1055688"/>
            <a:ext cx="28194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05000"/>
              </a:lnSpc>
              <a:spcBef>
                <a:spcPct val="50000"/>
              </a:spcBef>
            </a:pPr>
            <a:r>
              <a:rPr lang="en-US" altLang="zh-CN" sz="3300" b="1">
                <a:solidFill>
                  <a:srgbClr val="FF0066"/>
                </a:solidFill>
                <a:latin typeface="Times New Roman" panose="02020603050405020304" pitchFamily="18" charset="0"/>
              </a:rPr>
              <a:t>too much</a:t>
            </a:r>
          </a:p>
        </p:txBody>
      </p:sp>
      <p:sp>
        <p:nvSpPr>
          <p:cNvPr id="93188" name="文本框 93187"/>
          <p:cNvSpPr txBox="1">
            <a:spLocks noChangeArrowheads="1"/>
          </p:cNvSpPr>
          <p:nvPr/>
        </p:nvSpPr>
        <p:spPr bwMode="auto">
          <a:xfrm>
            <a:off x="2819400" y="2093913"/>
            <a:ext cx="25146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05000"/>
              </a:lnSpc>
              <a:spcBef>
                <a:spcPct val="50000"/>
              </a:spcBef>
            </a:pPr>
            <a:r>
              <a:rPr lang="en-US" altLang="zh-CN" sz="3300" b="1">
                <a:solidFill>
                  <a:srgbClr val="FF0066"/>
                </a:solidFill>
                <a:latin typeface="Times New Roman" panose="02020603050405020304" pitchFamily="18" charset="0"/>
              </a:rPr>
              <a:t>too much</a:t>
            </a:r>
          </a:p>
        </p:txBody>
      </p:sp>
      <p:sp>
        <p:nvSpPr>
          <p:cNvPr id="93189" name="文本框 93188"/>
          <p:cNvSpPr txBox="1">
            <a:spLocks noChangeArrowheads="1"/>
          </p:cNvSpPr>
          <p:nvPr/>
        </p:nvSpPr>
        <p:spPr bwMode="auto">
          <a:xfrm>
            <a:off x="2971800" y="3189288"/>
            <a:ext cx="24384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05000"/>
              </a:lnSpc>
              <a:spcBef>
                <a:spcPct val="50000"/>
              </a:spcBef>
            </a:pPr>
            <a:r>
              <a:rPr lang="en-US" altLang="zh-CN" sz="3300" b="1">
                <a:solidFill>
                  <a:srgbClr val="FF0066"/>
                </a:solidFill>
                <a:latin typeface="Times New Roman" panose="02020603050405020304" pitchFamily="18" charset="0"/>
              </a:rPr>
              <a:t>too much</a:t>
            </a:r>
          </a:p>
        </p:txBody>
      </p:sp>
      <p:sp>
        <p:nvSpPr>
          <p:cNvPr id="93190" name="文本框 93189"/>
          <p:cNvSpPr txBox="1">
            <a:spLocks noChangeArrowheads="1"/>
          </p:cNvSpPr>
          <p:nvPr/>
        </p:nvSpPr>
        <p:spPr bwMode="auto">
          <a:xfrm>
            <a:off x="3276600" y="4191000"/>
            <a:ext cx="3048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05000"/>
              </a:lnSpc>
              <a:spcBef>
                <a:spcPct val="50000"/>
              </a:spcBef>
            </a:pPr>
            <a:r>
              <a:rPr lang="en-US" altLang="zh-CN" sz="3300" b="1">
                <a:solidFill>
                  <a:srgbClr val="FF0066"/>
                </a:solidFill>
                <a:latin typeface="Times New Roman" panose="02020603050405020304" pitchFamily="18" charset="0"/>
              </a:rPr>
              <a:t>too many</a:t>
            </a:r>
          </a:p>
        </p:txBody>
      </p:sp>
      <p:sp>
        <p:nvSpPr>
          <p:cNvPr id="93191" name="文本框 93190"/>
          <p:cNvSpPr txBox="1">
            <a:spLocks noChangeArrowheads="1"/>
          </p:cNvSpPr>
          <p:nvPr/>
        </p:nvSpPr>
        <p:spPr bwMode="auto">
          <a:xfrm>
            <a:off x="3276600" y="5322888"/>
            <a:ext cx="24384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05000"/>
              </a:lnSpc>
              <a:spcBef>
                <a:spcPct val="50000"/>
              </a:spcBef>
            </a:pPr>
            <a:r>
              <a:rPr lang="en-US" altLang="zh-CN" sz="3300" b="1">
                <a:solidFill>
                  <a:srgbClr val="FF0066"/>
                </a:solidFill>
                <a:latin typeface="Times New Roman" panose="02020603050405020304" pitchFamily="18" charset="0"/>
              </a:rPr>
              <a:t>much too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3187"/>
                                        </p:tgtEl>
                                        <p:attrNameLst>
                                          <p:attrName>style.visibility</p:attrName>
                                        </p:attrNameLst>
                                      </p:cBhvr>
                                      <p:to>
                                        <p:strVal val="visible"/>
                                      </p:to>
                                    </p:set>
                                    <p:animEffect transition="in" filter="blinds(horizontal)">
                                      <p:cBhvr>
                                        <p:cTn id="7" dur="500"/>
                                        <p:tgtEl>
                                          <p:spTgt spid="9318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3188"/>
                                        </p:tgtEl>
                                        <p:attrNameLst>
                                          <p:attrName>style.visibility</p:attrName>
                                        </p:attrNameLst>
                                      </p:cBhvr>
                                      <p:to>
                                        <p:strVal val="visible"/>
                                      </p:to>
                                    </p:set>
                                    <p:animEffect transition="in" filter="blinds(horizontal)">
                                      <p:cBhvr>
                                        <p:cTn id="12" dur="500"/>
                                        <p:tgtEl>
                                          <p:spTgt spid="9318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3189"/>
                                        </p:tgtEl>
                                        <p:attrNameLst>
                                          <p:attrName>style.visibility</p:attrName>
                                        </p:attrNameLst>
                                      </p:cBhvr>
                                      <p:to>
                                        <p:strVal val="visible"/>
                                      </p:to>
                                    </p:set>
                                    <p:animEffect transition="in" filter="blinds(horizontal)">
                                      <p:cBhvr>
                                        <p:cTn id="17" dur="500"/>
                                        <p:tgtEl>
                                          <p:spTgt spid="9318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3190"/>
                                        </p:tgtEl>
                                        <p:attrNameLst>
                                          <p:attrName>style.visibility</p:attrName>
                                        </p:attrNameLst>
                                      </p:cBhvr>
                                      <p:to>
                                        <p:strVal val="visible"/>
                                      </p:to>
                                    </p:set>
                                    <p:animEffect transition="in" filter="blinds(horizontal)">
                                      <p:cBhvr>
                                        <p:cTn id="22" dur="500"/>
                                        <p:tgtEl>
                                          <p:spTgt spid="9319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3191"/>
                                        </p:tgtEl>
                                        <p:attrNameLst>
                                          <p:attrName>style.visibility</p:attrName>
                                        </p:attrNameLst>
                                      </p:cBhvr>
                                      <p:to>
                                        <p:strVal val="visible"/>
                                      </p:to>
                                    </p:set>
                                    <p:animEffect transition="in" filter="blinds(horizontal)">
                                      <p:cBhvr>
                                        <p:cTn id="27" dur="500"/>
                                        <p:tgtEl>
                                          <p:spTgt spid="93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p:bldP spid="93188" grpId="0"/>
      <p:bldP spid="93189" grpId="0"/>
      <p:bldP spid="93190" grpId="0"/>
      <p:bldP spid="9319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文本框 40961"/>
          <p:cNvSpPr txBox="1">
            <a:spLocks noChangeArrowheads="1"/>
          </p:cNvSpPr>
          <p:nvPr/>
        </p:nvSpPr>
        <p:spPr bwMode="auto">
          <a:xfrm>
            <a:off x="533400" y="2190750"/>
            <a:ext cx="8458200" cy="294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3600" b="1">
                <a:latin typeface="Times New Roman" panose="02020603050405020304" pitchFamily="18" charset="0"/>
              </a:rPr>
              <a:t>the least amount of </a:t>
            </a:r>
            <a:r>
              <a:rPr lang="zh-CN" altLang="en-US" sz="3600" b="1">
                <a:latin typeface="Times New Roman" panose="02020603050405020304" pitchFamily="18" charset="0"/>
              </a:rPr>
              <a:t>意为“数量最少的</a:t>
            </a:r>
            <a:r>
              <a:rPr lang="en-US" altLang="zh-CN" sz="3600" b="1">
                <a:latin typeface="Times New Roman" panose="02020603050405020304" pitchFamily="18" charset="0"/>
              </a:rPr>
              <a:t>……”</a:t>
            </a:r>
          </a:p>
          <a:p>
            <a:pPr>
              <a:lnSpc>
                <a:spcPct val="130000"/>
              </a:lnSpc>
            </a:pPr>
            <a:r>
              <a:rPr lang="en-US" altLang="zh-CN" sz="3600" b="1">
                <a:solidFill>
                  <a:srgbClr val="0000FF"/>
                </a:solidFill>
                <a:latin typeface="Times New Roman" panose="02020603050405020304" pitchFamily="18" charset="0"/>
              </a:rPr>
              <a:t>The fastest team dropping </a:t>
            </a:r>
            <a:r>
              <a:rPr lang="en-US" altLang="zh-CN" sz="3600" b="1">
                <a:solidFill>
                  <a:srgbClr val="FF0000"/>
                </a:solidFill>
                <a:latin typeface="Times New Roman" panose="02020603050405020304" pitchFamily="18" charset="0"/>
              </a:rPr>
              <a:t>the least amount of</a:t>
            </a:r>
            <a:r>
              <a:rPr lang="en-US" altLang="zh-CN" sz="3600" b="1">
                <a:solidFill>
                  <a:srgbClr val="0000FF"/>
                </a:solidFill>
                <a:latin typeface="Times New Roman" panose="02020603050405020304" pitchFamily="18" charset="0"/>
              </a:rPr>
              <a:t> hot peppers wins.</a:t>
            </a:r>
          </a:p>
          <a:p>
            <a:pPr>
              <a:lnSpc>
                <a:spcPct val="130000"/>
              </a:lnSpc>
            </a:pPr>
            <a:r>
              <a:rPr lang="zh-CN" altLang="en-US" sz="3600" b="1">
                <a:solidFill>
                  <a:srgbClr val="006600"/>
                </a:solidFill>
                <a:latin typeface="Times New Roman" panose="02020603050405020304" pitchFamily="18" charset="0"/>
              </a:rPr>
              <a:t>速度最快而且辣椒掉的最少的队获胜。</a:t>
            </a:r>
            <a:endParaRPr lang="zh-CN" altLang="en-US" sz="3600" b="1">
              <a:latin typeface="Times New Roman" panose="02020603050405020304" pitchFamily="18" charset="0"/>
            </a:endParaRPr>
          </a:p>
        </p:txBody>
      </p:sp>
      <p:sp>
        <p:nvSpPr>
          <p:cNvPr id="20482" name="矩形 40962"/>
          <p:cNvSpPr>
            <a:spLocks noChangeArrowheads="1"/>
          </p:cNvSpPr>
          <p:nvPr/>
        </p:nvSpPr>
        <p:spPr bwMode="auto">
          <a:xfrm>
            <a:off x="450850" y="1428750"/>
            <a:ext cx="8312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1">
                <a:solidFill>
                  <a:srgbClr val="008000"/>
                </a:solidFill>
                <a:latin typeface="Arial Narrow" panose="020B0606020202030204" pitchFamily="34" charset="0"/>
              </a:rPr>
              <a:t>5. There is the least amount of glass.</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animEffect transition="in" filter="blinds(horizontal)">
                                      <p:cBhvr>
                                        <p:cTn id="7" dur="500"/>
                                        <p:tgtEl>
                                          <p:spTgt spid="409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0962">
                                            <p:txEl>
                                              <p:pRg st="1" end="1"/>
                                            </p:txEl>
                                          </p:spTgt>
                                        </p:tgtEl>
                                        <p:attrNameLst>
                                          <p:attrName>style.visibility</p:attrName>
                                        </p:attrNameLst>
                                      </p:cBhvr>
                                      <p:to>
                                        <p:strVal val="visible"/>
                                      </p:to>
                                    </p:set>
                                    <p:animEffect transition="in" filter="blinds(horizontal)">
                                      <p:cBhvr>
                                        <p:cTn id="12" dur="500"/>
                                        <p:tgtEl>
                                          <p:spTgt spid="4096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0962">
                                            <p:txEl>
                                              <p:pRg st="2" end="2"/>
                                            </p:txEl>
                                          </p:spTgt>
                                        </p:tgtEl>
                                        <p:attrNameLst>
                                          <p:attrName>style.visibility</p:attrName>
                                        </p:attrNameLst>
                                      </p:cBhvr>
                                      <p:to>
                                        <p:strVal val="visible"/>
                                      </p:to>
                                    </p:set>
                                    <p:animEffect transition="in" filter="blinds(horizontal)">
                                      <p:cBhvr>
                                        <p:cTn id="17" dur="500"/>
                                        <p:tgtEl>
                                          <p:spTgt spid="409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文本框 6145"/>
          <p:cNvSpPr txBox="1">
            <a:spLocks noChangeArrowheads="1"/>
          </p:cNvSpPr>
          <p:nvPr/>
        </p:nvSpPr>
        <p:spPr bwMode="auto">
          <a:xfrm>
            <a:off x="1219200" y="2667000"/>
            <a:ext cx="6172200" cy="228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spcBef>
                <a:spcPct val="20000"/>
              </a:spcBef>
              <a:buClr>
                <a:schemeClr val="accent2"/>
              </a:buClr>
              <a:buFont typeface="Wingdings" panose="05000000000000000000" pitchFamily="2" charset="2"/>
              <a:buChar char="Ø"/>
            </a:pPr>
            <a:r>
              <a:rPr lang="en-US" altLang="zh-CN" sz="3600" b="1" dirty="0">
                <a:latin typeface="Times New Roman" panose="02020603050405020304" pitchFamily="18" charset="0"/>
                <a:ea typeface="楷体_GB2312" pitchFamily="49" charset="-122"/>
              </a:rPr>
              <a:t> To understand the text</a:t>
            </a:r>
            <a:endParaRPr lang="en-US" altLang="zh-CN" sz="3600" b="1" dirty="0">
              <a:solidFill>
                <a:srgbClr val="0000FF"/>
              </a:solidFill>
              <a:latin typeface="Times New Roman" panose="02020603050405020304" pitchFamily="18" charset="0"/>
              <a:ea typeface="楷体_GB2312" pitchFamily="49" charset="-122"/>
            </a:endParaRPr>
          </a:p>
          <a:p>
            <a:pPr>
              <a:lnSpc>
                <a:spcPct val="120000"/>
              </a:lnSpc>
              <a:spcBef>
                <a:spcPct val="20000"/>
              </a:spcBef>
              <a:buClr>
                <a:schemeClr val="accent2"/>
              </a:buClr>
              <a:buFont typeface="Wingdings" panose="05000000000000000000" pitchFamily="2" charset="2"/>
              <a:buChar char="Ø"/>
            </a:pPr>
            <a:r>
              <a:rPr lang="en-US" altLang="zh-CN" sz="3600" b="1" dirty="0">
                <a:latin typeface="Times New Roman" panose="02020603050405020304" pitchFamily="18" charset="0"/>
                <a:ea typeface="楷体_GB2312" pitchFamily="49" charset="-122"/>
              </a:rPr>
              <a:t> To use the words correctly:</a:t>
            </a:r>
          </a:p>
          <a:p>
            <a:pPr>
              <a:lnSpc>
                <a:spcPct val="120000"/>
              </a:lnSpc>
              <a:spcBef>
                <a:spcPct val="20000"/>
              </a:spcBef>
              <a:buClr>
                <a:schemeClr val="accent2"/>
              </a:buClr>
              <a:buFont typeface="Wingdings" panose="05000000000000000000" pitchFamily="2" charset="2"/>
              <a:buNone/>
            </a:pPr>
            <a:r>
              <a:rPr lang="en-US" altLang="zh-CN" sz="3600" b="1" dirty="0">
                <a:solidFill>
                  <a:srgbClr val="0000FF"/>
                </a:solidFill>
                <a:latin typeface="Times New Roman" panose="02020603050405020304" pitchFamily="18" charset="0"/>
                <a:ea typeface="楷体_GB2312" pitchFamily="49" charset="-122"/>
              </a:rPr>
              <a:t>     empty         sort       litter</a:t>
            </a:r>
          </a:p>
        </p:txBody>
      </p:sp>
      <p:grpSp>
        <p:nvGrpSpPr>
          <p:cNvPr id="3074" name="组合 6146"/>
          <p:cNvGrpSpPr/>
          <p:nvPr/>
        </p:nvGrpSpPr>
        <p:grpSpPr bwMode="auto">
          <a:xfrm>
            <a:off x="1981200" y="762000"/>
            <a:ext cx="4405313" cy="1138238"/>
            <a:chOff x="1344" y="554"/>
            <a:chExt cx="2775" cy="717"/>
          </a:xfrm>
        </p:grpSpPr>
        <p:pic>
          <p:nvPicPr>
            <p:cNvPr id="3075" name="图片 6147" descr="08061123"/>
            <p:cNvPicPr>
              <a:picLocks noChangeAspect="1" noChangeArrowheads="1"/>
            </p:cNvPicPr>
            <p:nvPr/>
          </p:nvPicPr>
          <p:blipFill>
            <a:blip r:embed="rId2" cstate="email"/>
            <a:srcRect/>
            <a:stretch>
              <a:fillRect/>
            </a:stretch>
          </p:blipFill>
          <p:spPr bwMode="auto">
            <a:xfrm>
              <a:off x="1344" y="554"/>
              <a:ext cx="2775" cy="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文本框 6148"/>
            <p:cNvSpPr txBox="1">
              <a:spLocks noChangeArrowheads="1"/>
            </p:cNvSpPr>
            <p:nvPr/>
          </p:nvSpPr>
          <p:spPr bwMode="auto">
            <a:xfrm>
              <a:off x="2016" y="720"/>
              <a:ext cx="133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latin typeface="Times New Roman" panose="02020603050405020304" pitchFamily="18" charset="0"/>
                </a:rPr>
                <a:t>objectives</a:t>
              </a:r>
            </a:p>
          </p:txBody>
        </p:sp>
      </p:gr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dissolve">
                                      <p:cBhvr>
                                        <p:cTn id="7" dur="500"/>
                                        <p:tgtEl>
                                          <p:spTgt spid="61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146">
                                            <p:txEl>
                                              <p:pRg st="1" end="1"/>
                                            </p:txEl>
                                          </p:spTgt>
                                        </p:tgtEl>
                                        <p:attrNameLst>
                                          <p:attrName>style.visibility</p:attrName>
                                        </p:attrNameLst>
                                      </p:cBhvr>
                                      <p:to>
                                        <p:strVal val="visible"/>
                                      </p:to>
                                    </p:set>
                                    <p:animEffect transition="in" filter="dissolve">
                                      <p:cBhvr>
                                        <p:cTn id="12" dur="500"/>
                                        <p:tgtEl>
                                          <p:spTgt spid="6146">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6146">
                                            <p:txEl>
                                              <p:pRg st="2" end="2"/>
                                            </p:txEl>
                                          </p:spTgt>
                                        </p:tgtEl>
                                        <p:attrNameLst>
                                          <p:attrName>style.visibility</p:attrName>
                                        </p:attrNameLst>
                                      </p:cBhvr>
                                      <p:to>
                                        <p:strVal val="visible"/>
                                      </p:to>
                                    </p:set>
                                    <p:animEffect transition="in" filter="dissolve">
                                      <p:cBhvr>
                                        <p:cTn id="15" dur="500"/>
                                        <p:tgtEl>
                                          <p:spTgt spid="614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文本框 43009"/>
          <p:cNvSpPr txBox="1">
            <a:spLocks noChangeArrowheads="1"/>
          </p:cNvSpPr>
          <p:nvPr/>
        </p:nvSpPr>
        <p:spPr bwMode="auto">
          <a:xfrm>
            <a:off x="762000" y="2190750"/>
            <a:ext cx="7924800" cy="372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600" b="1">
                <a:latin typeface="Times New Roman" panose="02020603050405020304" pitchFamily="18" charset="0"/>
              </a:rPr>
              <a:t>can be done</a:t>
            </a:r>
            <a:r>
              <a:rPr lang="zh-CN" altLang="en-US" sz="3600" b="1">
                <a:latin typeface="Times New Roman" panose="02020603050405020304" pitchFamily="18" charset="0"/>
              </a:rPr>
              <a:t>是含有情态动词的被动语态。</a:t>
            </a:r>
          </a:p>
          <a:p>
            <a:pPr>
              <a:lnSpc>
                <a:spcPct val="110000"/>
              </a:lnSpc>
            </a:pPr>
            <a:r>
              <a:rPr lang="en-US" altLang="zh-CN" sz="3600" b="1">
                <a:latin typeface="Times New Roman" panose="02020603050405020304" pitchFamily="18" charset="0"/>
              </a:rPr>
              <a:t>fix</a:t>
            </a:r>
            <a:r>
              <a:rPr lang="zh-CN" altLang="en-US" sz="3600" b="1">
                <a:latin typeface="Times New Roman" panose="02020603050405020304" pitchFamily="18" charset="0"/>
              </a:rPr>
              <a:t>相当于</a:t>
            </a:r>
            <a:r>
              <a:rPr lang="en-US" altLang="zh-CN" sz="3600" b="1">
                <a:latin typeface="Times New Roman" panose="02020603050405020304" pitchFamily="18" charset="0"/>
              </a:rPr>
              <a:t>mend</a:t>
            </a:r>
            <a:r>
              <a:rPr lang="zh-CN" altLang="en-US" sz="3600" b="1">
                <a:latin typeface="Times New Roman" panose="02020603050405020304" pitchFamily="18" charset="0"/>
              </a:rPr>
              <a:t>和</a:t>
            </a:r>
            <a:r>
              <a:rPr lang="en-US" altLang="zh-CN" sz="3600" b="1">
                <a:latin typeface="Times New Roman" panose="02020603050405020304" pitchFamily="18" charset="0"/>
              </a:rPr>
              <a:t>repair</a:t>
            </a:r>
            <a:r>
              <a:rPr lang="zh-CN" altLang="en-US" sz="3600" b="1">
                <a:latin typeface="Times New Roman" panose="02020603050405020304" pitchFamily="18" charset="0"/>
              </a:rPr>
              <a:t>，意思是“修理，修补”，但</a:t>
            </a:r>
            <a:r>
              <a:rPr lang="en-US" altLang="zh-CN" sz="3600" b="1">
                <a:latin typeface="Times New Roman" panose="02020603050405020304" pitchFamily="18" charset="0"/>
              </a:rPr>
              <a:t>fix</a:t>
            </a:r>
            <a:r>
              <a:rPr lang="zh-CN" altLang="en-US" sz="3600" b="1">
                <a:latin typeface="Times New Roman" panose="02020603050405020304" pitchFamily="18" charset="0"/>
              </a:rPr>
              <a:t>较为口语化。</a:t>
            </a:r>
            <a:r>
              <a:rPr lang="en-US" altLang="zh-CN" sz="3600" b="1">
                <a:latin typeface="Times New Roman" panose="02020603050405020304" pitchFamily="18" charset="0"/>
              </a:rPr>
              <a:t>mend</a:t>
            </a:r>
            <a:r>
              <a:rPr lang="zh-CN" altLang="en-US" sz="3600" b="1">
                <a:latin typeface="Times New Roman" panose="02020603050405020304" pitchFamily="18" charset="0"/>
              </a:rPr>
              <a:t>除可以表示一般性修理外，还可以用来表示对衣服等进行修改或修补。</a:t>
            </a:r>
          </a:p>
        </p:txBody>
      </p:sp>
      <p:sp>
        <p:nvSpPr>
          <p:cNvPr id="21506" name="矩形 43010"/>
          <p:cNvSpPr>
            <a:spLocks noChangeArrowheads="1"/>
          </p:cNvSpPr>
          <p:nvPr/>
        </p:nvSpPr>
        <p:spPr bwMode="auto">
          <a:xfrm>
            <a:off x="679450" y="1428750"/>
            <a:ext cx="8312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1">
                <a:solidFill>
                  <a:srgbClr val="008000"/>
                </a:solidFill>
                <a:latin typeface="Arial Narrow" panose="020B0606020202030204" pitchFamily="34" charset="0"/>
              </a:rPr>
              <a:t>6. It can be fixed.</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3010">
                                            <p:txEl>
                                              <p:pRg st="0" end="0"/>
                                            </p:txEl>
                                          </p:spTgt>
                                        </p:tgtEl>
                                        <p:attrNameLst>
                                          <p:attrName>style.visibility</p:attrName>
                                        </p:attrNameLst>
                                      </p:cBhvr>
                                      <p:to>
                                        <p:strVal val="visible"/>
                                      </p:to>
                                    </p:set>
                                    <p:animEffect transition="in" filter="blinds(horizontal)">
                                      <p:cBhvr>
                                        <p:cTn id="7" dur="500"/>
                                        <p:tgtEl>
                                          <p:spTgt spid="430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3010">
                                            <p:txEl>
                                              <p:pRg st="1" end="1"/>
                                            </p:txEl>
                                          </p:spTgt>
                                        </p:tgtEl>
                                        <p:attrNameLst>
                                          <p:attrName>style.visibility</p:attrName>
                                        </p:attrNameLst>
                                      </p:cBhvr>
                                      <p:to>
                                        <p:strVal val="visible"/>
                                      </p:to>
                                    </p:set>
                                    <p:animEffect transition="in" filter="blinds(horizontal)">
                                      <p:cBhvr>
                                        <p:cTn id="12" dur="500"/>
                                        <p:tgtEl>
                                          <p:spTgt spid="430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文本框 94209"/>
          <p:cNvSpPr txBox="1">
            <a:spLocks noChangeArrowheads="1"/>
          </p:cNvSpPr>
          <p:nvPr/>
        </p:nvSpPr>
        <p:spPr bwMode="auto">
          <a:xfrm>
            <a:off x="838200" y="990600"/>
            <a:ext cx="7848600" cy="587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5000"/>
              </a:lnSpc>
              <a:spcBef>
                <a:spcPct val="15000"/>
              </a:spcBef>
            </a:pPr>
            <a:r>
              <a:rPr lang="en-US" altLang="zh-CN" sz="3600" b="1">
                <a:solidFill>
                  <a:srgbClr val="008000"/>
                </a:solidFill>
                <a:latin typeface="Arial Narrow" panose="020B0606020202030204" pitchFamily="34" charset="0"/>
              </a:rPr>
              <a:t>7. It can all </a:t>
            </a:r>
            <a:r>
              <a:rPr lang="en-US" altLang="zh-CN" sz="3600" b="1" u="sng">
                <a:solidFill>
                  <a:srgbClr val="008000"/>
                </a:solidFill>
                <a:latin typeface="Arial Narrow" panose="020B0606020202030204" pitchFamily="34" charset="0"/>
              </a:rPr>
              <a:t>be</a:t>
            </a:r>
            <a:r>
              <a:rPr lang="en-US" altLang="zh-CN" sz="3600" b="1">
                <a:solidFill>
                  <a:srgbClr val="008000"/>
                </a:solidFill>
                <a:latin typeface="Arial Narrow" panose="020B0606020202030204" pitchFamily="34" charset="0"/>
              </a:rPr>
              <a:t> recycled, and </a:t>
            </a:r>
            <a:r>
              <a:rPr lang="en-US" altLang="zh-CN" sz="3600" b="1" u="sng">
                <a:solidFill>
                  <a:srgbClr val="008000"/>
                </a:solidFill>
                <a:latin typeface="Arial Narrow" panose="020B0606020202030204" pitchFamily="34" charset="0"/>
              </a:rPr>
              <a:t>made into</a:t>
            </a:r>
            <a:r>
              <a:rPr lang="en-US" altLang="zh-CN" sz="3600" b="1">
                <a:solidFill>
                  <a:srgbClr val="008000"/>
                </a:solidFill>
                <a:latin typeface="Arial Narrow" panose="020B0606020202030204" pitchFamily="34" charset="0"/>
              </a:rPr>
              <a:t> new glass. </a:t>
            </a:r>
          </a:p>
          <a:p>
            <a:pPr>
              <a:lnSpc>
                <a:spcPct val="115000"/>
              </a:lnSpc>
              <a:spcBef>
                <a:spcPct val="15000"/>
              </a:spcBef>
            </a:pPr>
            <a:r>
              <a:rPr lang="en-US" altLang="zh-CN" sz="3600" b="1">
                <a:latin typeface="Times New Roman" panose="02020603050405020304" pitchFamily="18" charset="0"/>
              </a:rPr>
              <a:t>be made into … </a:t>
            </a:r>
            <a:r>
              <a:rPr lang="zh-CN" altLang="en-US" sz="3600" b="1">
                <a:latin typeface="Times New Roman" panose="02020603050405020304" pitchFamily="18" charset="0"/>
              </a:rPr>
              <a:t>被制成</a:t>
            </a:r>
            <a:r>
              <a:rPr lang="en-US" altLang="zh-CN" sz="3600" b="1">
                <a:latin typeface="Times New Roman" panose="02020603050405020304" pitchFamily="18" charset="0"/>
              </a:rPr>
              <a:t>……</a:t>
            </a:r>
          </a:p>
          <a:p>
            <a:pPr>
              <a:lnSpc>
                <a:spcPct val="115000"/>
              </a:lnSpc>
              <a:spcBef>
                <a:spcPct val="15000"/>
              </a:spcBef>
            </a:pPr>
            <a:r>
              <a:rPr lang="en-US" altLang="zh-CN" sz="3600" b="1">
                <a:solidFill>
                  <a:srgbClr val="0000FF"/>
                </a:solidFill>
                <a:latin typeface="Times New Roman" panose="02020603050405020304" pitchFamily="18" charset="0"/>
              </a:rPr>
              <a:t>He will </a:t>
            </a:r>
            <a:r>
              <a:rPr lang="en-US" altLang="zh-CN" sz="3600" b="1">
                <a:solidFill>
                  <a:srgbClr val="FF0000"/>
                </a:solidFill>
                <a:latin typeface="Times New Roman" panose="02020603050405020304" pitchFamily="18" charset="0"/>
              </a:rPr>
              <a:t>make</a:t>
            </a:r>
            <a:r>
              <a:rPr lang="en-US" altLang="zh-CN" sz="3600" b="1">
                <a:solidFill>
                  <a:srgbClr val="0000FF"/>
                </a:solidFill>
                <a:latin typeface="Times New Roman" panose="02020603050405020304" pitchFamily="18" charset="0"/>
              </a:rPr>
              <a:t> this skin </a:t>
            </a:r>
            <a:r>
              <a:rPr lang="en-US" altLang="zh-CN" sz="3600" b="1">
                <a:solidFill>
                  <a:srgbClr val="FF0000"/>
                </a:solidFill>
                <a:latin typeface="Times New Roman" panose="02020603050405020304" pitchFamily="18" charset="0"/>
              </a:rPr>
              <a:t>into </a:t>
            </a:r>
            <a:r>
              <a:rPr lang="en-US" altLang="zh-CN" sz="3600" b="1">
                <a:solidFill>
                  <a:srgbClr val="0000FF"/>
                </a:solidFill>
                <a:latin typeface="Times New Roman" panose="02020603050405020304" pitchFamily="18" charset="0"/>
              </a:rPr>
              <a:t>leather.</a:t>
            </a:r>
          </a:p>
          <a:p>
            <a:pPr>
              <a:lnSpc>
                <a:spcPct val="115000"/>
              </a:lnSpc>
              <a:spcBef>
                <a:spcPct val="15000"/>
              </a:spcBef>
            </a:pPr>
            <a:r>
              <a:rPr lang="zh-CN" altLang="en-US" sz="3600" b="1">
                <a:solidFill>
                  <a:srgbClr val="006600"/>
                </a:solidFill>
                <a:latin typeface="Times New Roman" panose="02020603050405020304" pitchFamily="18" charset="0"/>
              </a:rPr>
              <a:t>他将把这张皮制成皮革。</a:t>
            </a:r>
            <a:r>
              <a:rPr lang="zh-CN" altLang="en-US" sz="3600" b="1">
                <a:latin typeface="Times New Roman" panose="02020603050405020304" pitchFamily="18" charset="0"/>
              </a:rPr>
              <a:t/>
            </a:r>
            <a:br>
              <a:rPr lang="zh-CN" altLang="en-US" sz="3600" b="1">
                <a:latin typeface="Times New Roman" panose="02020603050405020304" pitchFamily="18" charset="0"/>
              </a:rPr>
            </a:br>
            <a:endParaRPr lang="zh-CN" altLang="en-US" sz="3600" b="1">
              <a:latin typeface="Times New Roman" panose="02020603050405020304" pitchFamily="18" charset="0"/>
            </a:endParaRPr>
          </a:p>
          <a:p>
            <a:pPr>
              <a:lnSpc>
                <a:spcPct val="115000"/>
              </a:lnSpc>
              <a:spcBef>
                <a:spcPct val="15000"/>
              </a:spcBef>
            </a:pPr>
            <a:r>
              <a:rPr lang="en-US" altLang="zh-CN" sz="3600" b="1">
                <a:solidFill>
                  <a:srgbClr val="0000FF"/>
                </a:solidFill>
                <a:latin typeface="Times New Roman" panose="02020603050405020304" pitchFamily="18" charset="0"/>
              </a:rPr>
              <a:t>We can </a:t>
            </a:r>
            <a:r>
              <a:rPr lang="en-US" altLang="zh-CN" sz="3600" b="1">
                <a:solidFill>
                  <a:srgbClr val="FF0000"/>
                </a:solidFill>
                <a:latin typeface="Times New Roman" panose="02020603050405020304" pitchFamily="18" charset="0"/>
              </a:rPr>
              <a:t>make</a:t>
            </a:r>
            <a:r>
              <a:rPr lang="en-US" altLang="zh-CN" sz="3600" b="1">
                <a:solidFill>
                  <a:srgbClr val="0000FF"/>
                </a:solidFill>
                <a:latin typeface="Times New Roman" panose="02020603050405020304" pitchFamily="18" charset="0"/>
              </a:rPr>
              <a:t> glass </a:t>
            </a:r>
            <a:r>
              <a:rPr lang="en-US" altLang="zh-CN" sz="3600" b="1">
                <a:solidFill>
                  <a:srgbClr val="FF0000"/>
                </a:solidFill>
                <a:latin typeface="Times New Roman" panose="02020603050405020304" pitchFamily="18" charset="0"/>
              </a:rPr>
              <a:t>into</a:t>
            </a:r>
            <a:r>
              <a:rPr lang="en-US" altLang="zh-CN" sz="3600" b="1">
                <a:solidFill>
                  <a:srgbClr val="0000FF"/>
                </a:solidFill>
                <a:latin typeface="Times New Roman" panose="02020603050405020304" pitchFamily="18" charset="0"/>
              </a:rPr>
              <a:t> bottles.</a:t>
            </a:r>
          </a:p>
          <a:p>
            <a:pPr>
              <a:lnSpc>
                <a:spcPct val="115000"/>
              </a:lnSpc>
              <a:spcBef>
                <a:spcPct val="15000"/>
              </a:spcBef>
            </a:pPr>
            <a:r>
              <a:rPr lang="zh-CN" altLang="en-US" sz="3600" b="1">
                <a:solidFill>
                  <a:srgbClr val="006600"/>
                </a:solidFill>
                <a:latin typeface="Times New Roman" panose="02020603050405020304" pitchFamily="18" charset="0"/>
              </a:rPr>
              <a:t>我们能把玻璃制成瓶子。</a:t>
            </a:r>
            <a:r>
              <a:rPr lang="zh-CN" altLang="en-US" b="1"/>
              <a:t/>
            </a:r>
            <a:br>
              <a:rPr lang="zh-CN" altLang="en-US" b="1"/>
            </a:br>
            <a:endParaRPr lang="zh-CN" altLang="en-US" b="1"/>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4210">
                                            <p:txEl>
                                              <p:pRg st="1" end="1"/>
                                            </p:txEl>
                                          </p:spTgt>
                                        </p:tgtEl>
                                        <p:attrNameLst>
                                          <p:attrName>style.visibility</p:attrName>
                                        </p:attrNameLst>
                                      </p:cBhvr>
                                      <p:to>
                                        <p:strVal val="visible"/>
                                      </p:to>
                                    </p:set>
                                    <p:animEffect transition="in" filter="blinds(horizontal)">
                                      <p:cBhvr>
                                        <p:cTn id="7" dur="500"/>
                                        <p:tgtEl>
                                          <p:spTgt spid="942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4210">
                                            <p:txEl>
                                              <p:pRg st="3" end="3"/>
                                            </p:txEl>
                                          </p:spTgt>
                                        </p:tgtEl>
                                        <p:attrNameLst>
                                          <p:attrName>style.visibility</p:attrName>
                                        </p:attrNameLst>
                                      </p:cBhvr>
                                      <p:to>
                                        <p:strVal val="visible"/>
                                      </p:to>
                                    </p:set>
                                    <p:animEffect transition="in" filter="blinds(horizontal)">
                                      <p:cBhvr>
                                        <p:cTn id="12" dur="500"/>
                                        <p:tgtEl>
                                          <p:spTgt spid="942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4210">
                                            <p:txEl>
                                              <p:pRg st="2" end="2"/>
                                            </p:txEl>
                                          </p:spTgt>
                                        </p:tgtEl>
                                        <p:attrNameLst>
                                          <p:attrName>style.visibility</p:attrName>
                                        </p:attrNameLst>
                                      </p:cBhvr>
                                      <p:to>
                                        <p:strVal val="visible"/>
                                      </p:to>
                                    </p:set>
                                    <p:animEffect transition="in" filter="blinds(horizontal)">
                                      <p:cBhvr>
                                        <p:cTn id="17" dur="500"/>
                                        <p:tgtEl>
                                          <p:spTgt spid="942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4210">
                                            <p:txEl>
                                              <p:pRg st="5" end="5"/>
                                            </p:txEl>
                                          </p:spTgt>
                                        </p:tgtEl>
                                        <p:attrNameLst>
                                          <p:attrName>style.visibility</p:attrName>
                                        </p:attrNameLst>
                                      </p:cBhvr>
                                      <p:to>
                                        <p:strVal val="visible"/>
                                      </p:to>
                                    </p:set>
                                    <p:animEffect transition="in" filter="blinds(horizontal)">
                                      <p:cBhvr>
                                        <p:cTn id="22" dur="500"/>
                                        <p:tgtEl>
                                          <p:spTgt spid="94210">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4210">
                                            <p:txEl>
                                              <p:pRg st="4" end="4"/>
                                            </p:txEl>
                                          </p:spTgt>
                                        </p:tgtEl>
                                        <p:attrNameLst>
                                          <p:attrName>style.visibility</p:attrName>
                                        </p:attrNameLst>
                                      </p:cBhvr>
                                      <p:to>
                                        <p:strVal val="visible"/>
                                      </p:to>
                                    </p:set>
                                    <p:animEffect transition="in" filter="blinds(horizontal)">
                                      <p:cBhvr>
                                        <p:cTn id="27" dur="500"/>
                                        <p:tgtEl>
                                          <p:spTgt spid="942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矩形 61441"/>
          <p:cNvSpPr>
            <a:spLocks noChangeArrowheads="1" noChangeShapeType="1" noTextEdit="1"/>
          </p:cNvSpPr>
          <p:nvPr/>
        </p:nvSpPr>
        <p:spPr bwMode="auto">
          <a:xfrm>
            <a:off x="1828872" y="1447852"/>
            <a:ext cx="6019800" cy="2438400"/>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rPr>
              <a:t>Grammar </a:t>
            </a:r>
            <a:endParaRPr lang="zh-CN" alt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endParaRPr>
          </a:p>
        </p:txBody>
      </p:sp>
      <p:sp>
        <p:nvSpPr>
          <p:cNvPr id="23554" name="文本框 61442"/>
          <p:cNvSpPr txBox="1">
            <a:spLocks noChangeArrowheads="1"/>
          </p:cNvSpPr>
          <p:nvPr/>
        </p:nvSpPr>
        <p:spPr bwMode="auto">
          <a:xfrm>
            <a:off x="2667050" y="4497387"/>
            <a:ext cx="3962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4000" b="1" dirty="0">
                <a:solidFill>
                  <a:srgbClr val="0000FF"/>
                </a:solidFill>
                <a:latin typeface="Times New Roman" panose="02020603050405020304" pitchFamily="18" charset="0"/>
              </a:rPr>
              <a:t>Using “it”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4577" name="文本框 62465"/>
          <p:cNvSpPr txBox="1">
            <a:spLocks noChangeArrowheads="1"/>
          </p:cNvSpPr>
          <p:nvPr/>
        </p:nvSpPr>
        <p:spPr bwMode="auto">
          <a:xfrm>
            <a:off x="2203450" y="1136650"/>
            <a:ext cx="6254750" cy="404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3600" b="1" dirty="0"/>
              <a:t>语法讲解建议采用归纳法，如尽可能多的呈现一些相关例句，或可让学生从已学课文中找相应例句，引导学生试着从所观察到的语言现象中总结出语法规律。</a:t>
            </a:r>
          </a:p>
        </p:txBody>
      </p:sp>
    </p:spTree>
  </p:cSld>
  <p:clrMapOvr>
    <a:masterClrMapping/>
  </p:clrMapOvr>
  <p:transition>
    <p:plus/>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601" name="图片 63490" descr="have a look"/>
          <p:cNvPicPr>
            <a:picLocks noChangeAspect="1" noChangeArrowheads="1"/>
          </p:cNvPicPr>
          <p:nvPr/>
        </p:nvPicPr>
        <p:blipFill>
          <a:blip r:embed="rId2" cstate="email"/>
          <a:srcRect/>
          <a:stretch>
            <a:fillRect/>
          </a:stretch>
        </p:blipFill>
        <p:spPr bwMode="auto">
          <a:xfrm>
            <a:off x="381000" y="381000"/>
            <a:ext cx="32226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矩形 63491"/>
          <p:cNvSpPr>
            <a:spLocks noChangeArrowheads="1"/>
          </p:cNvSpPr>
          <p:nvPr/>
        </p:nvSpPr>
        <p:spPr bwMode="auto">
          <a:xfrm>
            <a:off x="457200" y="1447800"/>
            <a:ext cx="8686800" cy="470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05000"/>
              </a:lnSpc>
            </a:pPr>
            <a:r>
              <a:rPr lang="en-US" altLang="zh-CN" sz="3600" b="1" dirty="0">
                <a:latin typeface="Times New Roman" panose="02020603050405020304" pitchFamily="18" charset="0"/>
              </a:rPr>
              <a:t>1) </a:t>
            </a:r>
            <a:r>
              <a:rPr lang="en-US" altLang="zh-CN" sz="3600" b="1" dirty="0">
                <a:solidFill>
                  <a:srgbClr val="FF0000"/>
                </a:solidFill>
                <a:latin typeface="Times New Roman" panose="02020603050405020304" pitchFamily="18" charset="0"/>
              </a:rPr>
              <a:t>It </a:t>
            </a:r>
            <a:r>
              <a:rPr lang="en-US" altLang="zh-CN" sz="3600" b="1" dirty="0">
                <a:latin typeface="Times New Roman" panose="02020603050405020304" pitchFamily="18" charset="0"/>
              </a:rPr>
              <a:t>is a waste </a:t>
            </a:r>
            <a:r>
              <a:rPr lang="en-US" altLang="zh-CN" sz="3600" b="1" dirty="0">
                <a:solidFill>
                  <a:srgbClr val="FF0000"/>
                </a:solidFill>
                <a:latin typeface="Times New Roman" panose="02020603050405020304" pitchFamily="18" charset="0"/>
              </a:rPr>
              <a:t>to use</a:t>
            </a:r>
            <a:r>
              <a:rPr lang="en-US" altLang="zh-CN" sz="3600" b="1" dirty="0">
                <a:latin typeface="Times New Roman" panose="02020603050405020304" pitchFamily="18" charset="0"/>
              </a:rPr>
              <a:t> paper only on one side.</a:t>
            </a:r>
          </a:p>
          <a:p>
            <a:pPr marL="342900" indent="-342900">
              <a:lnSpc>
                <a:spcPct val="105000"/>
              </a:lnSpc>
            </a:pPr>
            <a:r>
              <a:rPr lang="en-US" altLang="zh-CN" sz="3600" b="1" dirty="0">
                <a:latin typeface="Times New Roman" panose="02020603050405020304" pitchFamily="18" charset="0"/>
              </a:rPr>
              <a:t>2) </a:t>
            </a:r>
            <a:r>
              <a:rPr lang="en-US" altLang="zh-CN" sz="3600" b="1" dirty="0">
                <a:solidFill>
                  <a:srgbClr val="FF0000"/>
                </a:solidFill>
                <a:latin typeface="Times New Roman" panose="02020603050405020304" pitchFamily="18" charset="0"/>
              </a:rPr>
              <a:t>It</a:t>
            </a:r>
            <a:r>
              <a:rPr lang="en-US" altLang="zh-CN" sz="3600" b="1" dirty="0">
                <a:latin typeface="Times New Roman" panose="02020603050405020304" pitchFamily="18" charset="0"/>
              </a:rPr>
              <a:t> is fun </a:t>
            </a:r>
            <a:r>
              <a:rPr lang="en-US" altLang="zh-CN" sz="3600" b="1" dirty="0">
                <a:solidFill>
                  <a:srgbClr val="FF0000"/>
                </a:solidFill>
                <a:latin typeface="Times New Roman" panose="02020603050405020304" pitchFamily="18" charset="0"/>
              </a:rPr>
              <a:t>to travel</a:t>
            </a:r>
            <a:r>
              <a:rPr lang="en-US" altLang="zh-CN" sz="3600" b="1" dirty="0">
                <a:latin typeface="Times New Roman" panose="02020603050405020304" pitchFamily="18" charset="0"/>
              </a:rPr>
              <a:t>.</a:t>
            </a:r>
          </a:p>
          <a:p>
            <a:pPr marL="342900" indent="-342900">
              <a:lnSpc>
                <a:spcPct val="105000"/>
              </a:lnSpc>
            </a:pPr>
            <a:r>
              <a:rPr lang="en-US" altLang="zh-CN" sz="3600" b="1" dirty="0">
                <a:latin typeface="Times New Roman" panose="02020603050405020304" pitchFamily="18" charset="0"/>
              </a:rPr>
              <a:t>3) </a:t>
            </a:r>
            <a:r>
              <a:rPr lang="en-US" altLang="zh-CN" sz="3600" b="1" dirty="0">
                <a:solidFill>
                  <a:srgbClr val="FF0000"/>
                </a:solidFill>
                <a:latin typeface="Times New Roman" panose="02020603050405020304" pitchFamily="18" charset="0"/>
              </a:rPr>
              <a:t>It </a:t>
            </a:r>
            <a:r>
              <a:rPr lang="en-US" altLang="zh-CN" sz="3600" b="1" dirty="0">
                <a:latin typeface="Times New Roman" panose="02020603050405020304" pitchFamily="18" charset="0"/>
              </a:rPr>
              <a:t>is not right </a:t>
            </a:r>
            <a:r>
              <a:rPr lang="en-US" altLang="zh-CN" sz="3600" b="1" dirty="0">
                <a:solidFill>
                  <a:srgbClr val="FF0000"/>
                </a:solidFill>
                <a:latin typeface="Times New Roman" panose="02020603050405020304" pitchFamily="18" charset="0"/>
              </a:rPr>
              <a:t>to waste</a:t>
            </a:r>
            <a:r>
              <a:rPr lang="en-US" altLang="zh-CN" sz="3600" b="1" dirty="0">
                <a:latin typeface="Times New Roman" panose="02020603050405020304" pitchFamily="18" charset="0"/>
              </a:rPr>
              <a:t> things.</a:t>
            </a:r>
          </a:p>
          <a:p>
            <a:pPr marL="342900" indent="-342900">
              <a:lnSpc>
                <a:spcPct val="105000"/>
              </a:lnSpc>
            </a:pPr>
            <a:r>
              <a:rPr lang="en-US" altLang="zh-CN" sz="3600" b="1" dirty="0">
                <a:latin typeface="Times New Roman" panose="02020603050405020304" pitchFamily="18" charset="0"/>
              </a:rPr>
              <a:t>4) </a:t>
            </a:r>
            <a:r>
              <a:rPr lang="en-US" altLang="zh-CN" sz="3600" b="1" dirty="0">
                <a:solidFill>
                  <a:srgbClr val="FF0000"/>
                </a:solidFill>
                <a:latin typeface="Times New Roman" panose="02020603050405020304" pitchFamily="18" charset="0"/>
              </a:rPr>
              <a:t>It </a:t>
            </a:r>
            <a:r>
              <a:rPr lang="en-US" altLang="zh-CN" sz="3600" b="1" dirty="0">
                <a:latin typeface="Times New Roman" panose="02020603050405020304" pitchFamily="18" charset="0"/>
              </a:rPr>
              <a:t>is quite easy </a:t>
            </a:r>
            <a:r>
              <a:rPr lang="en-US" altLang="zh-CN" sz="3600" b="1" dirty="0">
                <a:solidFill>
                  <a:srgbClr val="FF0000"/>
                </a:solidFill>
                <a:latin typeface="Times New Roman" panose="02020603050405020304" pitchFamily="18" charset="0"/>
              </a:rPr>
              <a:t>to find</a:t>
            </a:r>
            <a:r>
              <a:rPr lang="en-US" altLang="zh-CN" sz="3600" b="1" dirty="0">
                <a:latin typeface="Times New Roman" panose="02020603050405020304" pitchFamily="18" charset="0"/>
              </a:rPr>
              <a:t> information with this program.</a:t>
            </a:r>
          </a:p>
          <a:p>
            <a:pPr marL="342900" indent="-342900">
              <a:lnSpc>
                <a:spcPct val="105000"/>
              </a:lnSpc>
            </a:pPr>
            <a:r>
              <a:rPr lang="en-US" altLang="zh-CN" sz="3600" b="1" dirty="0">
                <a:latin typeface="Times New Roman" panose="02020603050405020304" pitchFamily="18" charset="0"/>
              </a:rPr>
              <a:t>5)They think </a:t>
            </a:r>
            <a:r>
              <a:rPr lang="en-US" altLang="zh-CN" sz="3600" b="1" dirty="0">
                <a:solidFill>
                  <a:srgbClr val="FF0000"/>
                </a:solidFill>
                <a:latin typeface="Times New Roman" panose="02020603050405020304" pitchFamily="18" charset="0"/>
              </a:rPr>
              <a:t>it</a:t>
            </a:r>
            <a:r>
              <a:rPr lang="en-US" altLang="zh-CN" sz="3600" b="1" dirty="0">
                <a:latin typeface="Times New Roman" panose="02020603050405020304" pitchFamily="18" charset="0"/>
              </a:rPr>
              <a:t> is rude </a:t>
            </a:r>
            <a:r>
              <a:rPr lang="en-US" altLang="zh-CN" sz="3600" b="1" dirty="0">
                <a:solidFill>
                  <a:srgbClr val="FF0000"/>
                </a:solidFill>
                <a:latin typeface="Times New Roman" panose="02020603050405020304" pitchFamily="18" charset="0"/>
              </a:rPr>
              <a:t>to point</a:t>
            </a:r>
            <a:r>
              <a:rPr lang="en-US" altLang="zh-CN" sz="3600" b="1" dirty="0">
                <a:latin typeface="Times New Roman" panose="02020603050405020304" pitchFamily="18" charset="0"/>
              </a:rPr>
              <a:t> with a finger.</a:t>
            </a:r>
          </a:p>
        </p:txBody>
      </p:sp>
    </p:spTree>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6625" name="图片 73729" descr="have a look"/>
          <p:cNvPicPr>
            <a:picLocks noChangeAspect="1" noChangeArrowheads="1"/>
          </p:cNvPicPr>
          <p:nvPr/>
        </p:nvPicPr>
        <p:blipFill>
          <a:blip r:embed="rId2" cstate="email"/>
          <a:srcRect/>
          <a:stretch>
            <a:fillRect/>
          </a:stretch>
        </p:blipFill>
        <p:spPr bwMode="auto">
          <a:xfrm>
            <a:off x="685800" y="609600"/>
            <a:ext cx="32226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6" name="矩形 73730"/>
          <p:cNvSpPr>
            <a:spLocks noChangeArrowheads="1"/>
          </p:cNvSpPr>
          <p:nvPr/>
        </p:nvSpPr>
        <p:spPr bwMode="auto">
          <a:xfrm>
            <a:off x="533400" y="1752600"/>
            <a:ext cx="8001000" cy="404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20000"/>
              </a:lnSpc>
            </a:pPr>
            <a:r>
              <a:rPr lang="en-US" altLang="zh-CN" sz="3600" b="1" dirty="0">
                <a:latin typeface="Times New Roman" panose="02020603050405020304" pitchFamily="18" charset="0"/>
              </a:rPr>
              <a:t>6) </a:t>
            </a:r>
            <a:r>
              <a:rPr lang="en-US" altLang="zh-CN" sz="3600" b="1" dirty="0">
                <a:solidFill>
                  <a:srgbClr val="FF0000"/>
                </a:solidFill>
                <a:latin typeface="Times New Roman" panose="02020603050405020304" pitchFamily="18" charset="0"/>
              </a:rPr>
              <a:t>It</a:t>
            </a:r>
            <a:r>
              <a:rPr lang="en-US" altLang="zh-CN" sz="3600" b="1" dirty="0">
                <a:latin typeface="Times New Roman" panose="02020603050405020304" pitchFamily="18" charset="0"/>
              </a:rPr>
              <a:t> is dangerous </a:t>
            </a:r>
            <a:r>
              <a:rPr lang="en-US" altLang="zh-CN" sz="3600" b="1" dirty="0">
                <a:solidFill>
                  <a:srgbClr val="FF0000"/>
                </a:solidFill>
                <a:latin typeface="Times New Roman" panose="02020603050405020304" pitchFamily="18" charset="0"/>
              </a:rPr>
              <a:t>to leave</a:t>
            </a:r>
            <a:r>
              <a:rPr lang="en-US" altLang="zh-CN" sz="3600" b="1" dirty="0">
                <a:latin typeface="Times New Roman" panose="02020603050405020304" pitchFamily="18" charset="0"/>
              </a:rPr>
              <a:t> broken glass on the ground.</a:t>
            </a:r>
          </a:p>
          <a:p>
            <a:pPr marL="342900" indent="-342900">
              <a:lnSpc>
                <a:spcPct val="120000"/>
              </a:lnSpc>
            </a:pPr>
            <a:r>
              <a:rPr lang="en-US" altLang="zh-CN" sz="3600" b="1" dirty="0">
                <a:latin typeface="Times New Roman" panose="02020603050405020304" pitchFamily="18" charset="0"/>
              </a:rPr>
              <a:t>7) </a:t>
            </a:r>
            <a:r>
              <a:rPr lang="en-US" altLang="zh-CN" sz="3600" b="1" dirty="0">
                <a:solidFill>
                  <a:srgbClr val="FF0000"/>
                </a:solidFill>
                <a:latin typeface="Times New Roman" panose="02020603050405020304" pitchFamily="18" charset="0"/>
              </a:rPr>
              <a:t>It</a:t>
            </a:r>
            <a:r>
              <a:rPr lang="en-US" altLang="zh-CN" sz="3600" b="1" dirty="0">
                <a:latin typeface="Times New Roman" panose="02020603050405020304" pitchFamily="18" charset="0"/>
              </a:rPr>
              <a:t>’s necessary </a:t>
            </a:r>
            <a:r>
              <a:rPr lang="en-US" altLang="zh-CN" sz="3600" b="1" dirty="0">
                <a:solidFill>
                  <a:srgbClr val="FF0000"/>
                </a:solidFill>
                <a:latin typeface="Times New Roman" panose="02020603050405020304" pitchFamily="18" charset="0"/>
              </a:rPr>
              <a:t>to discuss</a:t>
            </a:r>
            <a:r>
              <a:rPr lang="en-US" altLang="zh-CN" sz="3600" b="1" dirty="0">
                <a:latin typeface="Times New Roman" panose="02020603050405020304" pitchFamily="18" charset="0"/>
              </a:rPr>
              <a:t> the problem with an experienced teacher. </a:t>
            </a:r>
          </a:p>
          <a:p>
            <a:pPr marL="342900" indent="-342900">
              <a:lnSpc>
                <a:spcPct val="120000"/>
              </a:lnSpc>
            </a:pPr>
            <a:r>
              <a:rPr lang="en-US" altLang="zh-CN" sz="3600" b="1" dirty="0">
                <a:latin typeface="Times New Roman" panose="02020603050405020304" pitchFamily="18" charset="0"/>
              </a:rPr>
              <a:t>8)</a:t>
            </a:r>
            <a:r>
              <a:rPr lang="en-US" altLang="zh-CN" sz="3600" b="1" dirty="0">
                <a:solidFill>
                  <a:srgbClr val="FF0000"/>
                </a:solidFill>
                <a:latin typeface="Times New Roman" panose="02020603050405020304" pitchFamily="18" charset="0"/>
              </a:rPr>
              <a:t>It</a:t>
            </a:r>
            <a:r>
              <a:rPr lang="en-US" altLang="zh-CN" sz="3600" b="1" dirty="0">
                <a:latin typeface="Times New Roman" panose="02020603050405020304" pitchFamily="18" charset="0"/>
              </a:rPr>
              <a:t> is not very good for you </a:t>
            </a:r>
            <a:r>
              <a:rPr lang="en-US" altLang="zh-CN" sz="3600" b="1" dirty="0">
                <a:solidFill>
                  <a:srgbClr val="FF0000"/>
                </a:solidFill>
                <a:latin typeface="Times New Roman" panose="02020603050405020304" pitchFamily="18" charset="0"/>
              </a:rPr>
              <a:t>to smoke</a:t>
            </a:r>
            <a:r>
              <a:rPr lang="en-US" altLang="zh-CN" sz="3600" b="1" dirty="0">
                <a:latin typeface="Times New Roman" panose="02020603050405020304" pitchFamily="18" charset="0"/>
              </a:rPr>
              <a:t> so much</a:t>
            </a:r>
            <a:r>
              <a:rPr lang="zh-CN" altLang="en-US" sz="3600" b="1" dirty="0">
                <a:latin typeface="Times New Roman" panose="02020603050405020304" pitchFamily="18" charset="0"/>
              </a:rPr>
              <a:t>． </a:t>
            </a:r>
          </a:p>
        </p:txBody>
      </p:sp>
    </p:spTree>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矩形 65537"/>
          <p:cNvSpPr>
            <a:spLocks noChangeArrowheads="1"/>
          </p:cNvSpPr>
          <p:nvPr/>
        </p:nvSpPr>
        <p:spPr bwMode="auto">
          <a:xfrm>
            <a:off x="539750" y="404813"/>
            <a:ext cx="6408738" cy="5976937"/>
          </a:xfrm>
          <a:prstGeom prst="rect">
            <a:avLst/>
          </a:prstGeom>
          <a:solidFill>
            <a:srgbClr val="CCFFFF">
              <a:alpha val="3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zh-CN" sz="3600" b="1">
              <a:latin typeface="Times New Roman" panose="02020603050405020304" pitchFamily="18" charset="0"/>
            </a:endParaRPr>
          </a:p>
        </p:txBody>
      </p:sp>
      <p:sp>
        <p:nvSpPr>
          <p:cNvPr id="65539" name="文本框 65538"/>
          <p:cNvSpPr txBox="1">
            <a:spLocks noChangeArrowheads="1"/>
          </p:cNvSpPr>
          <p:nvPr/>
        </p:nvSpPr>
        <p:spPr bwMode="auto">
          <a:xfrm>
            <a:off x="1619250" y="1989138"/>
            <a:ext cx="5772076"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latin typeface="Times New Roman" panose="02020603050405020304" pitchFamily="18" charset="0"/>
              </a:rPr>
              <a:t>to test your sense of observation</a:t>
            </a:r>
          </a:p>
          <a:p>
            <a:r>
              <a:rPr lang="en-US" altLang="zh-CN" sz="3600" b="1" dirty="0">
                <a:latin typeface="Times New Roman" panose="02020603050405020304" pitchFamily="18" charset="0"/>
              </a:rPr>
              <a:t>to test your ability of short-term memory </a:t>
            </a:r>
          </a:p>
          <a:p>
            <a:r>
              <a:rPr lang="en-US" altLang="zh-CN" sz="3600" b="1" dirty="0">
                <a:latin typeface="Times New Roman" panose="02020603050405020304" pitchFamily="18" charset="0"/>
              </a:rPr>
              <a:t>to test your ability to highlight the language points</a:t>
            </a:r>
          </a:p>
        </p:txBody>
      </p:sp>
      <p:grpSp>
        <p:nvGrpSpPr>
          <p:cNvPr id="27651" name="组合 65539"/>
          <p:cNvGrpSpPr/>
          <p:nvPr/>
        </p:nvGrpSpPr>
        <p:grpSpPr bwMode="auto">
          <a:xfrm>
            <a:off x="468313" y="5229225"/>
            <a:ext cx="1150937" cy="1195388"/>
            <a:chOff x="295" y="3294"/>
            <a:chExt cx="725" cy="753"/>
          </a:xfrm>
        </p:grpSpPr>
        <p:pic>
          <p:nvPicPr>
            <p:cNvPr id="27652" name="图片 65540" descr="图标1"/>
            <p:cNvPicPr>
              <a:picLocks noChangeAspect="1" noChangeArrowheads="1"/>
            </p:cNvPicPr>
            <p:nvPr/>
          </p:nvPicPr>
          <p:blipFill>
            <a:blip r:embed="rId2" cstate="email"/>
            <a:srcRect/>
            <a:stretch>
              <a:fillRect/>
            </a:stretch>
          </p:blipFill>
          <p:spPr bwMode="auto">
            <a:xfrm>
              <a:off x="329" y="3294"/>
              <a:ext cx="691" cy="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3" name="文本框 65541"/>
            <p:cNvSpPr txBox="1">
              <a:spLocks noChangeArrowheads="1"/>
            </p:cNvSpPr>
            <p:nvPr/>
          </p:nvSpPr>
          <p:spPr bwMode="auto">
            <a:xfrm>
              <a:off x="295" y="3793"/>
              <a:ext cx="36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1200" b="1">
                  <a:latin typeface="Times New Roman" panose="02020603050405020304" pitchFamily="18" charset="0"/>
                </a:rPr>
                <a:t>Guess</a:t>
              </a:r>
            </a:p>
          </p:txBody>
        </p:sp>
      </p:grpSp>
      <p:pic>
        <p:nvPicPr>
          <p:cNvPr id="65543" name="图片 65542" descr="sun"/>
          <p:cNvPicPr>
            <a:picLocks noChangeAspect="1" noChangeArrowheads="1"/>
          </p:cNvPicPr>
          <p:nvPr/>
        </p:nvPicPr>
        <p:blipFill>
          <a:blip r:embed="rId3" cstate="email"/>
          <a:srcRect/>
          <a:stretch>
            <a:fillRect/>
          </a:stretch>
        </p:blipFill>
        <p:spPr bwMode="auto">
          <a:xfrm>
            <a:off x="1042988" y="2157413"/>
            <a:ext cx="431800"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44" name="图片 65543" descr="sun"/>
          <p:cNvPicPr>
            <a:picLocks noChangeAspect="1" noChangeArrowheads="1"/>
          </p:cNvPicPr>
          <p:nvPr/>
        </p:nvPicPr>
        <p:blipFill>
          <a:blip r:embed="rId3" cstate="email"/>
          <a:srcRect/>
          <a:stretch>
            <a:fillRect/>
          </a:stretch>
        </p:blipFill>
        <p:spPr bwMode="auto">
          <a:xfrm>
            <a:off x="1042988" y="3284538"/>
            <a:ext cx="431800"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45" name="图片 65544" descr="sun"/>
          <p:cNvPicPr>
            <a:picLocks noChangeAspect="1" noChangeArrowheads="1"/>
          </p:cNvPicPr>
          <p:nvPr/>
        </p:nvPicPr>
        <p:blipFill>
          <a:blip r:embed="rId3" cstate="email"/>
          <a:srcRect/>
          <a:stretch>
            <a:fillRect/>
          </a:stretch>
        </p:blipFill>
        <p:spPr bwMode="auto">
          <a:xfrm>
            <a:off x="1044575" y="4389438"/>
            <a:ext cx="431800"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7" name="矩形 65545"/>
          <p:cNvSpPr>
            <a:spLocks noChangeArrowheads="1" noChangeShapeType="1" noTextEdit="1"/>
          </p:cNvSpPr>
          <p:nvPr/>
        </p:nvSpPr>
        <p:spPr bwMode="auto">
          <a:xfrm>
            <a:off x="2362200" y="990600"/>
            <a:ext cx="3505200" cy="838200"/>
          </a:xfrm>
          <a:prstGeom prst="rect">
            <a:avLst/>
          </a:prstGeom>
        </p:spPr>
        <p:txBody>
          <a:bodyPr wrap="none" fromWordArt="1">
            <a:prstTxWarp prst="textPlain">
              <a:avLst>
                <a:gd name="adj" fmla="val 50000"/>
              </a:avLst>
            </a:prstTxWarp>
          </a:bodyPr>
          <a:lstStyle/>
          <a:p>
            <a:pPr algn="ctr"/>
            <a:r>
              <a:rPr lang="en-US" altLang="zh-CN" sz="4800" b="1" kern="10" dirty="0">
                <a:ln w="12700">
                  <a:solidFill>
                    <a:srgbClr val="0000FF"/>
                  </a:solidFill>
                  <a:round/>
                </a:ln>
                <a:solidFill>
                  <a:srgbClr val="0000FF"/>
                </a:solidFill>
                <a:effectLst>
                  <a:outerShdw dist="45791" dir="2021404" algn="ctr" rotWithShape="0">
                    <a:srgbClr val="9999FF"/>
                  </a:outerShdw>
                </a:effectLst>
                <a:latin typeface="Times New Roman" panose="02020603050405020304"/>
                <a:cs typeface="Times New Roman" panose="02020603050405020304"/>
              </a:rPr>
              <a:t>Guessing Game</a:t>
            </a:r>
            <a:endParaRPr lang="zh-CN" altLang="en-US" sz="4800" b="1" kern="10" dirty="0">
              <a:ln w="12700">
                <a:solidFill>
                  <a:srgbClr val="0000FF"/>
                </a:solidFill>
                <a:round/>
              </a:ln>
              <a:solidFill>
                <a:srgbClr val="0000FF"/>
              </a:solidFill>
              <a:effectLst>
                <a:outerShdw dist="45791" dir="2021404" algn="ctr" rotWithShape="0">
                  <a:srgbClr val="9999FF"/>
                </a:outerShdw>
              </a:effectLst>
              <a:latin typeface="Times New Roman" panose="02020603050405020304"/>
              <a:cs typeface="Times New Roman" panose="02020603050405020304"/>
            </a:endParaRPr>
          </a:p>
        </p:txBody>
      </p:sp>
      <p:pic>
        <p:nvPicPr>
          <p:cNvPr id="27658" name="图片 65546" descr="u=2315700687,2339146809&amp;fm=23&amp;gp=0"/>
          <p:cNvPicPr>
            <a:picLocks noChangeAspect="1" noChangeArrowheads="1"/>
          </p:cNvPicPr>
          <p:nvPr/>
        </p:nvPicPr>
        <p:blipFill>
          <a:blip r:embed="rId4" cstate="email"/>
          <a:srcRect/>
          <a:stretch>
            <a:fillRect/>
          </a:stretch>
        </p:blipFill>
        <p:spPr bwMode="auto">
          <a:xfrm>
            <a:off x="1066800" y="762000"/>
            <a:ext cx="11842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5543"/>
                                        </p:tgtEl>
                                        <p:attrNameLst>
                                          <p:attrName>style.visibility</p:attrName>
                                        </p:attrNameLst>
                                      </p:cBhvr>
                                      <p:to>
                                        <p:strVal val="visible"/>
                                      </p:to>
                                    </p:set>
                                    <p:animEffect transition="in" filter="blinds(horizontal)">
                                      <p:cBhvr>
                                        <p:cTn id="7" dur="500"/>
                                        <p:tgtEl>
                                          <p:spTgt spid="65543"/>
                                        </p:tgtEl>
                                      </p:cBhvr>
                                    </p:animEffect>
                                  </p:childTnLst>
                                </p:cTn>
                              </p:par>
                              <p:par>
                                <p:cTn id="8" presetID="3" presetClass="entr" presetSubtype="10" fill="hold" nodeType="withEffect">
                                  <p:stCondLst>
                                    <p:cond delay="0"/>
                                  </p:stCondLst>
                                  <p:childTnLst>
                                    <p:set>
                                      <p:cBhvr>
                                        <p:cTn id="9" dur="1" fill="hold">
                                          <p:stCondLst>
                                            <p:cond delay="0"/>
                                          </p:stCondLst>
                                        </p:cTn>
                                        <p:tgtEl>
                                          <p:spTgt spid="65539">
                                            <p:txEl>
                                              <p:pRg st="0" end="0"/>
                                            </p:txEl>
                                          </p:spTgt>
                                        </p:tgtEl>
                                        <p:attrNameLst>
                                          <p:attrName>style.visibility</p:attrName>
                                        </p:attrNameLst>
                                      </p:cBhvr>
                                      <p:to>
                                        <p:strVal val="visible"/>
                                      </p:to>
                                    </p:set>
                                    <p:animEffect transition="in" filter="blinds(horizontal)">
                                      <p:cBhvr>
                                        <p:cTn id="10" dur="500"/>
                                        <p:tgtEl>
                                          <p:spTgt spid="6553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5544"/>
                                        </p:tgtEl>
                                        <p:attrNameLst>
                                          <p:attrName>style.visibility</p:attrName>
                                        </p:attrNameLst>
                                      </p:cBhvr>
                                      <p:to>
                                        <p:strVal val="visible"/>
                                      </p:to>
                                    </p:set>
                                    <p:animEffect transition="in" filter="blinds(horizontal)">
                                      <p:cBhvr>
                                        <p:cTn id="15" dur="500"/>
                                        <p:tgtEl>
                                          <p:spTgt spid="65544"/>
                                        </p:tgtEl>
                                      </p:cBhvr>
                                    </p:animEffect>
                                  </p:childTnLst>
                                </p:cTn>
                              </p:par>
                              <p:par>
                                <p:cTn id="16" presetID="3" presetClass="entr" presetSubtype="10" fill="hold" nodeType="withEffect">
                                  <p:stCondLst>
                                    <p:cond delay="0"/>
                                  </p:stCondLst>
                                  <p:childTnLst>
                                    <p:set>
                                      <p:cBhvr>
                                        <p:cTn id="17" dur="1" fill="hold">
                                          <p:stCondLst>
                                            <p:cond delay="0"/>
                                          </p:stCondLst>
                                        </p:cTn>
                                        <p:tgtEl>
                                          <p:spTgt spid="65539">
                                            <p:txEl>
                                              <p:pRg st="1" end="1"/>
                                            </p:txEl>
                                          </p:spTgt>
                                        </p:tgtEl>
                                        <p:attrNameLst>
                                          <p:attrName>style.visibility</p:attrName>
                                        </p:attrNameLst>
                                      </p:cBhvr>
                                      <p:to>
                                        <p:strVal val="visible"/>
                                      </p:to>
                                    </p:set>
                                    <p:animEffect transition="in" filter="blinds(horizontal)">
                                      <p:cBhvr>
                                        <p:cTn id="18" dur="500"/>
                                        <p:tgtEl>
                                          <p:spTgt spid="6553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65545"/>
                                        </p:tgtEl>
                                        <p:attrNameLst>
                                          <p:attrName>style.visibility</p:attrName>
                                        </p:attrNameLst>
                                      </p:cBhvr>
                                      <p:to>
                                        <p:strVal val="visible"/>
                                      </p:to>
                                    </p:set>
                                    <p:animEffect transition="in" filter="blinds(horizontal)">
                                      <p:cBhvr>
                                        <p:cTn id="23" dur="500"/>
                                        <p:tgtEl>
                                          <p:spTgt spid="65545"/>
                                        </p:tgtEl>
                                      </p:cBhvr>
                                    </p:animEffect>
                                  </p:childTnLst>
                                </p:cTn>
                              </p:par>
                              <p:par>
                                <p:cTn id="24" presetID="3" presetClass="entr" presetSubtype="10" fill="hold" nodeType="withEffect">
                                  <p:stCondLst>
                                    <p:cond delay="0"/>
                                  </p:stCondLst>
                                  <p:childTnLst>
                                    <p:set>
                                      <p:cBhvr>
                                        <p:cTn id="25" dur="1" fill="hold">
                                          <p:stCondLst>
                                            <p:cond delay="0"/>
                                          </p:stCondLst>
                                        </p:cTn>
                                        <p:tgtEl>
                                          <p:spTgt spid="65539">
                                            <p:txEl>
                                              <p:pRg st="2" end="2"/>
                                            </p:txEl>
                                          </p:spTgt>
                                        </p:tgtEl>
                                        <p:attrNameLst>
                                          <p:attrName>style.visibility</p:attrName>
                                        </p:attrNameLst>
                                      </p:cBhvr>
                                      <p:to>
                                        <p:strVal val="visible"/>
                                      </p:to>
                                    </p:set>
                                    <p:animEffect transition="in" filter="blinds(horizontal)">
                                      <p:cBhvr>
                                        <p:cTn id="26" dur="500"/>
                                        <p:tgtEl>
                                          <p:spTgt spid="655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3" name="文本框 66561"/>
          <p:cNvSpPr txBox="1">
            <a:spLocks noChangeArrowheads="1"/>
          </p:cNvSpPr>
          <p:nvPr/>
        </p:nvSpPr>
        <p:spPr bwMode="auto">
          <a:xfrm>
            <a:off x="304800" y="1066800"/>
            <a:ext cx="8839200" cy="536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600" b="1">
                <a:latin typeface="Times New Roman" panose="02020603050405020304" pitchFamily="18" charset="0"/>
              </a:rPr>
              <a:t>1) It is a waste ___ ____ paper only on one side.</a:t>
            </a:r>
          </a:p>
          <a:p>
            <a:pPr>
              <a:lnSpc>
                <a:spcPct val="120000"/>
              </a:lnSpc>
            </a:pPr>
            <a:r>
              <a:rPr lang="en-US" altLang="zh-CN" sz="3600" b="1">
                <a:latin typeface="Times New Roman" panose="02020603050405020304" pitchFamily="18" charset="0"/>
              </a:rPr>
              <a:t>2) It is fun ___ ________.</a:t>
            </a:r>
          </a:p>
          <a:p>
            <a:pPr>
              <a:lnSpc>
                <a:spcPct val="120000"/>
              </a:lnSpc>
            </a:pPr>
            <a:r>
              <a:rPr lang="en-US" altLang="zh-CN" sz="3600" b="1">
                <a:latin typeface="Times New Roman" panose="02020603050405020304" pitchFamily="18" charset="0"/>
              </a:rPr>
              <a:t>3) It is not right ___ ______ things.</a:t>
            </a:r>
          </a:p>
          <a:p>
            <a:pPr>
              <a:lnSpc>
                <a:spcPct val="120000"/>
              </a:lnSpc>
            </a:pPr>
            <a:r>
              <a:rPr lang="en-US" altLang="zh-CN" sz="3600" b="1">
                <a:latin typeface="Times New Roman" panose="02020603050405020304" pitchFamily="18" charset="0"/>
              </a:rPr>
              <a:t>4) It is quite easy ___ ______ information with this program.</a:t>
            </a:r>
          </a:p>
          <a:p>
            <a:pPr>
              <a:lnSpc>
                <a:spcPct val="120000"/>
              </a:lnSpc>
            </a:pPr>
            <a:r>
              <a:rPr lang="en-US" altLang="zh-CN" sz="3600" b="1">
                <a:latin typeface="Times New Roman" panose="02020603050405020304" pitchFamily="18" charset="0"/>
              </a:rPr>
              <a:t>5)They think it is rude ___ ______ with a finger.</a:t>
            </a:r>
          </a:p>
        </p:txBody>
      </p:sp>
      <p:sp>
        <p:nvSpPr>
          <p:cNvPr id="28674" name="文本框 66562"/>
          <p:cNvSpPr txBox="1">
            <a:spLocks noChangeArrowheads="1"/>
          </p:cNvSpPr>
          <p:nvPr/>
        </p:nvSpPr>
        <p:spPr bwMode="auto">
          <a:xfrm>
            <a:off x="457200" y="381000"/>
            <a:ext cx="3892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6600"/>
                </a:solidFill>
              </a:rPr>
              <a:t>Fill in the blanks.</a:t>
            </a:r>
          </a:p>
        </p:txBody>
      </p:sp>
      <p:sp>
        <p:nvSpPr>
          <p:cNvPr id="66564" name="文本框 66563"/>
          <p:cNvSpPr txBox="1">
            <a:spLocks noChangeArrowheads="1"/>
          </p:cNvSpPr>
          <p:nvPr/>
        </p:nvSpPr>
        <p:spPr bwMode="auto">
          <a:xfrm>
            <a:off x="3352800" y="1143000"/>
            <a:ext cx="1543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to   use</a:t>
            </a:r>
          </a:p>
        </p:txBody>
      </p:sp>
      <p:sp>
        <p:nvSpPr>
          <p:cNvPr id="66565" name="文本框 66564"/>
          <p:cNvSpPr txBox="1">
            <a:spLocks noChangeArrowheads="1"/>
          </p:cNvSpPr>
          <p:nvPr/>
        </p:nvSpPr>
        <p:spPr bwMode="auto">
          <a:xfrm>
            <a:off x="2438400" y="2514600"/>
            <a:ext cx="2279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to    travel </a:t>
            </a:r>
          </a:p>
        </p:txBody>
      </p:sp>
      <p:sp>
        <p:nvSpPr>
          <p:cNvPr id="66566" name="文本框 66565"/>
          <p:cNvSpPr txBox="1">
            <a:spLocks noChangeArrowheads="1"/>
          </p:cNvSpPr>
          <p:nvPr/>
        </p:nvSpPr>
        <p:spPr bwMode="auto">
          <a:xfrm>
            <a:off x="3886200" y="3733800"/>
            <a:ext cx="1809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to    find</a:t>
            </a:r>
          </a:p>
        </p:txBody>
      </p:sp>
      <p:sp>
        <p:nvSpPr>
          <p:cNvPr id="66567" name="文本框 66566"/>
          <p:cNvSpPr txBox="1">
            <a:spLocks noChangeArrowheads="1"/>
          </p:cNvSpPr>
          <p:nvPr/>
        </p:nvSpPr>
        <p:spPr bwMode="auto">
          <a:xfrm>
            <a:off x="3657600" y="3124200"/>
            <a:ext cx="3505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to   waste</a:t>
            </a:r>
          </a:p>
        </p:txBody>
      </p:sp>
      <p:sp>
        <p:nvSpPr>
          <p:cNvPr id="66568" name="文本框 66567"/>
          <p:cNvSpPr txBox="1">
            <a:spLocks noChangeArrowheads="1"/>
          </p:cNvSpPr>
          <p:nvPr/>
        </p:nvSpPr>
        <p:spPr bwMode="auto">
          <a:xfrm>
            <a:off x="5029200" y="5029200"/>
            <a:ext cx="1809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to  point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6564"/>
                                        </p:tgtEl>
                                        <p:attrNameLst>
                                          <p:attrName>style.visibility</p:attrName>
                                        </p:attrNameLst>
                                      </p:cBhvr>
                                      <p:to>
                                        <p:strVal val="visible"/>
                                      </p:to>
                                    </p:set>
                                    <p:animEffect transition="in" filter="blinds(horizontal)">
                                      <p:cBhvr>
                                        <p:cTn id="7" dur="500"/>
                                        <p:tgtEl>
                                          <p:spTgt spid="6656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6565"/>
                                        </p:tgtEl>
                                        <p:attrNameLst>
                                          <p:attrName>style.visibility</p:attrName>
                                        </p:attrNameLst>
                                      </p:cBhvr>
                                      <p:to>
                                        <p:strVal val="visible"/>
                                      </p:to>
                                    </p:set>
                                    <p:animEffect transition="in" filter="blinds(horizontal)">
                                      <p:cBhvr>
                                        <p:cTn id="12" dur="500"/>
                                        <p:tgtEl>
                                          <p:spTgt spid="6656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6567"/>
                                        </p:tgtEl>
                                        <p:attrNameLst>
                                          <p:attrName>style.visibility</p:attrName>
                                        </p:attrNameLst>
                                      </p:cBhvr>
                                      <p:to>
                                        <p:strVal val="visible"/>
                                      </p:to>
                                    </p:set>
                                    <p:animEffect transition="in" filter="blinds(horizontal)">
                                      <p:cBhvr>
                                        <p:cTn id="17" dur="500"/>
                                        <p:tgtEl>
                                          <p:spTgt spid="6656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6566"/>
                                        </p:tgtEl>
                                        <p:attrNameLst>
                                          <p:attrName>style.visibility</p:attrName>
                                        </p:attrNameLst>
                                      </p:cBhvr>
                                      <p:to>
                                        <p:strVal val="visible"/>
                                      </p:to>
                                    </p:set>
                                    <p:animEffect transition="in" filter="blinds(horizontal)">
                                      <p:cBhvr>
                                        <p:cTn id="22" dur="500"/>
                                        <p:tgtEl>
                                          <p:spTgt spid="6656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6568"/>
                                        </p:tgtEl>
                                        <p:attrNameLst>
                                          <p:attrName>style.visibility</p:attrName>
                                        </p:attrNameLst>
                                      </p:cBhvr>
                                      <p:to>
                                        <p:strVal val="visible"/>
                                      </p:to>
                                    </p:set>
                                    <p:animEffect transition="in" filter="blinds(horizontal)">
                                      <p:cBhvr>
                                        <p:cTn id="27" dur="500"/>
                                        <p:tgtEl>
                                          <p:spTgt spid="665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p:bldP spid="66565" grpId="0"/>
      <p:bldP spid="66566" grpId="0"/>
      <p:bldP spid="66567" grpId="0"/>
      <p:bldP spid="66568"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文本框 67585"/>
          <p:cNvSpPr txBox="1">
            <a:spLocks noChangeArrowheads="1"/>
          </p:cNvSpPr>
          <p:nvPr/>
        </p:nvSpPr>
        <p:spPr bwMode="auto">
          <a:xfrm>
            <a:off x="304800" y="1524000"/>
            <a:ext cx="8534400" cy="426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spcBef>
                <a:spcPct val="20000"/>
              </a:spcBef>
            </a:pPr>
            <a:r>
              <a:rPr lang="en-US" altLang="zh-CN" sz="3600" b="1">
                <a:latin typeface="Times New Roman" panose="02020603050405020304" pitchFamily="18" charset="0"/>
              </a:rPr>
              <a:t>6) It is dangerous ___ _____ broken glass on the ground.</a:t>
            </a:r>
          </a:p>
          <a:p>
            <a:pPr>
              <a:lnSpc>
                <a:spcPct val="120000"/>
              </a:lnSpc>
              <a:spcBef>
                <a:spcPct val="20000"/>
              </a:spcBef>
            </a:pPr>
            <a:r>
              <a:rPr lang="en-US" altLang="zh-CN" sz="3600" b="1">
                <a:latin typeface="Times New Roman" panose="02020603050405020304" pitchFamily="18" charset="0"/>
              </a:rPr>
              <a:t>7) It’s necessary ___ ______ the problem with an experienced teacher. </a:t>
            </a:r>
          </a:p>
          <a:p>
            <a:pPr>
              <a:lnSpc>
                <a:spcPct val="120000"/>
              </a:lnSpc>
              <a:spcBef>
                <a:spcPct val="20000"/>
              </a:spcBef>
            </a:pPr>
            <a:r>
              <a:rPr lang="en-US" altLang="zh-CN" sz="3600" b="1">
                <a:latin typeface="Times New Roman" panose="02020603050405020304" pitchFamily="18" charset="0"/>
              </a:rPr>
              <a:t>8)It is not very good for you ___ _______ so much</a:t>
            </a:r>
            <a:r>
              <a:rPr lang="zh-CN" altLang="en-US" sz="3600" b="1">
                <a:latin typeface="Times New Roman" panose="02020603050405020304" pitchFamily="18" charset="0"/>
              </a:rPr>
              <a:t>．</a:t>
            </a:r>
            <a:r>
              <a:rPr lang="zh-CN" altLang="en-US" sz="3600">
                <a:latin typeface="Times New Roman" panose="02020603050405020304" pitchFamily="18" charset="0"/>
              </a:rPr>
              <a:t> </a:t>
            </a:r>
          </a:p>
        </p:txBody>
      </p:sp>
      <p:sp>
        <p:nvSpPr>
          <p:cNvPr id="67587" name="文本框 67586"/>
          <p:cNvSpPr txBox="1">
            <a:spLocks noChangeArrowheads="1"/>
          </p:cNvSpPr>
          <p:nvPr/>
        </p:nvSpPr>
        <p:spPr bwMode="auto">
          <a:xfrm>
            <a:off x="3962400" y="1568450"/>
            <a:ext cx="1784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to  leave</a:t>
            </a:r>
          </a:p>
        </p:txBody>
      </p:sp>
      <p:sp>
        <p:nvSpPr>
          <p:cNvPr id="67588" name="文本框 67587"/>
          <p:cNvSpPr txBox="1">
            <a:spLocks noChangeArrowheads="1"/>
          </p:cNvSpPr>
          <p:nvPr/>
        </p:nvSpPr>
        <p:spPr bwMode="auto">
          <a:xfrm>
            <a:off x="3657600" y="3016250"/>
            <a:ext cx="2279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to  discuss </a:t>
            </a:r>
          </a:p>
        </p:txBody>
      </p:sp>
      <p:sp>
        <p:nvSpPr>
          <p:cNvPr id="67589" name="文本框 67588"/>
          <p:cNvSpPr txBox="1">
            <a:spLocks noChangeArrowheads="1"/>
          </p:cNvSpPr>
          <p:nvPr/>
        </p:nvSpPr>
        <p:spPr bwMode="auto">
          <a:xfrm>
            <a:off x="5943600" y="4464050"/>
            <a:ext cx="2895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to    smoke</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7587"/>
                                        </p:tgtEl>
                                        <p:attrNameLst>
                                          <p:attrName>style.visibility</p:attrName>
                                        </p:attrNameLst>
                                      </p:cBhvr>
                                      <p:to>
                                        <p:strVal val="visible"/>
                                      </p:to>
                                    </p:set>
                                    <p:animEffect transition="in" filter="blinds(horizontal)">
                                      <p:cBhvr>
                                        <p:cTn id="7" dur="500"/>
                                        <p:tgtEl>
                                          <p:spTgt spid="6758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7588"/>
                                        </p:tgtEl>
                                        <p:attrNameLst>
                                          <p:attrName>style.visibility</p:attrName>
                                        </p:attrNameLst>
                                      </p:cBhvr>
                                      <p:to>
                                        <p:strVal val="visible"/>
                                      </p:to>
                                    </p:set>
                                    <p:animEffect transition="in" filter="blinds(horizontal)">
                                      <p:cBhvr>
                                        <p:cTn id="12" dur="500"/>
                                        <p:tgtEl>
                                          <p:spTgt spid="6758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7589"/>
                                        </p:tgtEl>
                                        <p:attrNameLst>
                                          <p:attrName>style.visibility</p:attrName>
                                        </p:attrNameLst>
                                      </p:cBhvr>
                                      <p:to>
                                        <p:strVal val="visible"/>
                                      </p:to>
                                    </p:set>
                                    <p:animEffect transition="in" filter="blinds(horizontal)">
                                      <p:cBhvr>
                                        <p:cTn id="17" dur="500"/>
                                        <p:tgtEl>
                                          <p:spTgt spid="67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p:bldP spid="67588" grpId="0"/>
      <p:bldP spid="67589"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矩形 68609"/>
          <p:cNvSpPr>
            <a:spLocks noChangeArrowheads="1" noChangeShapeType="1" noTextEdit="1"/>
          </p:cNvSpPr>
          <p:nvPr/>
        </p:nvSpPr>
        <p:spPr bwMode="auto">
          <a:xfrm>
            <a:off x="1828872" y="1371654"/>
            <a:ext cx="5334000" cy="2438400"/>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rPr>
              <a:t>Practice</a:t>
            </a:r>
            <a:endParaRPr lang="zh-CN" alt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endParaRPr>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7" name="图片 7169" descr="teamwork"/>
          <p:cNvPicPr>
            <a:picLocks noChangeAspect="1" noChangeArrowheads="1"/>
          </p:cNvPicPr>
          <p:nvPr/>
        </p:nvPicPr>
        <p:blipFill>
          <a:blip r:embed="rId2" cstate="email">
            <a:lum contrast="36000"/>
          </a:blip>
          <a:srcRect/>
          <a:stretch>
            <a:fillRect/>
          </a:stretch>
        </p:blipFill>
        <p:spPr bwMode="auto">
          <a:xfrm>
            <a:off x="8147050" y="115888"/>
            <a:ext cx="85248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 name="图片 7170" descr="words"/>
          <p:cNvPicPr>
            <a:picLocks noChangeAspect="1" noChangeArrowheads="1"/>
          </p:cNvPicPr>
          <p:nvPr/>
        </p:nvPicPr>
        <p:blipFill>
          <a:blip r:embed="rId3" cstate="email"/>
          <a:srcRect/>
          <a:stretch>
            <a:fillRect/>
          </a:stretch>
        </p:blipFill>
        <p:spPr bwMode="auto">
          <a:xfrm>
            <a:off x="0" y="5810250"/>
            <a:ext cx="161925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099" name="组合 7171"/>
          <p:cNvGrpSpPr/>
          <p:nvPr/>
        </p:nvGrpSpPr>
        <p:grpSpPr bwMode="auto">
          <a:xfrm>
            <a:off x="468313" y="1987550"/>
            <a:ext cx="5399087" cy="1296988"/>
            <a:chOff x="476" y="1117"/>
            <a:chExt cx="4355" cy="1134"/>
          </a:xfrm>
        </p:grpSpPr>
        <p:sp>
          <p:nvSpPr>
            <p:cNvPr id="4100" name="矩形 7172"/>
            <p:cNvSpPr>
              <a:spLocks noChangeArrowheads="1"/>
            </p:cNvSpPr>
            <p:nvPr/>
          </p:nvSpPr>
          <p:spPr bwMode="auto">
            <a:xfrm>
              <a:off x="476" y="1117"/>
              <a:ext cx="4355" cy="1134"/>
            </a:xfrm>
            <a:prstGeom prst="rect">
              <a:avLst/>
            </a:prstGeom>
            <a:solidFill>
              <a:srgbClr val="3366FF"/>
            </a:solidFill>
            <a:ln>
              <a:noFill/>
            </a:ln>
            <a:effectLst>
              <a:outerShdw dist="45791" dir="3378596" algn="ctr" rotWithShape="0">
                <a:srgbClr val="B3B3FF">
                  <a:alpha val="5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4101" name="矩形 7173"/>
            <p:cNvSpPr>
              <a:spLocks noChangeArrowheads="1"/>
            </p:cNvSpPr>
            <p:nvPr/>
          </p:nvSpPr>
          <p:spPr bwMode="auto">
            <a:xfrm>
              <a:off x="657" y="1298"/>
              <a:ext cx="3992" cy="817"/>
            </a:xfrm>
            <a:prstGeom prst="rect">
              <a:avLst/>
            </a:prstGeom>
            <a:solidFill>
              <a:schemeClr val="bg1"/>
            </a:solidFill>
            <a:ln w="9525">
              <a:solidFill>
                <a:schemeClr val="bg1"/>
              </a:solidFill>
              <a:miter lim="800000"/>
            </a:ln>
            <a:effectLst>
              <a:outerShdw dist="45791" dir="3378596" algn="ctr" rotWithShape="0">
                <a:srgbClr val="B3B3FF"/>
              </a:outerShdw>
            </a:effectLst>
          </p:spPr>
          <p:txBody>
            <a:bodyPr/>
            <a:lstStyle/>
            <a:p>
              <a:endParaRPr lang="zh-CN" altLang="en-US"/>
            </a:p>
          </p:txBody>
        </p:sp>
      </p:grpSp>
      <p:sp>
        <p:nvSpPr>
          <p:cNvPr id="4102" name="文本框 7174"/>
          <p:cNvSpPr txBox="1">
            <a:spLocks noChangeArrowheads="1"/>
          </p:cNvSpPr>
          <p:nvPr/>
        </p:nvSpPr>
        <p:spPr bwMode="auto">
          <a:xfrm>
            <a:off x="1549400" y="2049463"/>
            <a:ext cx="4175125" cy="1189037"/>
          </a:xfrm>
          <a:prstGeom prst="rect">
            <a:avLst/>
          </a:prstGeom>
          <a:noFill/>
          <a:ln>
            <a:noFill/>
          </a:ln>
          <a:effectLst>
            <a:outerShdw dist="35921" dir="2700000" algn="ctr" rotWithShape="0">
              <a:srgbClr val="CCFF66">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fontAlgn="b">
              <a:spcBef>
                <a:spcPct val="50000"/>
              </a:spcBef>
            </a:pPr>
            <a:r>
              <a:rPr lang="en-US" altLang="zh-CN" sz="7200" b="1">
                <a:ea typeface="华文细黑" panose="02010600040101010101" pitchFamily="2" charset="-122"/>
              </a:rPr>
              <a:t>Review</a:t>
            </a:r>
          </a:p>
        </p:txBody>
      </p:sp>
      <p:pic>
        <p:nvPicPr>
          <p:cNvPr id="4103" name="图片 7175" descr="plag1"/>
          <p:cNvPicPr>
            <a:picLocks noChangeAspect="1" noChangeArrowheads="1"/>
          </p:cNvPicPr>
          <p:nvPr/>
        </p:nvPicPr>
        <p:blipFill>
          <a:blip r:embed="rId4" cstate="email">
            <a:clrChange>
              <a:clrFrom>
                <a:srgbClr val="FDFEF9"/>
              </a:clrFrom>
              <a:clrTo>
                <a:srgbClr val="FDFEF9">
                  <a:alpha val="0"/>
                </a:srgbClr>
              </a:clrTo>
            </a:clrChange>
          </a:blip>
          <a:srcRect/>
          <a:stretch>
            <a:fillRect/>
          </a:stretch>
        </p:blipFill>
        <p:spPr bwMode="auto">
          <a:xfrm>
            <a:off x="684213" y="2189163"/>
            <a:ext cx="1152525"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矩形 7176"/>
          <p:cNvSpPr>
            <a:spLocks noChangeArrowheads="1"/>
          </p:cNvSpPr>
          <p:nvPr/>
        </p:nvSpPr>
        <p:spPr bwMode="auto">
          <a:xfrm>
            <a:off x="1447800" y="3733800"/>
            <a:ext cx="3470275" cy="74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4300" b="1" dirty="0">
                <a:solidFill>
                  <a:srgbClr val="6600FF"/>
                </a:solidFill>
              </a:rPr>
              <a:t>Vocabulary </a:t>
            </a:r>
          </a:p>
        </p:txBody>
      </p:sp>
    </p:spTree>
  </p:cSld>
  <p:clrMapOvr>
    <a:masterClrMapping/>
  </p:clrMapOvr>
  <p:transition>
    <p:blinds/>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矩形 69633"/>
          <p:cNvSpPr>
            <a:spLocks noChangeArrowheads="1"/>
          </p:cNvSpPr>
          <p:nvPr/>
        </p:nvSpPr>
        <p:spPr bwMode="auto">
          <a:xfrm>
            <a:off x="381000" y="838200"/>
            <a:ext cx="8686800" cy="558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r>
              <a:rPr lang="en-US" altLang="zh-CN" sz="3600" b="1" dirty="0">
                <a:latin typeface="Times New Roman" panose="02020603050405020304" pitchFamily="18" charset="0"/>
              </a:rPr>
              <a:t>1. It is not always easy _____ invitations.</a:t>
            </a:r>
          </a:p>
          <a:p>
            <a:pPr marL="342900" indent="-342900"/>
            <a:r>
              <a:rPr lang="en-US" altLang="zh-CN" sz="3600" b="1" dirty="0">
                <a:latin typeface="Times New Roman" panose="02020603050405020304" pitchFamily="18" charset="0"/>
              </a:rPr>
              <a:t>    A. to refuse   	     B. refusing    	</a:t>
            </a:r>
          </a:p>
          <a:p>
            <a:pPr marL="342900" indent="-342900"/>
            <a:r>
              <a:rPr lang="en-US" altLang="zh-CN" sz="3600" b="1" dirty="0">
                <a:latin typeface="Times New Roman" panose="02020603050405020304" pitchFamily="18" charset="0"/>
              </a:rPr>
              <a:t>    C. to be refused	     D. being refused</a:t>
            </a:r>
          </a:p>
          <a:p>
            <a:pPr marL="342900" indent="-342900"/>
            <a:r>
              <a:rPr lang="en-US" altLang="zh-CN" sz="3600" b="1" dirty="0">
                <a:latin typeface="Times New Roman" panose="02020603050405020304" pitchFamily="18" charset="0"/>
              </a:rPr>
              <a:t>2. It is bad for your eyes ___ computer games too much.</a:t>
            </a:r>
          </a:p>
          <a:p>
            <a:pPr marL="342900" indent="-342900"/>
            <a:r>
              <a:rPr lang="en-US" altLang="zh-CN" sz="3600" b="1" dirty="0">
                <a:latin typeface="Times New Roman" panose="02020603050405020304" pitchFamily="18" charset="0"/>
              </a:rPr>
              <a:t>   A. plays                   B. to play</a:t>
            </a:r>
          </a:p>
          <a:p>
            <a:pPr marL="342900" indent="-342900"/>
            <a:r>
              <a:rPr lang="en-US" altLang="zh-CN" sz="3600" b="1" dirty="0">
                <a:latin typeface="Times New Roman" panose="02020603050405020304" pitchFamily="18" charset="0"/>
              </a:rPr>
              <a:t>   C. play                     D. playing</a:t>
            </a:r>
          </a:p>
          <a:p>
            <a:pPr marL="342900" indent="-342900"/>
            <a:r>
              <a:rPr lang="en-US" altLang="zh-CN" sz="3600" b="1" dirty="0">
                <a:latin typeface="Times New Roman" panose="02020603050405020304" pitchFamily="18" charset="0"/>
              </a:rPr>
              <a:t>3. It _____ him four hours and a half to do the work.</a:t>
            </a:r>
          </a:p>
          <a:p>
            <a:pPr marL="342900" indent="-342900"/>
            <a:r>
              <a:rPr lang="en-US" altLang="zh-CN" sz="3600" b="1" dirty="0">
                <a:latin typeface="Times New Roman" panose="02020603050405020304" pitchFamily="18" charset="0"/>
              </a:rPr>
              <a:t>   A. spent      B. used   C. needed  D. took</a:t>
            </a:r>
          </a:p>
        </p:txBody>
      </p:sp>
      <p:sp>
        <p:nvSpPr>
          <p:cNvPr id="31746" name="矩形 69634"/>
          <p:cNvSpPr>
            <a:spLocks noChangeArrowheads="1"/>
          </p:cNvSpPr>
          <p:nvPr/>
        </p:nvSpPr>
        <p:spPr bwMode="auto">
          <a:xfrm>
            <a:off x="533400" y="76200"/>
            <a:ext cx="3733800"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zh-CN" altLang="en-US" sz="3600" b="1" dirty="0">
                <a:solidFill>
                  <a:srgbClr val="9933FF"/>
                </a:solidFill>
                <a:latin typeface="Times New Roman" panose="02020603050405020304" pitchFamily="18" charset="0"/>
              </a:rPr>
              <a:t>选择填空。</a:t>
            </a:r>
          </a:p>
        </p:txBody>
      </p:sp>
      <p:pic>
        <p:nvPicPr>
          <p:cNvPr id="69641" name="图片 69640" descr="图片2'khj"/>
          <p:cNvPicPr>
            <a:picLocks noChangeAspect="1" noChangeArrowheads="1"/>
          </p:cNvPicPr>
          <p:nvPr/>
        </p:nvPicPr>
        <p:blipFill>
          <a:blip r:embed="rId2"/>
          <a:srcRect/>
          <a:stretch>
            <a:fillRect/>
          </a:stretch>
        </p:blipFill>
        <p:spPr bwMode="auto">
          <a:xfrm>
            <a:off x="609600" y="1219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42" name="图片 69641" descr="图片2'khj"/>
          <p:cNvPicPr>
            <a:picLocks noChangeAspect="1" noChangeArrowheads="1"/>
          </p:cNvPicPr>
          <p:nvPr/>
        </p:nvPicPr>
        <p:blipFill>
          <a:blip r:embed="rId2"/>
          <a:srcRect/>
          <a:stretch>
            <a:fillRect/>
          </a:stretch>
        </p:blipFill>
        <p:spPr bwMode="auto">
          <a:xfrm>
            <a:off x="4267200" y="34290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9643" name="图片 69642" descr="图片2'khj"/>
          <p:cNvPicPr>
            <a:picLocks noChangeAspect="1" noChangeArrowheads="1"/>
          </p:cNvPicPr>
          <p:nvPr/>
        </p:nvPicPr>
        <p:blipFill>
          <a:blip r:embed="rId2"/>
          <a:srcRect/>
          <a:stretch>
            <a:fillRect/>
          </a:stretch>
        </p:blipFill>
        <p:spPr bwMode="auto">
          <a:xfrm>
            <a:off x="6781800" y="56388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9641"/>
                                        </p:tgtEl>
                                        <p:attrNameLst>
                                          <p:attrName>style.visibility</p:attrName>
                                        </p:attrNameLst>
                                      </p:cBhvr>
                                      <p:to>
                                        <p:strVal val="visible"/>
                                      </p:to>
                                    </p:set>
                                    <p:animEffect transition="in" filter="dissolve">
                                      <p:cBhvr>
                                        <p:cTn id="7" dur="500"/>
                                        <p:tgtEl>
                                          <p:spTgt spid="6964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9642"/>
                                        </p:tgtEl>
                                        <p:attrNameLst>
                                          <p:attrName>style.visibility</p:attrName>
                                        </p:attrNameLst>
                                      </p:cBhvr>
                                      <p:to>
                                        <p:strVal val="visible"/>
                                      </p:to>
                                    </p:set>
                                    <p:animEffect transition="in" filter="dissolve">
                                      <p:cBhvr>
                                        <p:cTn id="12" dur="500"/>
                                        <p:tgtEl>
                                          <p:spTgt spid="6964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9643"/>
                                        </p:tgtEl>
                                        <p:attrNameLst>
                                          <p:attrName>style.visibility</p:attrName>
                                        </p:attrNameLst>
                                      </p:cBhvr>
                                      <p:to>
                                        <p:strVal val="visible"/>
                                      </p:to>
                                    </p:set>
                                    <p:animEffect transition="in" filter="dissolve">
                                      <p:cBhvr>
                                        <p:cTn id="17" dur="500"/>
                                        <p:tgtEl>
                                          <p:spTgt spid="69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矩形 75777"/>
          <p:cNvSpPr>
            <a:spLocks noChangeArrowheads="1"/>
          </p:cNvSpPr>
          <p:nvPr/>
        </p:nvSpPr>
        <p:spPr bwMode="auto">
          <a:xfrm>
            <a:off x="381000" y="1168400"/>
            <a:ext cx="8686800" cy="490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25000"/>
              </a:lnSpc>
            </a:pPr>
            <a:r>
              <a:rPr lang="en-US" altLang="zh-CN" sz="3600" b="1" dirty="0">
                <a:latin typeface="Times New Roman" panose="02020603050405020304" pitchFamily="18" charset="0"/>
              </a:rPr>
              <a:t>4. It was careless _____ him to break the coffee cups.</a:t>
            </a:r>
          </a:p>
          <a:p>
            <a:pPr marL="342900" indent="-342900">
              <a:lnSpc>
                <a:spcPct val="125000"/>
              </a:lnSpc>
            </a:pPr>
            <a:r>
              <a:rPr lang="en-US" altLang="zh-CN" sz="3600" b="1" dirty="0">
                <a:latin typeface="Times New Roman" panose="02020603050405020304" pitchFamily="18" charset="0"/>
              </a:rPr>
              <a:t>    A. for   	             B. to    	</a:t>
            </a:r>
          </a:p>
          <a:p>
            <a:pPr marL="342900" indent="-342900">
              <a:lnSpc>
                <a:spcPct val="125000"/>
              </a:lnSpc>
            </a:pPr>
            <a:r>
              <a:rPr lang="en-US" altLang="zh-CN" sz="3600" b="1" dirty="0">
                <a:latin typeface="Times New Roman" panose="02020603050405020304" pitchFamily="18" charset="0"/>
              </a:rPr>
              <a:t>    C. with	             D. of</a:t>
            </a:r>
          </a:p>
          <a:p>
            <a:pPr marL="342900" indent="-342900">
              <a:lnSpc>
                <a:spcPct val="125000"/>
              </a:lnSpc>
            </a:pPr>
            <a:r>
              <a:rPr lang="en-US" altLang="zh-CN" sz="3600" b="1" dirty="0">
                <a:latin typeface="Times New Roman" panose="02020603050405020304" pitchFamily="18" charset="0"/>
              </a:rPr>
              <a:t>5. What a pleasure___ with them!</a:t>
            </a:r>
          </a:p>
          <a:p>
            <a:pPr marL="342900" indent="-342900">
              <a:lnSpc>
                <a:spcPct val="125000"/>
              </a:lnSpc>
            </a:pPr>
            <a:r>
              <a:rPr lang="en-US" altLang="zh-CN" sz="3600" b="1" dirty="0">
                <a:latin typeface="Times New Roman" panose="02020603050405020304" pitchFamily="18" charset="0"/>
              </a:rPr>
              <a:t>   A. is it to work         B. it is to work</a:t>
            </a:r>
          </a:p>
          <a:p>
            <a:pPr marL="342900" indent="-342900">
              <a:lnSpc>
                <a:spcPct val="125000"/>
              </a:lnSpc>
            </a:pPr>
            <a:r>
              <a:rPr lang="en-US" altLang="zh-CN" sz="3600" b="1" dirty="0">
                <a:latin typeface="Times New Roman" panose="02020603050405020304" pitchFamily="18" charset="0"/>
              </a:rPr>
              <a:t>   C. to work                D. to be worked</a:t>
            </a:r>
          </a:p>
        </p:txBody>
      </p:sp>
      <p:pic>
        <p:nvPicPr>
          <p:cNvPr id="75780" name="图片 75779" descr="图片2'khj"/>
          <p:cNvPicPr>
            <a:picLocks noChangeAspect="1" noChangeArrowheads="1"/>
          </p:cNvPicPr>
          <p:nvPr/>
        </p:nvPicPr>
        <p:blipFill>
          <a:blip r:embed="rId2"/>
          <a:srcRect/>
          <a:stretch>
            <a:fillRect/>
          </a:stretch>
        </p:blipFill>
        <p:spPr bwMode="auto">
          <a:xfrm>
            <a:off x="609600" y="25146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781" name="图片 75780" descr="图片2'khj"/>
          <p:cNvPicPr>
            <a:picLocks noChangeAspect="1" noChangeArrowheads="1"/>
          </p:cNvPicPr>
          <p:nvPr/>
        </p:nvPicPr>
        <p:blipFill>
          <a:blip r:embed="rId2"/>
          <a:srcRect/>
          <a:stretch>
            <a:fillRect/>
          </a:stretch>
        </p:blipFill>
        <p:spPr bwMode="auto">
          <a:xfrm>
            <a:off x="4343400" y="45720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dissolve">
                                      <p:cBhvr>
                                        <p:cTn id="7" dur="500"/>
                                        <p:tgtEl>
                                          <p:spTgt spid="7578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5781"/>
                                        </p:tgtEl>
                                        <p:attrNameLst>
                                          <p:attrName>style.visibility</p:attrName>
                                        </p:attrNameLst>
                                      </p:cBhvr>
                                      <p:to>
                                        <p:strVal val="visible"/>
                                      </p:to>
                                    </p:set>
                                    <p:animEffect transition="in" filter="dissolve">
                                      <p:cBhvr>
                                        <p:cTn id="12" dur="500"/>
                                        <p:tgtEl>
                                          <p:spTgt spid="757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文本框 70657"/>
          <p:cNvSpPr txBox="1">
            <a:spLocks noChangeArrowheads="1"/>
          </p:cNvSpPr>
          <p:nvPr/>
        </p:nvSpPr>
        <p:spPr bwMode="auto">
          <a:xfrm>
            <a:off x="838200" y="457200"/>
            <a:ext cx="7056438" cy="437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3600" b="1">
                <a:latin typeface="Times New Roman" panose="02020603050405020304" pitchFamily="18" charset="0"/>
              </a:rPr>
              <a:t>以上我们已经通过归纳总结和练习对本课的语法内容有了一定的了解，下面就让我们根据</a:t>
            </a:r>
          </a:p>
          <a:p>
            <a:pPr>
              <a:lnSpc>
                <a:spcPct val="130000"/>
              </a:lnSpc>
            </a:pPr>
            <a:r>
              <a:rPr lang="zh-CN" altLang="en-US" sz="3600" b="1">
                <a:latin typeface="Times New Roman" panose="02020603050405020304" pitchFamily="18" charset="0"/>
              </a:rPr>
              <a:t>之前练习的考察情</a:t>
            </a:r>
          </a:p>
          <a:p>
            <a:pPr>
              <a:lnSpc>
                <a:spcPct val="130000"/>
              </a:lnSpc>
            </a:pPr>
            <a:r>
              <a:rPr lang="zh-CN" altLang="en-US" sz="3600" b="1">
                <a:latin typeface="Times New Roman" panose="02020603050405020304" pitchFamily="18" charset="0"/>
              </a:rPr>
              <a:t>况进一步选择讲解</a:t>
            </a:r>
          </a:p>
          <a:p>
            <a:pPr>
              <a:lnSpc>
                <a:spcPct val="130000"/>
              </a:lnSpc>
            </a:pPr>
            <a:r>
              <a:rPr lang="zh-CN" altLang="en-US" sz="3600" b="1">
                <a:latin typeface="Times New Roman" panose="02020603050405020304" pitchFamily="18" charset="0"/>
              </a:rPr>
              <a:t>该语法项的重难点。</a:t>
            </a:r>
          </a:p>
        </p:txBody>
      </p:sp>
    </p:spTree>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文本框 71681"/>
          <p:cNvSpPr txBox="1">
            <a:spLocks noChangeArrowheads="1"/>
          </p:cNvSpPr>
          <p:nvPr/>
        </p:nvSpPr>
        <p:spPr bwMode="auto">
          <a:xfrm>
            <a:off x="228600" y="1900238"/>
            <a:ext cx="8569325" cy="130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85800" indent="-6858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20000"/>
              </a:lnSpc>
            </a:pPr>
            <a:r>
              <a:rPr lang="zh-CN" altLang="en-US" sz="3600" b="1">
                <a:solidFill>
                  <a:srgbClr val="990099"/>
                </a:solidFill>
                <a:latin typeface="Times New Roman" panose="02020603050405020304" pitchFamily="18" charset="0"/>
              </a:rPr>
              <a:t>动词不定式作主语的用法</a:t>
            </a:r>
          </a:p>
          <a:p>
            <a:endParaRPr lang="zh-CN" altLang="en-US" sz="3600" b="1">
              <a:latin typeface="Times New Roman" panose="02020603050405020304" pitchFamily="18" charset="0"/>
            </a:endParaRPr>
          </a:p>
        </p:txBody>
      </p:sp>
      <p:sp>
        <p:nvSpPr>
          <p:cNvPr id="34818" name="矩形 71682"/>
          <p:cNvSpPr>
            <a:spLocks noChangeArrowheads="1" noChangeShapeType="1" noTextEdit="1"/>
          </p:cNvSpPr>
          <p:nvPr/>
        </p:nvSpPr>
        <p:spPr bwMode="auto">
          <a:xfrm>
            <a:off x="457200" y="533400"/>
            <a:ext cx="2881313" cy="792163"/>
          </a:xfrm>
          <a:prstGeom prst="rect">
            <a:avLst/>
          </a:prstGeom>
        </p:spPr>
        <p:txBody>
          <a:bodyPr wrap="none" fromWordArt="1">
            <a:prstTxWarp prst="textDoubleWave1">
              <a:avLst>
                <a:gd name="adj1" fmla="val 6500"/>
                <a:gd name="adj2" fmla="val 0"/>
              </a:avLst>
            </a:prstTxWarp>
          </a:bodyPr>
          <a:lstStyle/>
          <a:p>
            <a:pPr algn="ctr"/>
            <a:r>
              <a:rPr lang="en-US" altLang="zh-CN"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rPr>
              <a:t>Grammar</a:t>
            </a:r>
            <a:endParaRPr lang="zh-CN" altLang="en-US"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endParaRPr>
          </a:p>
        </p:txBody>
      </p:sp>
      <p:sp>
        <p:nvSpPr>
          <p:cNvPr id="71684" name="矩形 71683"/>
          <p:cNvSpPr>
            <a:spLocks noChangeArrowheads="1"/>
          </p:cNvSpPr>
          <p:nvPr/>
        </p:nvSpPr>
        <p:spPr bwMode="auto">
          <a:xfrm>
            <a:off x="914400" y="2955925"/>
            <a:ext cx="7772400" cy="245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30000"/>
              </a:spcBef>
            </a:pPr>
            <a:r>
              <a:rPr lang="zh-CN" altLang="en-US" sz="3600" b="1">
                <a:latin typeface="Times New Roman" panose="02020603050405020304" pitchFamily="18" charset="0"/>
              </a:rPr>
              <a:t>动词不定式的基本形式为“</a:t>
            </a:r>
            <a:r>
              <a:rPr lang="en-US" altLang="zh-CN" sz="3600" b="1">
                <a:latin typeface="Times New Roman" panose="02020603050405020304" pitchFamily="18" charset="0"/>
              </a:rPr>
              <a:t>to + </a:t>
            </a:r>
            <a:r>
              <a:rPr lang="zh-CN" altLang="en-US" sz="3600" b="1">
                <a:latin typeface="Times New Roman" panose="02020603050405020304" pitchFamily="18" charset="0"/>
              </a:rPr>
              <a:t>动词原形”，其否定形式是“</a:t>
            </a:r>
            <a:r>
              <a:rPr lang="en-US" altLang="zh-CN" sz="3600" b="1">
                <a:latin typeface="Times New Roman" panose="02020603050405020304" pitchFamily="18" charset="0"/>
              </a:rPr>
              <a:t>not + </a:t>
            </a:r>
            <a:r>
              <a:rPr lang="zh-CN" altLang="en-US" sz="3600" b="1">
                <a:latin typeface="Times New Roman" panose="02020603050405020304" pitchFamily="18" charset="0"/>
              </a:rPr>
              <a:t>动词原形”。</a:t>
            </a:r>
          </a:p>
          <a:p>
            <a:pPr>
              <a:spcBef>
                <a:spcPct val="30000"/>
              </a:spcBef>
            </a:pPr>
            <a:r>
              <a:rPr lang="zh-CN" altLang="en-US" sz="3600" b="1">
                <a:latin typeface="Times New Roman" panose="02020603050405020304" pitchFamily="18" charset="0"/>
              </a:rPr>
              <a:t>它能起名词的作用，在句子中充当主语、表语、宾语和宾语补足语。</a:t>
            </a: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1684">
                                            <p:txEl>
                                              <p:pRg st="0" end="0"/>
                                            </p:txEl>
                                          </p:spTgt>
                                        </p:tgtEl>
                                        <p:attrNameLst>
                                          <p:attrName>style.visibility</p:attrName>
                                        </p:attrNameLst>
                                      </p:cBhvr>
                                      <p:to>
                                        <p:strVal val="visible"/>
                                      </p:to>
                                    </p:set>
                                    <p:animEffect transition="in" filter="box(in)">
                                      <p:cBhvr>
                                        <p:cTn id="7" dur="500"/>
                                        <p:tgtEl>
                                          <p:spTgt spid="716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1684">
                                            <p:txEl>
                                              <p:pRg st="1" end="1"/>
                                            </p:txEl>
                                          </p:spTgt>
                                        </p:tgtEl>
                                        <p:attrNameLst>
                                          <p:attrName>style.visibility</p:attrName>
                                        </p:attrNameLst>
                                      </p:cBhvr>
                                      <p:to>
                                        <p:strVal val="visible"/>
                                      </p:to>
                                    </p:set>
                                    <p:animEffect transition="in" filter="box(in)">
                                      <p:cBhvr>
                                        <p:cTn id="12" dur="500"/>
                                        <p:tgtEl>
                                          <p:spTgt spid="7168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文本框 49156"/>
          <p:cNvSpPr txBox="1">
            <a:spLocks noChangeArrowheads="1"/>
          </p:cNvSpPr>
          <p:nvPr/>
        </p:nvSpPr>
        <p:spPr bwMode="auto">
          <a:xfrm>
            <a:off x="609704" y="990664"/>
            <a:ext cx="8153400" cy="338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30000"/>
              </a:spcBef>
            </a:pPr>
            <a:r>
              <a:rPr lang="zh-CN" altLang="en-US" sz="3200" b="1" dirty="0">
                <a:latin typeface="Times New Roman" panose="02020603050405020304" pitchFamily="18" charset="0"/>
              </a:rPr>
              <a:t>动词不定式在作主语时，常用</a:t>
            </a:r>
            <a:r>
              <a:rPr lang="en-US" altLang="zh-CN" sz="3200" b="1" dirty="0">
                <a:solidFill>
                  <a:srgbClr val="FF0000"/>
                </a:solidFill>
                <a:latin typeface="Times New Roman" panose="02020603050405020304" pitchFamily="18" charset="0"/>
              </a:rPr>
              <a:t>it</a:t>
            </a:r>
            <a:r>
              <a:rPr lang="zh-CN" altLang="en-US" sz="3200" b="1" dirty="0">
                <a:latin typeface="Times New Roman" panose="02020603050405020304" pitchFamily="18" charset="0"/>
              </a:rPr>
              <a:t>作</a:t>
            </a:r>
            <a:r>
              <a:rPr lang="zh-CN" altLang="en-US" sz="3200" b="1" dirty="0">
                <a:solidFill>
                  <a:srgbClr val="0000FF"/>
                </a:solidFill>
                <a:latin typeface="Times New Roman" panose="02020603050405020304" pitchFamily="18" charset="0"/>
              </a:rPr>
              <a:t>形式主语</a:t>
            </a:r>
            <a:r>
              <a:rPr lang="zh-CN" altLang="en-US" sz="3200" b="1" dirty="0">
                <a:latin typeface="Times New Roman" panose="02020603050405020304" pitchFamily="18" charset="0"/>
              </a:rPr>
              <a:t>，而往往将动词不定式放在谓语或表语之后。</a:t>
            </a:r>
          </a:p>
          <a:p>
            <a:pPr>
              <a:lnSpc>
                <a:spcPct val="120000"/>
              </a:lnSpc>
            </a:pPr>
            <a:r>
              <a:rPr lang="en-US" altLang="zh-CN" sz="3200" b="1" dirty="0">
                <a:solidFill>
                  <a:srgbClr val="FF0000"/>
                </a:solidFill>
                <a:latin typeface="Times New Roman" panose="02020603050405020304" pitchFamily="18" charset="0"/>
              </a:rPr>
              <a:t>It</a:t>
            </a:r>
            <a:r>
              <a:rPr lang="en-US" altLang="zh-CN" sz="3200" b="1" dirty="0">
                <a:latin typeface="Times New Roman" panose="02020603050405020304" pitchFamily="18" charset="0"/>
              </a:rPr>
              <a:t>’s not easy </a:t>
            </a:r>
            <a:r>
              <a:rPr lang="en-US" altLang="zh-CN" sz="3200" b="1" dirty="0">
                <a:solidFill>
                  <a:srgbClr val="0000FF"/>
                </a:solidFill>
                <a:latin typeface="Times New Roman" panose="02020603050405020304" pitchFamily="18" charset="0"/>
              </a:rPr>
              <a:t>to learn a foreign language well.</a:t>
            </a:r>
          </a:p>
          <a:p>
            <a:pPr>
              <a:lnSpc>
                <a:spcPct val="120000"/>
              </a:lnSpc>
            </a:pPr>
            <a:r>
              <a:rPr lang="en-US" altLang="zh-CN" sz="3200" b="1" dirty="0">
                <a:latin typeface="Times New Roman" panose="02020603050405020304" pitchFamily="18" charset="0"/>
              </a:rPr>
              <a:t>(= </a:t>
            </a:r>
            <a:r>
              <a:rPr lang="en-US" altLang="zh-CN" sz="3200" b="1" dirty="0">
                <a:solidFill>
                  <a:srgbClr val="0000FF"/>
                </a:solidFill>
                <a:latin typeface="Times New Roman" panose="02020603050405020304" pitchFamily="18" charset="0"/>
              </a:rPr>
              <a:t>To learn a foreign language</a:t>
            </a:r>
            <a:r>
              <a:rPr lang="en-US" altLang="zh-CN" sz="3200" b="1" dirty="0">
                <a:latin typeface="Times New Roman" panose="02020603050405020304" pitchFamily="18" charset="0"/>
              </a:rPr>
              <a:t> well is not easy.)</a:t>
            </a:r>
          </a:p>
          <a:p>
            <a:pPr>
              <a:lnSpc>
                <a:spcPct val="120000"/>
              </a:lnSpc>
            </a:pPr>
            <a:r>
              <a:rPr lang="zh-CN" altLang="en-US" sz="3200" b="1" dirty="0">
                <a:latin typeface="Times New Roman" panose="02020603050405020304" pitchFamily="18" charset="0"/>
              </a:rPr>
              <a:t>学好一门外语不容易。</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9157">
                                            <p:txEl>
                                              <p:pRg st="0" end="0"/>
                                            </p:txEl>
                                          </p:spTgt>
                                        </p:tgtEl>
                                        <p:attrNameLst>
                                          <p:attrName>style.visibility</p:attrName>
                                        </p:attrNameLst>
                                      </p:cBhvr>
                                      <p:to>
                                        <p:strVal val="visible"/>
                                      </p:to>
                                    </p:set>
                                    <p:animEffect transition="in" filter="box(in)">
                                      <p:cBhvr>
                                        <p:cTn id="7" dur="500"/>
                                        <p:tgtEl>
                                          <p:spTgt spid="491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9157">
                                            <p:txEl>
                                              <p:pRg st="1" end="1"/>
                                            </p:txEl>
                                          </p:spTgt>
                                        </p:tgtEl>
                                        <p:attrNameLst>
                                          <p:attrName>style.visibility</p:attrName>
                                        </p:attrNameLst>
                                      </p:cBhvr>
                                      <p:to>
                                        <p:strVal val="visible"/>
                                      </p:to>
                                    </p:set>
                                    <p:animEffect transition="in" filter="box(in)">
                                      <p:cBhvr>
                                        <p:cTn id="12" dur="500"/>
                                        <p:tgtEl>
                                          <p:spTgt spid="491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9157">
                                            <p:txEl>
                                              <p:pRg st="2" end="2"/>
                                            </p:txEl>
                                          </p:spTgt>
                                        </p:tgtEl>
                                        <p:attrNameLst>
                                          <p:attrName>style.visibility</p:attrName>
                                        </p:attrNameLst>
                                      </p:cBhvr>
                                      <p:to>
                                        <p:strVal val="visible"/>
                                      </p:to>
                                    </p:set>
                                    <p:animEffect transition="in" filter="box(in)">
                                      <p:cBhvr>
                                        <p:cTn id="17" dur="500"/>
                                        <p:tgtEl>
                                          <p:spTgt spid="491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49157">
                                            <p:txEl>
                                              <p:pRg st="3" end="3"/>
                                            </p:txEl>
                                          </p:spTgt>
                                        </p:tgtEl>
                                        <p:attrNameLst>
                                          <p:attrName>style.visibility</p:attrName>
                                        </p:attrNameLst>
                                      </p:cBhvr>
                                      <p:to>
                                        <p:strVal val="visible"/>
                                      </p:to>
                                    </p:set>
                                    <p:animEffect transition="in" filter="box(in)">
                                      <p:cBhvr>
                                        <p:cTn id="22" dur="500"/>
                                        <p:tgtEl>
                                          <p:spTgt spid="491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文本框 77825"/>
          <p:cNvSpPr txBox="1">
            <a:spLocks noChangeArrowheads="1"/>
          </p:cNvSpPr>
          <p:nvPr/>
        </p:nvSpPr>
        <p:spPr bwMode="auto">
          <a:xfrm>
            <a:off x="685800" y="457200"/>
            <a:ext cx="8153400" cy="5354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3200" b="1" dirty="0">
                <a:latin typeface="Times New Roman" panose="02020603050405020304" pitchFamily="18" charset="0"/>
              </a:rPr>
              <a:t>在此句型中，如果要说明动词不定式的动作是谁做的，可在不定式前加一个</a:t>
            </a:r>
            <a:r>
              <a:rPr lang="en-US" altLang="zh-CN" sz="3200" b="1" dirty="0">
                <a:latin typeface="Times New Roman" panose="02020603050405020304" pitchFamily="18" charset="0"/>
              </a:rPr>
              <a:t>for</a:t>
            </a:r>
            <a:r>
              <a:rPr lang="zh-CN" altLang="en-US" sz="3200" b="1" dirty="0">
                <a:latin typeface="Times New Roman" panose="02020603050405020304" pitchFamily="18" charset="0"/>
              </a:rPr>
              <a:t>引起的短语，作不定式的逻辑主语。即：</a:t>
            </a:r>
            <a:r>
              <a:rPr lang="en-US" altLang="zh-CN" sz="3200" b="1" dirty="0">
                <a:solidFill>
                  <a:srgbClr val="0000FF"/>
                </a:solidFill>
                <a:latin typeface="Times New Roman" panose="02020603050405020304" pitchFamily="18" charset="0"/>
              </a:rPr>
              <a:t>It is + </a:t>
            </a:r>
            <a:r>
              <a:rPr lang="zh-CN" altLang="en-US" sz="3200" b="1" dirty="0">
                <a:solidFill>
                  <a:srgbClr val="0000FF"/>
                </a:solidFill>
                <a:latin typeface="Times New Roman" panose="02020603050405020304" pitchFamily="18" charset="0"/>
              </a:rPr>
              <a:t>形容词 </a:t>
            </a:r>
            <a:r>
              <a:rPr lang="en-US" altLang="zh-CN" sz="3200" b="1" dirty="0">
                <a:solidFill>
                  <a:srgbClr val="0000FF"/>
                </a:solidFill>
                <a:latin typeface="Times New Roman" panose="02020603050405020304" pitchFamily="18" charset="0"/>
              </a:rPr>
              <a:t>+ for </a:t>
            </a:r>
            <a:r>
              <a:rPr lang="en-US" altLang="zh-CN" sz="3200" b="1" dirty="0" err="1">
                <a:solidFill>
                  <a:srgbClr val="0000FF"/>
                </a:solidFill>
                <a:latin typeface="Times New Roman" panose="02020603050405020304" pitchFamily="18" charset="0"/>
              </a:rPr>
              <a:t>sb</a:t>
            </a:r>
            <a:r>
              <a:rPr lang="en-US" altLang="zh-CN" sz="3200" b="1" dirty="0">
                <a:solidFill>
                  <a:srgbClr val="0000FF"/>
                </a:solidFill>
                <a:latin typeface="Times New Roman" panose="02020603050405020304" pitchFamily="18" charset="0"/>
              </a:rPr>
              <a:t> + to do </a:t>
            </a:r>
            <a:r>
              <a:rPr lang="en-US" altLang="zh-CN" sz="3200" b="1" dirty="0" err="1">
                <a:solidFill>
                  <a:srgbClr val="0000FF"/>
                </a:solidFill>
                <a:latin typeface="Times New Roman" panose="02020603050405020304" pitchFamily="18" charset="0"/>
              </a:rPr>
              <a:t>sth</a:t>
            </a:r>
            <a:r>
              <a:rPr lang="en-US" altLang="zh-CN" sz="3200" b="1" dirty="0">
                <a:solidFill>
                  <a:srgbClr val="0000FF"/>
                </a:solidFill>
                <a:latin typeface="Times New Roman" panose="02020603050405020304" pitchFamily="18" charset="0"/>
              </a:rPr>
              <a:t>(</a:t>
            </a:r>
            <a:r>
              <a:rPr lang="zh-CN" altLang="en-US" sz="3200" b="1" dirty="0">
                <a:solidFill>
                  <a:srgbClr val="0000FF"/>
                </a:solidFill>
                <a:latin typeface="Times New Roman" panose="02020603050405020304" pitchFamily="18" charset="0"/>
              </a:rPr>
              <a:t>对某人来说做</a:t>
            </a:r>
            <a:r>
              <a:rPr lang="en-US" altLang="zh-CN" sz="3200" b="1" dirty="0">
                <a:solidFill>
                  <a:srgbClr val="0000FF"/>
                </a:solidFill>
                <a:latin typeface="Times New Roman" panose="02020603050405020304" pitchFamily="18" charset="0"/>
              </a:rPr>
              <a:t>……</a:t>
            </a:r>
            <a:r>
              <a:rPr lang="zh-CN" altLang="en-US" sz="3200" b="1" dirty="0">
                <a:solidFill>
                  <a:srgbClr val="0000FF"/>
                </a:solidFill>
                <a:latin typeface="Times New Roman" panose="02020603050405020304" pitchFamily="18" charset="0"/>
              </a:rPr>
              <a:t>是</a:t>
            </a:r>
            <a:r>
              <a:rPr lang="en-US" altLang="zh-CN" sz="3200" b="1" dirty="0">
                <a:solidFill>
                  <a:srgbClr val="0000FF"/>
                </a:solidFill>
                <a:latin typeface="Times New Roman" panose="02020603050405020304" pitchFamily="18" charset="0"/>
              </a:rPr>
              <a:t>……)</a:t>
            </a:r>
            <a:r>
              <a:rPr lang="zh-CN" altLang="en-US" sz="3200" b="1" dirty="0">
                <a:latin typeface="Times New Roman" panose="02020603050405020304" pitchFamily="18" charset="0"/>
              </a:rPr>
              <a:t>。如：</a:t>
            </a:r>
          </a:p>
          <a:p>
            <a:pPr>
              <a:lnSpc>
                <a:spcPct val="120000"/>
              </a:lnSpc>
            </a:pPr>
            <a:r>
              <a:rPr lang="en-US" altLang="zh-CN" sz="3200" b="1" dirty="0">
                <a:latin typeface="Times New Roman" panose="02020603050405020304" pitchFamily="18" charset="0"/>
              </a:rPr>
              <a:t>It’s difficult </a:t>
            </a:r>
            <a:r>
              <a:rPr lang="en-US" altLang="zh-CN" sz="3200" b="1" dirty="0">
                <a:solidFill>
                  <a:srgbClr val="FF0000"/>
                </a:solidFill>
                <a:latin typeface="Times New Roman" panose="02020603050405020304" pitchFamily="18" charset="0"/>
              </a:rPr>
              <a:t>for us</a:t>
            </a:r>
            <a:r>
              <a:rPr lang="en-US" altLang="zh-CN" sz="3200" b="1" dirty="0">
                <a:latin typeface="Times New Roman" panose="02020603050405020304" pitchFamily="18" charset="0"/>
              </a:rPr>
              <a:t> to finish the work.</a:t>
            </a:r>
          </a:p>
          <a:p>
            <a:pPr>
              <a:lnSpc>
                <a:spcPct val="120000"/>
              </a:lnSpc>
            </a:pPr>
            <a:r>
              <a:rPr lang="zh-CN" altLang="en-US" sz="3200" b="1" dirty="0">
                <a:latin typeface="Times New Roman" panose="02020603050405020304" pitchFamily="18" charset="0"/>
              </a:rPr>
              <a:t>对我们来说，完成这项工作很困难。</a:t>
            </a:r>
          </a:p>
          <a:p>
            <a:pPr>
              <a:lnSpc>
                <a:spcPct val="120000"/>
              </a:lnSpc>
            </a:pPr>
            <a:r>
              <a:rPr lang="en-US" altLang="zh-CN" sz="3200" b="1" dirty="0">
                <a:latin typeface="Times New Roman" panose="02020603050405020304" pitchFamily="18" charset="0"/>
              </a:rPr>
              <a:t>It’s hard </a:t>
            </a:r>
            <a:r>
              <a:rPr lang="en-US" altLang="zh-CN" sz="3200" b="1" dirty="0">
                <a:solidFill>
                  <a:srgbClr val="FF0000"/>
                </a:solidFill>
                <a:latin typeface="Times New Roman" panose="02020603050405020304" pitchFamily="18" charset="0"/>
              </a:rPr>
              <a:t>for me</a:t>
            </a:r>
            <a:r>
              <a:rPr lang="en-US" altLang="zh-CN" sz="3200" b="1" dirty="0">
                <a:latin typeface="Times New Roman" panose="02020603050405020304" pitchFamily="18" charset="0"/>
              </a:rPr>
              <a:t> to answer your question.</a:t>
            </a:r>
          </a:p>
          <a:p>
            <a:pPr>
              <a:lnSpc>
                <a:spcPct val="120000"/>
              </a:lnSpc>
            </a:pPr>
            <a:r>
              <a:rPr lang="zh-CN" altLang="en-US" sz="3200" b="1" dirty="0">
                <a:latin typeface="Times New Roman" panose="02020603050405020304" pitchFamily="18" charset="0"/>
              </a:rPr>
              <a:t>要我回答你的问题很难。</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7826">
                                            <p:txEl>
                                              <p:pRg st="0" end="0"/>
                                            </p:txEl>
                                          </p:spTgt>
                                        </p:tgtEl>
                                        <p:attrNameLst>
                                          <p:attrName>style.visibility</p:attrName>
                                        </p:attrNameLst>
                                      </p:cBhvr>
                                      <p:to>
                                        <p:strVal val="visible"/>
                                      </p:to>
                                    </p:set>
                                    <p:animEffect transition="in" filter="box(in)">
                                      <p:cBhvr>
                                        <p:cTn id="7" dur="500"/>
                                        <p:tgtEl>
                                          <p:spTgt spid="778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7826">
                                            <p:txEl>
                                              <p:pRg st="1" end="1"/>
                                            </p:txEl>
                                          </p:spTgt>
                                        </p:tgtEl>
                                        <p:attrNameLst>
                                          <p:attrName>style.visibility</p:attrName>
                                        </p:attrNameLst>
                                      </p:cBhvr>
                                      <p:to>
                                        <p:strVal val="visible"/>
                                      </p:to>
                                    </p:set>
                                    <p:animEffect transition="in" filter="box(in)">
                                      <p:cBhvr>
                                        <p:cTn id="12" dur="500"/>
                                        <p:tgtEl>
                                          <p:spTgt spid="778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7826">
                                            <p:txEl>
                                              <p:pRg st="2" end="2"/>
                                            </p:txEl>
                                          </p:spTgt>
                                        </p:tgtEl>
                                        <p:attrNameLst>
                                          <p:attrName>style.visibility</p:attrName>
                                        </p:attrNameLst>
                                      </p:cBhvr>
                                      <p:to>
                                        <p:strVal val="visible"/>
                                      </p:to>
                                    </p:set>
                                    <p:animEffect transition="in" filter="box(in)">
                                      <p:cBhvr>
                                        <p:cTn id="17" dur="500"/>
                                        <p:tgtEl>
                                          <p:spTgt spid="778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77826">
                                            <p:txEl>
                                              <p:pRg st="3" end="3"/>
                                            </p:txEl>
                                          </p:spTgt>
                                        </p:tgtEl>
                                        <p:attrNameLst>
                                          <p:attrName>style.visibility</p:attrName>
                                        </p:attrNameLst>
                                      </p:cBhvr>
                                      <p:to>
                                        <p:strVal val="visible"/>
                                      </p:to>
                                    </p:set>
                                    <p:animEffect transition="in" filter="box(in)">
                                      <p:cBhvr>
                                        <p:cTn id="22" dur="500"/>
                                        <p:tgtEl>
                                          <p:spTgt spid="778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77826">
                                            <p:txEl>
                                              <p:pRg st="4" end="4"/>
                                            </p:txEl>
                                          </p:spTgt>
                                        </p:tgtEl>
                                        <p:attrNameLst>
                                          <p:attrName>style.visibility</p:attrName>
                                        </p:attrNameLst>
                                      </p:cBhvr>
                                      <p:to>
                                        <p:strVal val="visible"/>
                                      </p:to>
                                    </p:set>
                                    <p:animEffect transition="in" filter="box(in)">
                                      <p:cBhvr>
                                        <p:cTn id="27" dur="500"/>
                                        <p:tgtEl>
                                          <p:spTgt spid="778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文本框 79873"/>
          <p:cNvSpPr txBox="1">
            <a:spLocks noChangeArrowheads="1"/>
          </p:cNvSpPr>
          <p:nvPr/>
        </p:nvSpPr>
        <p:spPr bwMode="auto">
          <a:xfrm>
            <a:off x="685800" y="381000"/>
            <a:ext cx="8153400" cy="5354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3200" b="1" dirty="0">
                <a:latin typeface="Times New Roman" panose="02020603050405020304" pitchFamily="18" charset="0"/>
              </a:rPr>
              <a:t>但是，如果表语是</a:t>
            </a:r>
            <a:r>
              <a:rPr lang="en-US" altLang="zh-CN" sz="3200" b="1" dirty="0">
                <a:latin typeface="Times New Roman" panose="02020603050405020304" pitchFamily="18" charset="0"/>
              </a:rPr>
              <a:t>kind, nice, right, wrong, clever, polite</a:t>
            </a:r>
            <a:r>
              <a:rPr lang="zh-CN" altLang="en-US" sz="3200" b="1" dirty="0">
                <a:latin typeface="Times New Roman" panose="02020603050405020304" pitchFamily="18" charset="0"/>
              </a:rPr>
              <a:t>等描述行为者的性格、品质的形容词，则应在不定式前加一个</a:t>
            </a:r>
            <a:r>
              <a:rPr lang="en-US" altLang="zh-CN" sz="3200" b="1" dirty="0">
                <a:latin typeface="Times New Roman" panose="02020603050405020304" pitchFamily="18" charset="0"/>
              </a:rPr>
              <a:t>of</a:t>
            </a:r>
            <a:r>
              <a:rPr lang="zh-CN" altLang="en-US" sz="3200" b="1" dirty="0">
                <a:latin typeface="Times New Roman" panose="02020603050405020304" pitchFamily="18" charset="0"/>
              </a:rPr>
              <a:t>引起的短语。即：</a:t>
            </a:r>
            <a:r>
              <a:rPr lang="en-US" altLang="zh-CN" sz="3200" b="1" dirty="0">
                <a:solidFill>
                  <a:srgbClr val="0000FF"/>
                </a:solidFill>
                <a:latin typeface="Times New Roman" panose="02020603050405020304" pitchFamily="18" charset="0"/>
              </a:rPr>
              <a:t>It is + </a:t>
            </a:r>
            <a:r>
              <a:rPr lang="zh-CN" altLang="en-US" sz="3200" b="1" dirty="0">
                <a:solidFill>
                  <a:srgbClr val="0000FF"/>
                </a:solidFill>
                <a:latin typeface="Times New Roman" panose="02020603050405020304" pitchFamily="18" charset="0"/>
              </a:rPr>
              <a:t>形容词 </a:t>
            </a:r>
            <a:r>
              <a:rPr lang="en-US" altLang="zh-CN" sz="3200" b="1" dirty="0">
                <a:solidFill>
                  <a:srgbClr val="0000FF"/>
                </a:solidFill>
                <a:latin typeface="Times New Roman" panose="02020603050405020304" pitchFamily="18" charset="0"/>
              </a:rPr>
              <a:t>+ of </a:t>
            </a:r>
            <a:r>
              <a:rPr lang="en-US" altLang="zh-CN" sz="3200" b="1" dirty="0" err="1">
                <a:solidFill>
                  <a:srgbClr val="0000FF"/>
                </a:solidFill>
                <a:latin typeface="Times New Roman" panose="02020603050405020304" pitchFamily="18" charset="0"/>
              </a:rPr>
              <a:t>sb</a:t>
            </a:r>
            <a:r>
              <a:rPr lang="en-US" altLang="zh-CN" sz="3200" b="1" dirty="0">
                <a:solidFill>
                  <a:srgbClr val="0000FF"/>
                </a:solidFill>
                <a:latin typeface="Times New Roman" panose="02020603050405020304" pitchFamily="18" charset="0"/>
              </a:rPr>
              <a:t> + to do </a:t>
            </a:r>
            <a:r>
              <a:rPr lang="en-US" altLang="zh-CN" sz="3200" b="1" dirty="0" err="1">
                <a:solidFill>
                  <a:srgbClr val="0000FF"/>
                </a:solidFill>
                <a:latin typeface="Times New Roman" panose="02020603050405020304" pitchFamily="18" charset="0"/>
              </a:rPr>
              <a:t>sth</a:t>
            </a:r>
            <a:r>
              <a:rPr lang="en-US" altLang="zh-CN" sz="3200" b="1" dirty="0">
                <a:solidFill>
                  <a:srgbClr val="0000FF"/>
                </a:solidFill>
                <a:latin typeface="Times New Roman" panose="02020603050405020304" pitchFamily="18" charset="0"/>
              </a:rPr>
              <a:t> (</a:t>
            </a:r>
            <a:r>
              <a:rPr lang="zh-CN" altLang="en-US" sz="3200" b="1" dirty="0">
                <a:solidFill>
                  <a:srgbClr val="0000FF"/>
                </a:solidFill>
                <a:latin typeface="Times New Roman" panose="02020603050405020304" pitchFamily="18" charset="0"/>
              </a:rPr>
              <a:t>某人做</a:t>
            </a:r>
            <a:r>
              <a:rPr lang="en-US" altLang="zh-CN" sz="3200" b="1" dirty="0">
                <a:solidFill>
                  <a:srgbClr val="0000FF"/>
                </a:solidFill>
                <a:latin typeface="Times New Roman" panose="02020603050405020304" pitchFamily="18" charset="0"/>
              </a:rPr>
              <a:t>……</a:t>
            </a:r>
            <a:r>
              <a:rPr lang="zh-CN" altLang="en-US" sz="3200" b="1" dirty="0">
                <a:solidFill>
                  <a:srgbClr val="0000FF"/>
                </a:solidFill>
                <a:latin typeface="Times New Roman" panose="02020603050405020304" pitchFamily="18" charset="0"/>
              </a:rPr>
              <a:t>是</a:t>
            </a:r>
            <a:r>
              <a:rPr lang="en-US" altLang="zh-CN" sz="3200" b="1" dirty="0">
                <a:solidFill>
                  <a:srgbClr val="0000FF"/>
                </a:solidFill>
                <a:latin typeface="Times New Roman" panose="02020603050405020304" pitchFamily="18" charset="0"/>
              </a:rPr>
              <a:t>……)</a:t>
            </a:r>
            <a:r>
              <a:rPr lang="zh-CN" altLang="en-US" sz="3200" b="1" dirty="0">
                <a:latin typeface="Times New Roman" panose="02020603050405020304" pitchFamily="18" charset="0"/>
              </a:rPr>
              <a:t>。</a:t>
            </a:r>
          </a:p>
          <a:p>
            <a:pPr>
              <a:lnSpc>
                <a:spcPct val="120000"/>
              </a:lnSpc>
            </a:pPr>
            <a:r>
              <a:rPr lang="en-US" altLang="zh-CN" sz="3200" b="1" dirty="0">
                <a:solidFill>
                  <a:srgbClr val="FF0000"/>
                </a:solidFill>
                <a:latin typeface="Times New Roman" panose="02020603050405020304" pitchFamily="18" charset="0"/>
              </a:rPr>
              <a:t>It </a:t>
            </a:r>
            <a:r>
              <a:rPr lang="en-US" altLang="zh-CN" sz="3200" b="1" dirty="0">
                <a:latin typeface="Times New Roman" panose="02020603050405020304" pitchFamily="18" charset="0"/>
              </a:rPr>
              <a:t>is kind </a:t>
            </a:r>
            <a:r>
              <a:rPr lang="en-US" altLang="zh-CN" sz="3200" b="1" dirty="0">
                <a:solidFill>
                  <a:srgbClr val="FF0000"/>
                </a:solidFill>
                <a:latin typeface="Times New Roman" panose="02020603050405020304" pitchFamily="18" charset="0"/>
              </a:rPr>
              <a:t>of you</a:t>
            </a:r>
            <a:r>
              <a:rPr lang="en-US" altLang="zh-CN" sz="3200" b="1" dirty="0">
                <a:latin typeface="Times New Roman" panose="02020603050405020304" pitchFamily="18" charset="0"/>
              </a:rPr>
              <a:t> </a:t>
            </a:r>
            <a:r>
              <a:rPr lang="en-US" altLang="zh-CN" sz="3200" b="1" dirty="0">
                <a:solidFill>
                  <a:srgbClr val="0000FF"/>
                </a:solidFill>
                <a:latin typeface="Times New Roman" panose="02020603050405020304" pitchFamily="18" charset="0"/>
              </a:rPr>
              <a:t>to help</a:t>
            </a:r>
            <a:r>
              <a:rPr lang="en-US" altLang="zh-CN" sz="3200" b="1" dirty="0">
                <a:latin typeface="Times New Roman" panose="02020603050405020304" pitchFamily="18" charset="0"/>
              </a:rPr>
              <a:t> me with my lessons. </a:t>
            </a:r>
            <a:r>
              <a:rPr lang="zh-CN" altLang="en-US" sz="3200" b="1" dirty="0">
                <a:latin typeface="Times New Roman" panose="02020603050405020304" pitchFamily="18" charset="0"/>
              </a:rPr>
              <a:t>你帮助我做功课，太好了。</a:t>
            </a:r>
          </a:p>
          <a:p>
            <a:pPr>
              <a:lnSpc>
                <a:spcPct val="120000"/>
              </a:lnSpc>
            </a:pPr>
            <a:r>
              <a:rPr lang="en-US" altLang="zh-CN" sz="3200" b="1" dirty="0">
                <a:solidFill>
                  <a:srgbClr val="FF0000"/>
                </a:solidFill>
                <a:latin typeface="Times New Roman" panose="02020603050405020304" pitchFamily="18" charset="0"/>
              </a:rPr>
              <a:t>It </a:t>
            </a:r>
            <a:r>
              <a:rPr lang="en-US" altLang="zh-CN" sz="3200" b="1" dirty="0">
                <a:latin typeface="Times New Roman" panose="02020603050405020304" pitchFamily="18" charset="0"/>
              </a:rPr>
              <a:t>is so nice </a:t>
            </a:r>
            <a:r>
              <a:rPr lang="en-US" altLang="zh-CN" sz="3200" b="1" dirty="0">
                <a:solidFill>
                  <a:srgbClr val="FF0000"/>
                </a:solidFill>
                <a:latin typeface="Times New Roman" panose="02020603050405020304" pitchFamily="18" charset="0"/>
              </a:rPr>
              <a:t>of you</a:t>
            </a:r>
            <a:r>
              <a:rPr lang="en-US" altLang="zh-CN" sz="3200" b="1" dirty="0">
                <a:latin typeface="Times New Roman" panose="02020603050405020304" pitchFamily="18" charset="0"/>
              </a:rPr>
              <a:t> </a:t>
            </a:r>
            <a:r>
              <a:rPr lang="en-US" altLang="zh-CN" sz="3200" b="1" dirty="0">
                <a:solidFill>
                  <a:srgbClr val="0000FF"/>
                </a:solidFill>
                <a:latin typeface="Times New Roman" panose="02020603050405020304" pitchFamily="18" charset="0"/>
              </a:rPr>
              <a:t>to come</a:t>
            </a:r>
            <a:r>
              <a:rPr lang="en-US" altLang="zh-CN" sz="3200" b="1" dirty="0">
                <a:latin typeface="Times New Roman" panose="02020603050405020304" pitchFamily="18" charset="0"/>
              </a:rPr>
              <a:t> to see me.</a:t>
            </a:r>
          </a:p>
          <a:p>
            <a:pPr>
              <a:lnSpc>
                <a:spcPct val="120000"/>
              </a:lnSpc>
            </a:pPr>
            <a:r>
              <a:rPr lang="zh-CN" altLang="en-US" sz="3200" b="1" dirty="0">
                <a:latin typeface="Times New Roman" panose="02020603050405020304" pitchFamily="18" charset="0"/>
              </a:rPr>
              <a:t>你来看我太好了。</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9874">
                                            <p:txEl>
                                              <p:pRg st="0" end="0"/>
                                            </p:txEl>
                                          </p:spTgt>
                                        </p:tgtEl>
                                        <p:attrNameLst>
                                          <p:attrName>style.visibility</p:attrName>
                                        </p:attrNameLst>
                                      </p:cBhvr>
                                      <p:to>
                                        <p:strVal val="visible"/>
                                      </p:to>
                                    </p:set>
                                    <p:animEffect transition="in" filter="box(in)">
                                      <p:cBhvr>
                                        <p:cTn id="7" dur="500"/>
                                        <p:tgtEl>
                                          <p:spTgt spid="798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9874">
                                            <p:txEl>
                                              <p:pRg st="1" end="1"/>
                                            </p:txEl>
                                          </p:spTgt>
                                        </p:tgtEl>
                                        <p:attrNameLst>
                                          <p:attrName>style.visibility</p:attrName>
                                        </p:attrNameLst>
                                      </p:cBhvr>
                                      <p:to>
                                        <p:strVal val="visible"/>
                                      </p:to>
                                    </p:set>
                                    <p:animEffect transition="in" filter="box(in)">
                                      <p:cBhvr>
                                        <p:cTn id="12" dur="500"/>
                                        <p:tgtEl>
                                          <p:spTgt spid="798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9874">
                                            <p:txEl>
                                              <p:pRg st="2" end="2"/>
                                            </p:txEl>
                                          </p:spTgt>
                                        </p:tgtEl>
                                        <p:attrNameLst>
                                          <p:attrName>style.visibility</p:attrName>
                                        </p:attrNameLst>
                                      </p:cBhvr>
                                      <p:to>
                                        <p:strVal val="visible"/>
                                      </p:to>
                                    </p:set>
                                    <p:animEffect transition="in" filter="box(in)">
                                      <p:cBhvr>
                                        <p:cTn id="17" dur="500"/>
                                        <p:tgtEl>
                                          <p:spTgt spid="79874">
                                            <p:txEl>
                                              <p:pRg st="2" end="2"/>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79874">
                                            <p:txEl>
                                              <p:pRg st="3" end="3"/>
                                            </p:txEl>
                                          </p:spTgt>
                                        </p:tgtEl>
                                        <p:attrNameLst>
                                          <p:attrName>style.visibility</p:attrName>
                                        </p:attrNameLst>
                                      </p:cBhvr>
                                      <p:to>
                                        <p:strVal val="visible"/>
                                      </p:to>
                                    </p:set>
                                    <p:animEffect transition="in" filter="box(in)">
                                      <p:cBhvr>
                                        <p:cTn id="20" dur="500"/>
                                        <p:tgtEl>
                                          <p:spTgt spid="798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文本框 81921"/>
          <p:cNvSpPr txBox="1">
            <a:spLocks noChangeArrowheads="1"/>
          </p:cNvSpPr>
          <p:nvPr/>
        </p:nvSpPr>
        <p:spPr bwMode="auto">
          <a:xfrm>
            <a:off x="685800" y="381000"/>
            <a:ext cx="8153400" cy="5354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200" b="1" dirty="0">
                <a:solidFill>
                  <a:srgbClr val="0000FF"/>
                </a:solidFill>
                <a:latin typeface="Times New Roman" panose="02020603050405020304" pitchFamily="18" charset="0"/>
              </a:rPr>
              <a:t>It takes/took + </a:t>
            </a:r>
            <a:r>
              <a:rPr lang="en-US" altLang="zh-CN" sz="3200" b="1" dirty="0" err="1">
                <a:solidFill>
                  <a:srgbClr val="0000FF"/>
                </a:solidFill>
                <a:latin typeface="Times New Roman" panose="02020603050405020304" pitchFamily="18" charset="0"/>
              </a:rPr>
              <a:t>sb</a:t>
            </a:r>
            <a:r>
              <a:rPr lang="en-US" altLang="zh-CN" sz="3200" b="1" dirty="0">
                <a:solidFill>
                  <a:srgbClr val="0000FF"/>
                </a:solidFill>
                <a:latin typeface="Times New Roman" panose="02020603050405020304" pitchFamily="18" charset="0"/>
              </a:rPr>
              <a:t> + some time + to do </a:t>
            </a:r>
            <a:r>
              <a:rPr lang="en-US" altLang="zh-CN" sz="3200" b="1" dirty="0" err="1">
                <a:solidFill>
                  <a:srgbClr val="0000FF"/>
                </a:solidFill>
                <a:latin typeface="Times New Roman" panose="02020603050405020304" pitchFamily="18" charset="0"/>
              </a:rPr>
              <a:t>sth</a:t>
            </a:r>
            <a:r>
              <a:rPr lang="en-US" altLang="zh-CN" sz="3200" b="1" dirty="0">
                <a:solidFill>
                  <a:srgbClr val="0000FF"/>
                </a:solidFill>
                <a:latin typeface="Times New Roman" panose="02020603050405020304" pitchFamily="18" charset="0"/>
              </a:rPr>
              <a:t>  </a:t>
            </a:r>
            <a:r>
              <a:rPr lang="zh-CN" altLang="en-US" sz="3200" b="1" dirty="0">
                <a:solidFill>
                  <a:srgbClr val="0000FF"/>
                </a:solidFill>
                <a:latin typeface="Times New Roman" panose="02020603050405020304" pitchFamily="18" charset="0"/>
              </a:rPr>
              <a:t>意为“做</a:t>
            </a:r>
            <a:r>
              <a:rPr lang="en-US" altLang="zh-CN" sz="3200" b="1" dirty="0">
                <a:solidFill>
                  <a:srgbClr val="0000FF"/>
                </a:solidFill>
                <a:latin typeface="Times New Roman" panose="02020603050405020304" pitchFamily="18" charset="0"/>
              </a:rPr>
              <a:t>……</a:t>
            </a:r>
            <a:r>
              <a:rPr lang="zh-CN" altLang="en-US" sz="3200" b="1" dirty="0">
                <a:solidFill>
                  <a:srgbClr val="0000FF"/>
                </a:solidFill>
                <a:latin typeface="Times New Roman" panose="02020603050405020304" pitchFamily="18" charset="0"/>
              </a:rPr>
              <a:t>花了某人多少时间”</a:t>
            </a:r>
          </a:p>
          <a:p>
            <a:pPr>
              <a:lnSpc>
                <a:spcPct val="120000"/>
              </a:lnSpc>
            </a:pPr>
            <a:r>
              <a:rPr lang="en-US" altLang="zh-CN" sz="3200" b="1" dirty="0">
                <a:solidFill>
                  <a:srgbClr val="FF0000"/>
                </a:solidFill>
                <a:latin typeface="Times New Roman" panose="02020603050405020304" pitchFamily="18" charset="0"/>
              </a:rPr>
              <a:t>It</a:t>
            </a:r>
            <a:r>
              <a:rPr lang="en-US" altLang="zh-CN" sz="3200" b="1" dirty="0">
                <a:latin typeface="Times New Roman" panose="02020603050405020304" pitchFamily="18" charset="0"/>
              </a:rPr>
              <a:t> takes her an hour </a:t>
            </a:r>
            <a:r>
              <a:rPr lang="en-US" altLang="zh-CN" sz="3200" b="1" dirty="0">
                <a:solidFill>
                  <a:srgbClr val="0000FF"/>
                </a:solidFill>
                <a:latin typeface="Times New Roman" panose="02020603050405020304" pitchFamily="18" charset="0"/>
              </a:rPr>
              <a:t>to review</a:t>
            </a:r>
            <a:r>
              <a:rPr lang="en-US" altLang="zh-CN" sz="3200" b="1" dirty="0">
                <a:latin typeface="Times New Roman" panose="02020603050405020304" pitchFamily="18" charset="0"/>
              </a:rPr>
              <a:t> her lessons every day.</a:t>
            </a:r>
          </a:p>
          <a:p>
            <a:pPr>
              <a:lnSpc>
                <a:spcPct val="120000"/>
              </a:lnSpc>
            </a:pPr>
            <a:r>
              <a:rPr lang="zh-CN" altLang="en-US" sz="3200" b="1" dirty="0">
                <a:latin typeface="Times New Roman" panose="02020603050405020304" pitchFamily="18" charset="0"/>
              </a:rPr>
              <a:t>她每天花一个小时复习功课。</a:t>
            </a:r>
          </a:p>
          <a:p>
            <a:pPr>
              <a:lnSpc>
                <a:spcPct val="120000"/>
              </a:lnSpc>
            </a:pPr>
            <a:r>
              <a:rPr lang="en-US" altLang="zh-CN" sz="3200" b="1" dirty="0">
                <a:solidFill>
                  <a:srgbClr val="FF0000"/>
                </a:solidFill>
                <a:latin typeface="Times New Roman" panose="02020603050405020304" pitchFamily="18" charset="0"/>
              </a:rPr>
              <a:t>It</a:t>
            </a:r>
            <a:r>
              <a:rPr lang="en-US" altLang="zh-CN" sz="3200" b="1" dirty="0">
                <a:latin typeface="Times New Roman" panose="02020603050405020304" pitchFamily="18" charset="0"/>
              </a:rPr>
              <a:t> took more than 100,000 slaves twenty years </a:t>
            </a:r>
            <a:r>
              <a:rPr lang="en-US" altLang="zh-CN" sz="3200" b="1" dirty="0">
                <a:solidFill>
                  <a:srgbClr val="0000FF"/>
                </a:solidFill>
                <a:latin typeface="Times New Roman" panose="02020603050405020304" pitchFamily="18" charset="0"/>
              </a:rPr>
              <a:t>to build</a:t>
            </a:r>
            <a:r>
              <a:rPr lang="en-US" altLang="zh-CN" sz="3200" b="1" dirty="0">
                <a:latin typeface="Times New Roman" panose="02020603050405020304" pitchFamily="18" charset="0"/>
              </a:rPr>
              <a:t> the Great Pyramid.</a:t>
            </a:r>
          </a:p>
          <a:p>
            <a:pPr>
              <a:lnSpc>
                <a:spcPct val="120000"/>
              </a:lnSpc>
            </a:pPr>
            <a:r>
              <a:rPr lang="zh-CN" altLang="en-US" sz="3200" b="1" dirty="0">
                <a:latin typeface="Times New Roman" panose="02020603050405020304" pitchFamily="18" charset="0"/>
              </a:rPr>
              <a:t>十万多个奴隶花了</a:t>
            </a:r>
            <a:r>
              <a:rPr lang="en-US" altLang="zh-CN" sz="3200" b="1" dirty="0">
                <a:latin typeface="Times New Roman" panose="02020603050405020304" pitchFamily="18" charset="0"/>
              </a:rPr>
              <a:t>20</a:t>
            </a:r>
            <a:r>
              <a:rPr lang="zh-CN" altLang="en-US" sz="3200" b="1" dirty="0">
                <a:latin typeface="Times New Roman" panose="02020603050405020304" pitchFamily="18" charset="0"/>
              </a:rPr>
              <a:t>年的时间建成了那座大金字塔。</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1922">
                                            <p:txEl>
                                              <p:pRg st="0" end="0"/>
                                            </p:txEl>
                                          </p:spTgt>
                                        </p:tgtEl>
                                        <p:attrNameLst>
                                          <p:attrName>style.visibility</p:attrName>
                                        </p:attrNameLst>
                                      </p:cBhvr>
                                      <p:to>
                                        <p:strVal val="visible"/>
                                      </p:to>
                                    </p:set>
                                    <p:animEffect transition="in" filter="box(in)">
                                      <p:cBhvr>
                                        <p:cTn id="7" dur="500"/>
                                        <p:tgtEl>
                                          <p:spTgt spid="819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1922">
                                            <p:txEl>
                                              <p:pRg st="1" end="1"/>
                                            </p:txEl>
                                          </p:spTgt>
                                        </p:tgtEl>
                                        <p:attrNameLst>
                                          <p:attrName>style.visibility</p:attrName>
                                        </p:attrNameLst>
                                      </p:cBhvr>
                                      <p:to>
                                        <p:strVal val="visible"/>
                                      </p:to>
                                    </p:set>
                                    <p:animEffect transition="in" filter="box(in)">
                                      <p:cBhvr>
                                        <p:cTn id="12" dur="500"/>
                                        <p:tgtEl>
                                          <p:spTgt spid="819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1922">
                                            <p:txEl>
                                              <p:pRg st="2" end="2"/>
                                            </p:txEl>
                                          </p:spTgt>
                                        </p:tgtEl>
                                        <p:attrNameLst>
                                          <p:attrName>style.visibility</p:attrName>
                                        </p:attrNameLst>
                                      </p:cBhvr>
                                      <p:to>
                                        <p:strVal val="visible"/>
                                      </p:to>
                                    </p:set>
                                    <p:animEffect transition="in" filter="box(in)">
                                      <p:cBhvr>
                                        <p:cTn id="17" dur="500"/>
                                        <p:tgtEl>
                                          <p:spTgt spid="8192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1922">
                                            <p:txEl>
                                              <p:pRg st="3" end="3"/>
                                            </p:txEl>
                                          </p:spTgt>
                                        </p:tgtEl>
                                        <p:attrNameLst>
                                          <p:attrName>style.visibility</p:attrName>
                                        </p:attrNameLst>
                                      </p:cBhvr>
                                      <p:to>
                                        <p:strVal val="visible"/>
                                      </p:to>
                                    </p:set>
                                    <p:animEffect transition="in" filter="box(in)">
                                      <p:cBhvr>
                                        <p:cTn id="22" dur="500"/>
                                        <p:tgtEl>
                                          <p:spTgt spid="8192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81922">
                                            <p:txEl>
                                              <p:pRg st="4" end="4"/>
                                            </p:txEl>
                                          </p:spTgt>
                                        </p:tgtEl>
                                        <p:attrNameLst>
                                          <p:attrName>style.visibility</p:attrName>
                                        </p:attrNameLst>
                                      </p:cBhvr>
                                      <p:to>
                                        <p:strVal val="visible"/>
                                      </p:to>
                                    </p:set>
                                    <p:animEffect transition="in" filter="box(in)">
                                      <p:cBhvr>
                                        <p:cTn id="27" dur="500"/>
                                        <p:tgtEl>
                                          <p:spTgt spid="819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文本框 83969"/>
          <p:cNvSpPr txBox="1">
            <a:spLocks noChangeArrowheads="1"/>
          </p:cNvSpPr>
          <p:nvPr/>
        </p:nvSpPr>
        <p:spPr bwMode="auto">
          <a:xfrm>
            <a:off x="838200" y="1365250"/>
            <a:ext cx="7543800" cy="358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200" b="1" dirty="0">
                <a:solidFill>
                  <a:srgbClr val="0000FF"/>
                </a:solidFill>
                <a:latin typeface="Times New Roman" panose="02020603050405020304" pitchFamily="18" charset="0"/>
              </a:rPr>
              <a:t>It is + </a:t>
            </a:r>
            <a:r>
              <a:rPr lang="zh-CN" altLang="en-US" sz="3200" b="1" dirty="0">
                <a:solidFill>
                  <a:srgbClr val="0000FF"/>
                </a:solidFill>
                <a:latin typeface="Times New Roman" panose="02020603050405020304" pitchFamily="18" charset="0"/>
              </a:rPr>
              <a:t>名词 </a:t>
            </a:r>
            <a:r>
              <a:rPr lang="en-US" altLang="zh-CN" sz="3200" b="1" dirty="0">
                <a:solidFill>
                  <a:srgbClr val="0000FF"/>
                </a:solidFill>
                <a:latin typeface="Times New Roman" panose="02020603050405020304" pitchFamily="18" charset="0"/>
              </a:rPr>
              <a:t>+ to do </a:t>
            </a:r>
            <a:r>
              <a:rPr lang="en-US" altLang="zh-CN" sz="3200" b="1" dirty="0" err="1">
                <a:solidFill>
                  <a:srgbClr val="0000FF"/>
                </a:solidFill>
                <a:latin typeface="Times New Roman" panose="02020603050405020304" pitchFamily="18" charset="0"/>
              </a:rPr>
              <a:t>sth</a:t>
            </a:r>
            <a:r>
              <a:rPr lang="en-US" altLang="zh-CN" sz="3200" b="1" dirty="0">
                <a:solidFill>
                  <a:srgbClr val="0000FF"/>
                </a:solidFill>
                <a:latin typeface="Times New Roman" panose="02020603050405020304" pitchFamily="18" charset="0"/>
              </a:rPr>
              <a:t>  </a:t>
            </a:r>
            <a:r>
              <a:rPr lang="zh-CN" altLang="en-US" sz="3200" b="1" dirty="0">
                <a:solidFill>
                  <a:srgbClr val="0000FF"/>
                </a:solidFill>
                <a:latin typeface="Times New Roman" panose="02020603050405020304" pitchFamily="18" charset="0"/>
              </a:rPr>
              <a:t>意为“做</a:t>
            </a:r>
            <a:r>
              <a:rPr lang="en-US" altLang="zh-CN" sz="3200" b="1" dirty="0">
                <a:solidFill>
                  <a:srgbClr val="0000FF"/>
                </a:solidFill>
                <a:latin typeface="Times New Roman" panose="02020603050405020304" pitchFamily="18" charset="0"/>
              </a:rPr>
              <a:t>……</a:t>
            </a:r>
            <a:r>
              <a:rPr lang="zh-CN" altLang="en-US" sz="3200" b="1" dirty="0">
                <a:solidFill>
                  <a:srgbClr val="0000FF"/>
                </a:solidFill>
                <a:latin typeface="Times New Roman" panose="02020603050405020304" pitchFamily="18" charset="0"/>
              </a:rPr>
              <a:t>是</a:t>
            </a:r>
            <a:r>
              <a:rPr lang="en-US" altLang="zh-CN" sz="3200" b="1" dirty="0">
                <a:solidFill>
                  <a:srgbClr val="0000FF"/>
                </a:solidFill>
                <a:latin typeface="Times New Roman" panose="02020603050405020304" pitchFamily="18" charset="0"/>
              </a:rPr>
              <a:t>……”</a:t>
            </a:r>
          </a:p>
          <a:p>
            <a:pPr>
              <a:lnSpc>
                <a:spcPct val="120000"/>
              </a:lnSpc>
            </a:pPr>
            <a:r>
              <a:rPr lang="en-US" altLang="zh-CN" sz="3200" b="1" dirty="0">
                <a:solidFill>
                  <a:srgbClr val="FF0000"/>
                </a:solidFill>
                <a:latin typeface="Times New Roman" panose="02020603050405020304" pitchFamily="18" charset="0"/>
              </a:rPr>
              <a:t>It</a:t>
            </a:r>
            <a:r>
              <a:rPr lang="en-US" altLang="zh-CN" sz="3200" b="1" dirty="0">
                <a:latin typeface="Times New Roman" panose="02020603050405020304" pitchFamily="18" charset="0"/>
              </a:rPr>
              <a:t> is our duty </a:t>
            </a:r>
            <a:r>
              <a:rPr lang="en-US" altLang="zh-CN" sz="3200" b="1" dirty="0">
                <a:solidFill>
                  <a:srgbClr val="0000FF"/>
                </a:solidFill>
                <a:latin typeface="Times New Roman" panose="02020603050405020304" pitchFamily="18" charset="0"/>
              </a:rPr>
              <a:t>to serve </a:t>
            </a:r>
            <a:r>
              <a:rPr lang="en-US" altLang="zh-CN" sz="3200" b="1" dirty="0">
                <a:latin typeface="Times New Roman" panose="02020603050405020304" pitchFamily="18" charset="0"/>
              </a:rPr>
              <a:t>the people.</a:t>
            </a:r>
          </a:p>
          <a:p>
            <a:pPr>
              <a:lnSpc>
                <a:spcPct val="120000"/>
              </a:lnSpc>
            </a:pPr>
            <a:r>
              <a:rPr lang="zh-CN" altLang="en-US" sz="3200" b="1" dirty="0">
                <a:latin typeface="Times New Roman" panose="02020603050405020304" pitchFamily="18" charset="0"/>
              </a:rPr>
              <a:t>为人民服务是我们的责任。</a:t>
            </a:r>
          </a:p>
          <a:p>
            <a:pPr>
              <a:lnSpc>
                <a:spcPct val="120000"/>
              </a:lnSpc>
            </a:pPr>
            <a:r>
              <a:rPr lang="en-US" altLang="zh-CN" sz="3200" b="1" dirty="0">
                <a:solidFill>
                  <a:srgbClr val="FF0000"/>
                </a:solidFill>
                <a:latin typeface="Times New Roman" panose="02020603050405020304" pitchFamily="18" charset="0"/>
              </a:rPr>
              <a:t>It</a:t>
            </a:r>
            <a:r>
              <a:rPr lang="en-US" altLang="zh-CN" sz="3200" b="1" dirty="0">
                <a:latin typeface="Times New Roman" panose="02020603050405020304" pitchFamily="18" charset="0"/>
              </a:rPr>
              <a:t> is an </a:t>
            </a:r>
            <a:r>
              <a:rPr lang="en-US" altLang="zh-CN" sz="3200" b="1" dirty="0" err="1">
                <a:latin typeface="Times New Roman" panose="02020603050405020304" pitchFamily="18" charset="0"/>
              </a:rPr>
              <a:t>honour</a:t>
            </a:r>
            <a:r>
              <a:rPr lang="en-US" altLang="zh-CN" sz="3200" b="1" dirty="0">
                <a:latin typeface="Times New Roman" panose="02020603050405020304" pitchFamily="18" charset="0"/>
              </a:rPr>
              <a:t> </a:t>
            </a:r>
            <a:r>
              <a:rPr lang="en-US" altLang="zh-CN" sz="3200" b="1" dirty="0">
                <a:solidFill>
                  <a:srgbClr val="0000FF"/>
                </a:solidFill>
                <a:latin typeface="Times New Roman" panose="02020603050405020304" pitchFamily="18" charset="0"/>
              </a:rPr>
              <a:t>to make</a:t>
            </a:r>
            <a:r>
              <a:rPr lang="en-US" altLang="zh-CN" sz="3200" b="1" dirty="0">
                <a:latin typeface="Times New Roman" panose="02020603050405020304" pitchFamily="18" charset="0"/>
              </a:rPr>
              <a:t> a speech here. </a:t>
            </a:r>
            <a:r>
              <a:rPr lang="zh-CN" altLang="en-US" sz="3200" b="1" dirty="0">
                <a:latin typeface="Times New Roman" panose="02020603050405020304" pitchFamily="18" charset="0"/>
              </a:rPr>
              <a:t>在这儿演说很荣幸。</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3970">
                                            <p:txEl>
                                              <p:pRg st="0" end="0"/>
                                            </p:txEl>
                                          </p:spTgt>
                                        </p:tgtEl>
                                        <p:attrNameLst>
                                          <p:attrName>style.visibility</p:attrName>
                                        </p:attrNameLst>
                                      </p:cBhvr>
                                      <p:to>
                                        <p:strVal val="visible"/>
                                      </p:to>
                                    </p:set>
                                    <p:animEffect transition="in" filter="box(in)">
                                      <p:cBhvr>
                                        <p:cTn id="7" dur="500"/>
                                        <p:tgtEl>
                                          <p:spTgt spid="839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3970">
                                            <p:txEl>
                                              <p:pRg st="1" end="1"/>
                                            </p:txEl>
                                          </p:spTgt>
                                        </p:tgtEl>
                                        <p:attrNameLst>
                                          <p:attrName>style.visibility</p:attrName>
                                        </p:attrNameLst>
                                      </p:cBhvr>
                                      <p:to>
                                        <p:strVal val="visible"/>
                                      </p:to>
                                    </p:set>
                                    <p:animEffect transition="in" filter="box(in)">
                                      <p:cBhvr>
                                        <p:cTn id="12" dur="500"/>
                                        <p:tgtEl>
                                          <p:spTgt spid="83970">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83970">
                                            <p:txEl>
                                              <p:pRg st="2" end="2"/>
                                            </p:txEl>
                                          </p:spTgt>
                                        </p:tgtEl>
                                        <p:attrNameLst>
                                          <p:attrName>style.visibility</p:attrName>
                                        </p:attrNameLst>
                                      </p:cBhvr>
                                      <p:to>
                                        <p:strVal val="visible"/>
                                      </p:to>
                                    </p:set>
                                    <p:animEffect transition="in" filter="box(in)">
                                      <p:cBhvr>
                                        <p:cTn id="15" dur="500"/>
                                        <p:tgtEl>
                                          <p:spTgt spid="83970">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83970">
                                            <p:txEl>
                                              <p:pRg st="3" end="3"/>
                                            </p:txEl>
                                          </p:spTgt>
                                        </p:tgtEl>
                                        <p:attrNameLst>
                                          <p:attrName>style.visibility</p:attrName>
                                        </p:attrNameLst>
                                      </p:cBhvr>
                                      <p:to>
                                        <p:strVal val="visible"/>
                                      </p:to>
                                    </p:set>
                                    <p:animEffect transition="in" filter="box(in)">
                                      <p:cBhvr>
                                        <p:cTn id="20" dur="500"/>
                                        <p:tgtEl>
                                          <p:spTgt spid="8397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文本框 86017"/>
          <p:cNvSpPr txBox="1">
            <a:spLocks noChangeArrowheads="1"/>
          </p:cNvSpPr>
          <p:nvPr/>
        </p:nvSpPr>
        <p:spPr bwMode="auto">
          <a:xfrm>
            <a:off x="838200" y="1365250"/>
            <a:ext cx="7543800" cy="3581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3200" b="1" dirty="0">
                <a:solidFill>
                  <a:srgbClr val="FF0000"/>
                </a:solidFill>
                <a:latin typeface="Times New Roman" panose="02020603050405020304" pitchFamily="18" charset="0"/>
              </a:rPr>
              <a:t>注意：</a:t>
            </a:r>
            <a:r>
              <a:rPr lang="zh-CN" altLang="en-US" sz="3200" b="1" dirty="0">
                <a:solidFill>
                  <a:srgbClr val="0000FF"/>
                </a:solidFill>
                <a:latin typeface="Times New Roman" panose="02020603050405020304" pitchFamily="18" charset="0"/>
              </a:rPr>
              <a:t> 动词不定式作主语，同时有一个不定式作表语时，不能转换成“</a:t>
            </a:r>
            <a:r>
              <a:rPr lang="en-US" altLang="zh-CN" sz="3200" b="1" dirty="0">
                <a:solidFill>
                  <a:srgbClr val="0000FF"/>
                </a:solidFill>
                <a:latin typeface="Times New Roman" panose="02020603050405020304" pitchFamily="18" charset="0"/>
              </a:rPr>
              <a:t>It’s … to do </a:t>
            </a:r>
            <a:r>
              <a:rPr lang="en-US" altLang="zh-CN" sz="3200" b="1" dirty="0" err="1">
                <a:solidFill>
                  <a:srgbClr val="0000FF"/>
                </a:solidFill>
                <a:latin typeface="Times New Roman" panose="02020603050405020304" pitchFamily="18" charset="0"/>
              </a:rPr>
              <a:t>sth</a:t>
            </a:r>
            <a:r>
              <a:rPr lang="en-US" altLang="zh-CN" sz="3200" b="1" dirty="0">
                <a:solidFill>
                  <a:srgbClr val="0000FF"/>
                </a:solidFill>
                <a:latin typeface="Times New Roman" panose="02020603050405020304" pitchFamily="18" charset="0"/>
              </a:rPr>
              <a:t>.”</a:t>
            </a:r>
            <a:r>
              <a:rPr lang="zh-CN" altLang="en-US" sz="3200" b="1" dirty="0">
                <a:solidFill>
                  <a:srgbClr val="0000FF"/>
                </a:solidFill>
                <a:latin typeface="Times New Roman" panose="02020603050405020304" pitchFamily="18" charset="0"/>
              </a:rPr>
              <a:t>的句型。如：</a:t>
            </a:r>
          </a:p>
          <a:p>
            <a:pPr>
              <a:lnSpc>
                <a:spcPct val="120000"/>
              </a:lnSpc>
            </a:pPr>
            <a:r>
              <a:rPr lang="en-US" altLang="zh-CN" sz="3200" b="1" dirty="0">
                <a:latin typeface="Times New Roman" panose="02020603050405020304" pitchFamily="18" charset="0"/>
              </a:rPr>
              <a:t>[</a:t>
            </a:r>
            <a:r>
              <a:rPr lang="zh-CN" altLang="en-US" sz="3200" b="1" dirty="0">
                <a:latin typeface="Times New Roman" panose="02020603050405020304" pitchFamily="18" charset="0"/>
              </a:rPr>
              <a:t>正</a:t>
            </a:r>
            <a:r>
              <a:rPr lang="en-US" altLang="zh-CN" sz="3200" b="1" dirty="0">
                <a:latin typeface="Times New Roman" panose="02020603050405020304" pitchFamily="18" charset="0"/>
              </a:rPr>
              <a:t>]To see is to believe.</a:t>
            </a:r>
          </a:p>
          <a:p>
            <a:pPr>
              <a:lnSpc>
                <a:spcPct val="120000"/>
              </a:lnSpc>
            </a:pPr>
            <a:r>
              <a:rPr lang="en-US" altLang="zh-CN" sz="3200" b="1" dirty="0">
                <a:latin typeface="Times New Roman" panose="02020603050405020304" pitchFamily="18" charset="0"/>
              </a:rPr>
              <a:t>            </a:t>
            </a:r>
            <a:r>
              <a:rPr lang="zh-CN" altLang="en-US" sz="3200" b="1" dirty="0">
                <a:latin typeface="Times New Roman" panose="02020603050405020304" pitchFamily="18" charset="0"/>
              </a:rPr>
              <a:t>百闻不如一见。</a:t>
            </a:r>
          </a:p>
          <a:p>
            <a:pPr>
              <a:lnSpc>
                <a:spcPct val="120000"/>
              </a:lnSpc>
            </a:pPr>
            <a:r>
              <a:rPr lang="en-US" altLang="zh-CN" sz="3200" b="1" dirty="0">
                <a:latin typeface="Times New Roman" panose="02020603050405020304" pitchFamily="18" charset="0"/>
              </a:rPr>
              <a:t>[</a:t>
            </a:r>
            <a:r>
              <a:rPr lang="zh-CN" altLang="en-US" sz="3200" b="1" dirty="0">
                <a:latin typeface="Times New Roman" panose="02020603050405020304" pitchFamily="18" charset="0"/>
              </a:rPr>
              <a:t>误</a:t>
            </a:r>
            <a:r>
              <a:rPr lang="en-US" altLang="zh-CN" sz="3200" b="1" dirty="0">
                <a:latin typeface="Times New Roman" panose="02020603050405020304" pitchFamily="18" charset="0"/>
              </a:rPr>
              <a:t>]It’s to believe to see.</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6018">
                                            <p:txEl>
                                              <p:pRg st="0" end="0"/>
                                            </p:txEl>
                                          </p:spTgt>
                                        </p:tgtEl>
                                        <p:attrNameLst>
                                          <p:attrName>style.visibility</p:attrName>
                                        </p:attrNameLst>
                                      </p:cBhvr>
                                      <p:to>
                                        <p:strVal val="visible"/>
                                      </p:to>
                                    </p:set>
                                    <p:animEffect transition="in" filter="box(in)">
                                      <p:cBhvr>
                                        <p:cTn id="7" dur="500"/>
                                        <p:tgtEl>
                                          <p:spTgt spid="860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6018">
                                            <p:txEl>
                                              <p:pRg st="1" end="1"/>
                                            </p:txEl>
                                          </p:spTgt>
                                        </p:tgtEl>
                                        <p:attrNameLst>
                                          <p:attrName>style.visibility</p:attrName>
                                        </p:attrNameLst>
                                      </p:cBhvr>
                                      <p:to>
                                        <p:strVal val="visible"/>
                                      </p:to>
                                    </p:set>
                                    <p:animEffect transition="in" filter="box(in)">
                                      <p:cBhvr>
                                        <p:cTn id="12" dur="500"/>
                                        <p:tgtEl>
                                          <p:spTgt spid="860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6018">
                                            <p:txEl>
                                              <p:pRg st="2" end="2"/>
                                            </p:txEl>
                                          </p:spTgt>
                                        </p:tgtEl>
                                        <p:attrNameLst>
                                          <p:attrName>style.visibility</p:attrName>
                                        </p:attrNameLst>
                                      </p:cBhvr>
                                      <p:to>
                                        <p:strVal val="visible"/>
                                      </p:to>
                                    </p:set>
                                    <p:animEffect transition="in" filter="box(in)">
                                      <p:cBhvr>
                                        <p:cTn id="17" dur="500"/>
                                        <p:tgtEl>
                                          <p:spTgt spid="860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86018">
                                            <p:txEl>
                                              <p:pRg st="3" end="3"/>
                                            </p:txEl>
                                          </p:spTgt>
                                        </p:tgtEl>
                                        <p:attrNameLst>
                                          <p:attrName>style.visibility</p:attrName>
                                        </p:attrNameLst>
                                      </p:cBhvr>
                                      <p:to>
                                        <p:strVal val="visible"/>
                                      </p:to>
                                    </p:set>
                                    <p:animEffect transition="in" filter="box(in)">
                                      <p:cBhvr>
                                        <p:cTn id="22" dur="500"/>
                                        <p:tgtEl>
                                          <p:spTgt spid="860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文本框 14339"/>
          <p:cNvSpPr txBox="1">
            <a:spLocks noChangeArrowheads="1"/>
          </p:cNvSpPr>
          <p:nvPr/>
        </p:nvSpPr>
        <p:spPr bwMode="auto">
          <a:xfrm>
            <a:off x="381000" y="762000"/>
            <a:ext cx="28956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r"/>
            <a:r>
              <a:rPr lang="en-US" altLang="zh-CN" sz="3600" b="1" dirty="0">
                <a:latin typeface="Times New Roman" panose="02020603050405020304" pitchFamily="18" charset="0"/>
              </a:rPr>
              <a:t>sort</a:t>
            </a:r>
          </a:p>
          <a:p>
            <a:pPr algn="r"/>
            <a:endParaRPr lang="en-US" altLang="zh-CN" sz="3600" b="1" dirty="0">
              <a:latin typeface="Times New Roman" panose="02020603050405020304" pitchFamily="18" charset="0"/>
            </a:endParaRPr>
          </a:p>
          <a:p>
            <a:pPr algn="r"/>
            <a:r>
              <a:rPr lang="en-US" altLang="zh-CN" sz="3600" b="1" dirty="0">
                <a:latin typeface="Times New Roman" panose="02020603050405020304" pitchFamily="18" charset="0"/>
              </a:rPr>
              <a:t>empty</a:t>
            </a:r>
          </a:p>
          <a:p>
            <a:pPr algn="r"/>
            <a:endParaRPr lang="en-US" altLang="zh-CN" sz="3600" b="1" dirty="0">
              <a:latin typeface="Times New Roman" panose="02020603050405020304" pitchFamily="18" charset="0"/>
            </a:endParaRPr>
          </a:p>
          <a:p>
            <a:pPr algn="r"/>
            <a:r>
              <a:rPr lang="en-US" altLang="zh-CN" sz="3600" b="1" dirty="0">
                <a:latin typeface="Times New Roman" panose="02020603050405020304" pitchFamily="18" charset="0"/>
              </a:rPr>
              <a:t>metal</a:t>
            </a:r>
          </a:p>
          <a:p>
            <a:pPr algn="r"/>
            <a:r>
              <a:rPr lang="en-US" altLang="zh-CN" sz="3600" b="1" dirty="0">
                <a:latin typeface="Times New Roman" panose="02020603050405020304" pitchFamily="18" charset="0"/>
              </a:rPr>
              <a:t>plastic</a:t>
            </a:r>
          </a:p>
          <a:p>
            <a:pPr algn="r"/>
            <a:r>
              <a:rPr lang="en-US" altLang="zh-CN" sz="3600" b="1" dirty="0">
                <a:latin typeface="Times New Roman" panose="02020603050405020304" pitchFamily="18" charset="0"/>
              </a:rPr>
              <a:t>recycle</a:t>
            </a:r>
          </a:p>
          <a:p>
            <a:pPr algn="r"/>
            <a:r>
              <a:rPr lang="en-US" altLang="zh-CN" sz="3600" b="1" dirty="0">
                <a:latin typeface="Times New Roman" panose="02020603050405020304" pitchFamily="18" charset="0"/>
              </a:rPr>
              <a:t>amount</a:t>
            </a:r>
          </a:p>
          <a:p>
            <a:pPr algn="r"/>
            <a:r>
              <a:rPr lang="en-US" altLang="zh-CN" sz="3600" b="1" dirty="0">
                <a:latin typeface="Times New Roman" panose="02020603050405020304" pitchFamily="18" charset="0"/>
              </a:rPr>
              <a:t>litter</a:t>
            </a:r>
          </a:p>
        </p:txBody>
      </p:sp>
      <p:sp>
        <p:nvSpPr>
          <p:cNvPr id="14341" name="文本框 14340"/>
          <p:cNvSpPr txBox="1">
            <a:spLocks noChangeArrowheads="1"/>
          </p:cNvSpPr>
          <p:nvPr/>
        </p:nvSpPr>
        <p:spPr bwMode="auto">
          <a:xfrm>
            <a:off x="3810000" y="822325"/>
            <a:ext cx="4648200" cy="558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FF0000"/>
                </a:solidFill>
                <a:latin typeface="Times New Roman" panose="02020603050405020304" pitchFamily="18" charset="0"/>
              </a:rPr>
              <a:t>v.</a:t>
            </a:r>
            <a:r>
              <a:rPr lang="en-US" altLang="zh-CN" sz="3600" b="1" dirty="0">
                <a:solidFill>
                  <a:srgbClr val="0000FF"/>
                </a:solidFill>
                <a:latin typeface="Times New Roman" panose="02020603050405020304" pitchFamily="18" charset="0"/>
              </a:rPr>
              <a:t> </a:t>
            </a:r>
            <a:r>
              <a:rPr lang="zh-CN" altLang="en-US" sz="3600" b="1" dirty="0">
                <a:solidFill>
                  <a:srgbClr val="0000FF"/>
                </a:solidFill>
                <a:latin typeface="Times New Roman" panose="02020603050405020304" pitchFamily="18" charset="0"/>
              </a:rPr>
              <a:t>分类；整理</a:t>
            </a:r>
          </a:p>
          <a:p>
            <a:r>
              <a:rPr lang="en-US" altLang="zh-CN" sz="3600" b="1" dirty="0">
                <a:solidFill>
                  <a:srgbClr val="FF0000"/>
                </a:solidFill>
                <a:latin typeface="Times New Roman" panose="02020603050405020304" pitchFamily="18" charset="0"/>
              </a:rPr>
              <a:t>n.</a:t>
            </a:r>
            <a:r>
              <a:rPr lang="en-US" altLang="zh-CN" sz="3600" b="1" dirty="0">
                <a:solidFill>
                  <a:srgbClr val="0000FF"/>
                </a:solidFill>
                <a:latin typeface="Times New Roman" panose="02020603050405020304" pitchFamily="18" charset="0"/>
              </a:rPr>
              <a:t> </a:t>
            </a:r>
            <a:r>
              <a:rPr lang="zh-CN" altLang="en-US" sz="3600" b="1" dirty="0">
                <a:solidFill>
                  <a:srgbClr val="0000FF"/>
                </a:solidFill>
                <a:latin typeface="Times New Roman" panose="02020603050405020304" pitchFamily="18" charset="0"/>
              </a:rPr>
              <a:t>类；种类；类型</a:t>
            </a:r>
          </a:p>
          <a:p>
            <a:r>
              <a:rPr lang="en-US" altLang="zh-CN" sz="3600" b="1" dirty="0">
                <a:solidFill>
                  <a:srgbClr val="FF0000"/>
                </a:solidFill>
                <a:latin typeface="Times New Roman" panose="02020603050405020304" pitchFamily="18" charset="0"/>
              </a:rPr>
              <a:t>v. </a:t>
            </a:r>
            <a:r>
              <a:rPr lang="zh-CN" altLang="en-US" sz="3600" b="1" dirty="0">
                <a:solidFill>
                  <a:srgbClr val="0000FF"/>
                </a:solidFill>
                <a:latin typeface="Times New Roman" panose="02020603050405020304" pitchFamily="18" charset="0"/>
              </a:rPr>
              <a:t>把</a:t>
            </a:r>
            <a:r>
              <a:rPr lang="en-US" altLang="zh-CN" sz="3600" b="1" dirty="0">
                <a:solidFill>
                  <a:srgbClr val="0000FF"/>
                </a:solidFill>
                <a:latin typeface="Times New Roman" panose="02020603050405020304" pitchFamily="18" charset="0"/>
              </a:rPr>
              <a:t>……</a:t>
            </a:r>
            <a:r>
              <a:rPr lang="zh-CN" altLang="en-US" sz="3600" b="1" dirty="0">
                <a:solidFill>
                  <a:srgbClr val="0000FF"/>
                </a:solidFill>
                <a:latin typeface="Times New Roman" panose="02020603050405020304" pitchFamily="18" charset="0"/>
              </a:rPr>
              <a:t>弄空</a:t>
            </a:r>
          </a:p>
          <a:p>
            <a:r>
              <a:rPr lang="en-US" altLang="zh-CN" sz="3600" b="1" dirty="0">
                <a:solidFill>
                  <a:srgbClr val="FF0000"/>
                </a:solidFill>
                <a:latin typeface="Times New Roman" panose="02020603050405020304" pitchFamily="18" charset="0"/>
              </a:rPr>
              <a:t>adj.</a:t>
            </a:r>
            <a:r>
              <a:rPr lang="en-US" altLang="zh-CN" sz="3600" b="1" dirty="0">
                <a:solidFill>
                  <a:srgbClr val="0000FF"/>
                </a:solidFill>
                <a:latin typeface="Times New Roman" panose="02020603050405020304" pitchFamily="18" charset="0"/>
              </a:rPr>
              <a:t> </a:t>
            </a:r>
            <a:r>
              <a:rPr lang="zh-CN" altLang="en-US" sz="3600" b="1" dirty="0">
                <a:solidFill>
                  <a:srgbClr val="0000FF"/>
                </a:solidFill>
                <a:latin typeface="Times New Roman" panose="02020603050405020304" pitchFamily="18" charset="0"/>
              </a:rPr>
              <a:t>空的</a:t>
            </a:r>
          </a:p>
          <a:p>
            <a:r>
              <a:rPr lang="en-US" altLang="zh-CN" sz="3600" b="1" dirty="0">
                <a:solidFill>
                  <a:srgbClr val="FF0000"/>
                </a:solidFill>
                <a:latin typeface="Times New Roman" panose="02020603050405020304" pitchFamily="18" charset="0"/>
              </a:rPr>
              <a:t>n.</a:t>
            </a:r>
            <a:r>
              <a:rPr lang="en-US" altLang="zh-CN" sz="3600" b="1" dirty="0">
                <a:solidFill>
                  <a:srgbClr val="0000FF"/>
                </a:solidFill>
                <a:latin typeface="Times New Roman" panose="02020603050405020304" pitchFamily="18" charset="0"/>
              </a:rPr>
              <a:t> </a:t>
            </a:r>
            <a:r>
              <a:rPr lang="zh-CN" altLang="en-US" sz="3600" b="1" dirty="0">
                <a:solidFill>
                  <a:srgbClr val="0000FF"/>
                </a:solidFill>
                <a:latin typeface="Times New Roman" panose="02020603050405020304" pitchFamily="18" charset="0"/>
              </a:rPr>
              <a:t>金属</a:t>
            </a:r>
          </a:p>
          <a:p>
            <a:r>
              <a:rPr lang="en-US" altLang="zh-CN" sz="3600" b="1" dirty="0">
                <a:solidFill>
                  <a:srgbClr val="FF0000"/>
                </a:solidFill>
                <a:latin typeface="Times New Roman" panose="02020603050405020304" pitchFamily="18" charset="0"/>
              </a:rPr>
              <a:t>n. &amp; adj.</a:t>
            </a:r>
            <a:r>
              <a:rPr lang="en-US" altLang="zh-CN" sz="3600" b="1" dirty="0">
                <a:solidFill>
                  <a:srgbClr val="0000FF"/>
                </a:solidFill>
                <a:latin typeface="Times New Roman" panose="02020603050405020304" pitchFamily="18" charset="0"/>
              </a:rPr>
              <a:t> </a:t>
            </a:r>
            <a:r>
              <a:rPr lang="zh-CN" altLang="en-US" sz="3600" b="1" dirty="0">
                <a:solidFill>
                  <a:srgbClr val="0000FF"/>
                </a:solidFill>
                <a:latin typeface="Times New Roman" panose="02020603050405020304" pitchFamily="18" charset="0"/>
              </a:rPr>
              <a:t>塑料</a:t>
            </a:r>
            <a:r>
              <a:rPr lang="en-US" altLang="zh-CN" sz="3600" b="1" dirty="0">
                <a:solidFill>
                  <a:srgbClr val="0000FF"/>
                </a:solidFill>
                <a:latin typeface="Times New Roman" panose="02020603050405020304" pitchFamily="18" charset="0"/>
              </a:rPr>
              <a:t>(</a:t>
            </a:r>
            <a:r>
              <a:rPr lang="zh-CN" altLang="en-US" sz="3600" b="1" dirty="0">
                <a:solidFill>
                  <a:srgbClr val="0000FF"/>
                </a:solidFill>
                <a:latin typeface="Times New Roman" panose="02020603050405020304" pitchFamily="18" charset="0"/>
              </a:rPr>
              <a:t>的</a:t>
            </a:r>
            <a:r>
              <a:rPr lang="en-US" altLang="zh-CN" sz="3600" b="1" dirty="0">
                <a:solidFill>
                  <a:srgbClr val="0000FF"/>
                </a:solidFill>
                <a:latin typeface="Times New Roman" panose="02020603050405020304" pitchFamily="18" charset="0"/>
              </a:rPr>
              <a:t>)</a:t>
            </a:r>
          </a:p>
          <a:p>
            <a:r>
              <a:rPr lang="en-US" altLang="zh-CN" sz="3600" b="1" dirty="0">
                <a:solidFill>
                  <a:srgbClr val="FF0000"/>
                </a:solidFill>
                <a:latin typeface="Times New Roman" panose="02020603050405020304" pitchFamily="18" charset="0"/>
              </a:rPr>
              <a:t>v.</a:t>
            </a:r>
            <a:r>
              <a:rPr lang="en-US" altLang="zh-CN" sz="3600" b="1" dirty="0">
                <a:solidFill>
                  <a:srgbClr val="0000FF"/>
                </a:solidFill>
                <a:latin typeface="Times New Roman" panose="02020603050405020304" pitchFamily="18" charset="0"/>
              </a:rPr>
              <a:t> </a:t>
            </a:r>
            <a:r>
              <a:rPr lang="zh-CN" altLang="en-US" sz="3600" b="1" dirty="0">
                <a:solidFill>
                  <a:srgbClr val="0000FF"/>
                </a:solidFill>
                <a:latin typeface="Times New Roman" panose="02020603050405020304" pitchFamily="18" charset="0"/>
              </a:rPr>
              <a:t>回收再用；再循环</a:t>
            </a:r>
          </a:p>
          <a:p>
            <a:r>
              <a:rPr lang="en-US" altLang="zh-CN" sz="3600" b="1" dirty="0">
                <a:solidFill>
                  <a:srgbClr val="FF0000"/>
                </a:solidFill>
                <a:latin typeface="Times New Roman" panose="02020603050405020304" pitchFamily="18" charset="0"/>
              </a:rPr>
              <a:t>n.</a:t>
            </a:r>
            <a:r>
              <a:rPr lang="en-US" altLang="zh-CN" sz="3600" b="1" dirty="0">
                <a:solidFill>
                  <a:srgbClr val="0000FF"/>
                </a:solidFill>
                <a:latin typeface="Times New Roman" panose="02020603050405020304" pitchFamily="18" charset="0"/>
              </a:rPr>
              <a:t> </a:t>
            </a:r>
            <a:r>
              <a:rPr lang="zh-CN" altLang="en-US" sz="3600" b="1" dirty="0">
                <a:solidFill>
                  <a:srgbClr val="0000FF"/>
                </a:solidFill>
                <a:latin typeface="Times New Roman" panose="02020603050405020304" pitchFamily="18" charset="0"/>
              </a:rPr>
              <a:t>量；数量</a:t>
            </a:r>
          </a:p>
          <a:p>
            <a:r>
              <a:rPr lang="en-US" altLang="zh-CN" sz="3600" b="1" dirty="0">
                <a:solidFill>
                  <a:srgbClr val="FF0000"/>
                </a:solidFill>
                <a:latin typeface="Times New Roman" panose="02020603050405020304" pitchFamily="18" charset="0"/>
              </a:rPr>
              <a:t>n.</a:t>
            </a:r>
            <a:r>
              <a:rPr lang="en-US" altLang="zh-CN" sz="3600" b="1" dirty="0">
                <a:solidFill>
                  <a:srgbClr val="0000FF"/>
                </a:solidFill>
                <a:latin typeface="Times New Roman" panose="02020603050405020304" pitchFamily="18" charset="0"/>
              </a:rPr>
              <a:t> </a:t>
            </a:r>
            <a:r>
              <a:rPr lang="zh-CN" altLang="en-US" sz="3600" b="1" dirty="0">
                <a:solidFill>
                  <a:srgbClr val="0000FF"/>
                </a:solidFill>
                <a:latin typeface="Times New Roman" panose="02020603050405020304" pitchFamily="18" charset="0"/>
              </a:rPr>
              <a:t>垃圾</a:t>
            </a:r>
          </a:p>
          <a:p>
            <a:r>
              <a:rPr lang="en-US" altLang="zh-CN" sz="3600" b="1" dirty="0">
                <a:solidFill>
                  <a:srgbClr val="FF0000"/>
                </a:solidFill>
                <a:latin typeface="Times New Roman" panose="02020603050405020304" pitchFamily="18" charset="0"/>
              </a:rPr>
              <a:t>v.</a:t>
            </a:r>
            <a:r>
              <a:rPr lang="en-US" altLang="zh-CN" sz="3600" b="1" dirty="0">
                <a:solidFill>
                  <a:srgbClr val="0000FF"/>
                </a:solidFill>
                <a:latin typeface="Times New Roman" panose="02020603050405020304" pitchFamily="18" charset="0"/>
              </a:rPr>
              <a:t> </a:t>
            </a:r>
            <a:r>
              <a:rPr lang="zh-CN" altLang="en-US" sz="3600" b="1" dirty="0">
                <a:solidFill>
                  <a:srgbClr val="0000FF"/>
                </a:solidFill>
                <a:latin typeface="Times New Roman" panose="02020603050405020304" pitchFamily="18" charset="0"/>
              </a:rPr>
              <a:t>使乱七八糟；乱扔</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Effect transition="in" filter="dissolve">
                                      <p:cBhvr>
                                        <p:cTn id="7" dur="500"/>
                                        <p:tgtEl>
                                          <p:spTgt spid="143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4341">
                                            <p:txEl>
                                              <p:pRg st="1" end="1"/>
                                            </p:txEl>
                                          </p:spTgt>
                                        </p:tgtEl>
                                        <p:attrNameLst>
                                          <p:attrName>style.visibility</p:attrName>
                                        </p:attrNameLst>
                                      </p:cBhvr>
                                      <p:to>
                                        <p:strVal val="visible"/>
                                      </p:to>
                                    </p:set>
                                    <p:animEffect transition="in" filter="dissolve">
                                      <p:cBhvr>
                                        <p:cTn id="12" dur="500"/>
                                        <p:tgtEl>
                                          <p:spTgt spid="1434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4341">
                                            <p:txEl>
                                              <p:pRg st="2" end="2"/>
                                            </p:txEl>
                                          </p:spTgt>
                                        </p:tgtEl>
                                        <p:attrNameLst>
                                          <p:attrName>style.visibility</p:attrName>
                                        </p:attrNameLst>
                                      </p:cBhvr>
                                      <p:to>
                                        <p:strVal val="visible"/>
                                      </p:to>
                                    </p:set>
                                    <p:animEffect transition="in" filter="dissolve">
                                      <p:cBhvr>
                                        <p:cTn id="17" dur="500"/>
                                        <p:tgtEl>
                                          <p:spTgt spid="1434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4341">
                                            <p:txEl>
                                              <p:pRg st="3" end="3"/>
                                            </p:txEl>
                                          </p:spTgt>
                                        </p:tgtEl>
                                        <p:attrNameLst>
                                          <p:attrName>style.visibility</p:attrName>
                                        </p:attrNameLst>
                                      </p:cBhvr>
                                      <p:to>
                                        <p:strVal val="visible"/>
                                      </p:to>
                                    </p:set>
                                    <p:animEffect transition="in" filter="dissolve">
                                      <p:cBhvr>
                                        <p:cTn id="22" dur="500"/>
                                        <p:tgtEl>
                                          <p:spTgt spid="1434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4341">
                                            <p:txEl>
                                              <p:pRg st="4" end="4"/>
                                            </p:txEl>
                                          </p:spTgt>
                                        </p:tgtEl>
                                        <p:attrNameLst>
                                          <p:attrName>style.visibility</p:attrName>
                                        </p:attrNameLst>
                                      </p:cBhvr>
                                      <p:to>
                                        <p:strVal val="visible"/>
                                      </p:to>
                                    </p:set>
                                    <p:animEffect transition="in" filter="dissolve">
                                      <p:cBhvr>
                                        <p:cTn id="27" dur="500"/>
                                        <p:tgtEl>
                                          <p:spTgt spid="1434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4341">
                                            <p:txEl>
                                              <p:pRg st="5" end="5"/>
                                            </p:txEl>
                                          </p:spTgt>
                                        </p:tgtEl>
                                        <p:attrNameLst>
                                          <p:attrName>style.visibility</p:attrName>
                                        </p:attrNameLst>
                                      </p:cBhvr>
                                      <p:to>
                                        <p:strVal val="visible"/>
                                      </p:to>
                                    </p:set>
                                    <p:animEffect transition="in" filter="dissolve">
                                      <p:cBhvr>
                                        <p:cTn id="32" dur="500"/>
                                        <p:tgtEl>
                                          <p:spTgt spid="1434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4341">
                                            <p:txEl>
                                              <p:pRg st="6" end="6"/>
                                            </p:txEl>
                                          </p:spTgt>
                                        </p:tgtEl>
                                        <p:attrNameLst>
                                          <p:attrName>style.visibility</p:attrName>
                                        </p:attrNameLst>
                                      </p:cBhvr>
                                      <p:to>
                                        <p:strVal val="visible"/>
                                      </p:to>
                                    </p:set>
                                    <p:animEffect transition="in" filter="dissolve">
                                      <p:cBhvr>
                                        <p:cTn id="37" dur="500"/>
                                        <p:tgtEl>
                                          <p:spTgt spid="1434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4341">
                                            <p:txEl>
                                              <p:pRg st="7" end="7"/>
                                            </p:txEl>
                                          </p:spTgt>
                                        </p:tgtEl>
                                        <p:attrNameLst>
                                          <p:attrName>style.visibility</p:attrName>
                                        </p:attrNameLst>
                                      </p:cBhvr>
                                      <p:to>
                                        <p:strVal val="visible"/>
                                      </p:to>
                                    </p:set>
                                    <p:animEffect transition="in" filter="dissolve">
                                      <p:cBhvr>
                                        <p:cTn id="42" dur="500"/>
                                        <p:tgtEl>
                                          <p:spTgt spid="1434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14341">
                                            <p:txEl>
                                              <p:pRg st="8" end="8"/>
                                            </p:txEl>
                                          </p:spTgt>
                                        </p:tgtEl>
                                        <p:attrNameLst>
                                          <p:attrName>style.visibility</p:attrName>
                                        </p:attrNameLst>
                                      </p:cBhvr>
                                      <p:to>
                                        <p:strVal val="visible"/>
                                      </p:to>
                                    </p:set>
                                    <p:animEffect transition="in" filter="dissolve">
                                      <p:cBhvr>
                                        <p:cTn id="47" dur="500"/>
                                        <p:tgtEl>
                                          <p:spTgt spid="1434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14341">
                                            <p:txEl>
                                              <p:pRg st="9" end="9"/>
                                            </p:txEl>
                                          </p:spTgt>
                                        </p:tgtEl>
                                        <p:attrNameLst>
                                          <p:attrName>style.visibility</p:attrName>
                                        </p:attrNameLst>
                                      </p:cBhvr>
                                      <p:to>
                                        <p:strVal val="visible"/>
                                      </p:to>
                                    </p:set>
                                    <p:animEffect transition="in" filter="dissolve">
                                      <p:cBhvr>
                                        <p:cTn id="52" dur="500"/>
                                        <p:tgtEl>
                                          <p:spTgt spid="1434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文本框 25603"/>
          <p:cNvSpPr txBox="1">
            <a:spLocks noChangeArrowheads="1"/>
          </p:cNvSpPr>
          <p:nvPr/>
        </p:nvSpPr>
        <p:spPr bwMode="auto">
          <a:xfrm>
            <a:off x="838200" y="1143000"/>
            <a:ext cx="8001000" cy="531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AutoNum type="arabicPeriod"/>
            </a:pPr>
            <a:r>
              <a:rPr lang="en-US" altLang="zh-CN" sz="3600" b="1">
                <a:latin typeface="Times New Roman" panose="02020603050405020304" pitchFamily="18" charset="0"/>
              </a:rPr>
              <a:t> This beautiful bowl is made of _____ (</a:t>
            </a:r>
            <a:r>
              <a:rPr lang="zh-CN" altLang="en-US" sz="3600" b="1">
                <a:latin typeface="Times New Roman" panose="02020603050405020304" pitchFamily="18" charset="0"/>
              </a:rPr>
              <a:t>金属</a:t>
            </a:r>
            <a:r>
              <a:rPr lang="en-US" altLang="zh-CN" sz="3600" b="1">
                <a:latin typeface="Times New Roman" panose="02020603050405020304" pitchFamily="18" charset="0"/>
              </a:rPr>
              <a:t>).</a:t>
            </a:r>
          </a:p>
          <a:p>
            <a:pPr>
              <a:spcBef>
                <a:spcPct val="50000"/>
              </a:spcBef>
            </a:pPr>
            <a:r>
              <a:rPr lang="en-US" altLang="zh-CN" sz="3600" b="1">
                <a:latin typeface="Times New Roman" panose="02020603050405020304" pitchFamily="18" charset="0"/>
              </a:rPr>
              <a:t>2. The streets soon e______ when the rain began. </a:t>
            </a:r>
          </a:p>
          <a:p>
            <a:pPr>
              <a:spcBef>
                <a:spcPct val="50000"/>
              </a:spcBef>
              <a:buFont typeface="Arial" panose="020B0604020202020204" pitchFamily="34" charset="0"/>
              <a:buAutoNum type="arabicPeriod" startAt="3"/>
            </a:pPr>
            <a:r>
              <a:rPr lang="en-US" altLang="zh-CN" sz="3600" b="1">
                <a:latin typeface="Times New Roman" panose="02020603050405020304" pitchFamily="18" charset="0"/>
              </a:rPr>
              <a:t> She found the ring while s______ some clothes. </a:t>
            </a:r>
          </a:p>
          <a:p>
            <a:pPr>
              <a:spcBef>
                <a:spcPct val="50000"/>
              </a:spcBef>
              <a:buFont typeface="Arial" panose="020B0604020202020204" pitchFamily="34" charset="0"/>
              <a:buAutoNum type="arabicPeriod" startAt="3"/>
            </a:pPr>
            <a:r>
              <a:rPr lang="en-US" altLang="zh-CN" sz="3600" b="1">
                <a:latin typeface="Times New Roman" panose="02020603050405020304" pitchFamily="18" charset="0"/>
              </a:rPr>
              <a:t> When my clothes are worn out,I generally _____ them _____(</a:t>
            </a:r>
            <a:r>
              <a:rPr lang="zh-CN" altLang="en-US" sz="3600" b="1">
                <a:latin typeface="Times New Roman" panose="02020603050405020304" pitchFamily="18" charset="0"/>
              </a:rPr>
              <a:t>扔掉</a:t>
            </a:r>
            <a:r>
              <a:rPr lang="en-US" altLang="zh-CN" sz="3600" b="1">
                <a:latin typeface="Times New Roman" panose="02020603050405020304" pitchFamily="18" charset="0"/>
              </a:rPr>
              <a:t>). </a:t>
            </a:r>
          </a:p>
        </p:txBody>
      </p:sp>
      <p:sp>
        <p:nvSpPr>
          <p:cNvPr id="41986" name="文本框 25604"/>
          <p:cNvSpPr txBox="1">
            <a:spLocks noChangeArrowheads="1"/>
          </p:cNvSpPr>
          <p:nvPr/>
        </p:nvSpPr>
        <p:spPr bwMode="auto">
          <a:xfrm>
            <a:off x="914400" y="501650"/>
            <a:ext cx="5029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dirty="0">
                <a:solidFill>
                  <a:srgbClr val="006600"/>
                </a:solidFill>
              </a:rPr>
              <a:t>Fill in the blanks</a:t>
            </a:r>
          </a:p>
        </p:txBody>
      </p:sp>
      <p:sp>
        <p:nvSpPr>
          <p:cNvPr id="25606" name="文本框 25605"/>
          <p:cNvSpPr txBox="1">
            <a:spLocks noChangeArrowheads="1"/>
          </p:cNvSpPr>
          <p:nvPr/>
        </p:nvSpPr>
        <p:spPr bwMode="auto">
          <a:xfrm>
            <a:off x="7258050" y="1111250"/>
            <a:ext cx="1276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metal</a:t>
            </a:r>
          </a:p>
        </p:txBody>
      </p:sp>
      <p:sp>
        <p:nvSpPr>
          <p:cNvPr id="25607" name="文本框 25606"/>
          <p:cNvSpPr txBox="1">
            <a:spLocks noChangeArrowheads="1"/>
          </p:cNvSpPr>
          <p:nvPr/>
        </p:nvSpPr>
        <p:spPr bwMode="auto">
          <a:xfrm>
            <a:off x="4800600" y="2482850"/>
            <a:ext cx="1555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mptied</a:t>
            </a:r>
          </a:p>
        </p:txBody>
      </p:sp>
      <p:sp>
        <p:nvSpPr>
          <p:cNvPr id="25608" name="文本框 25607"/>
          <p:cNvSpPr txBox="1">
            <a:spLocks noChangeArrowheads="1"/>
          </p:cNvSpPr>
          <p:nvPr/>
        </p:nvSpPr>
        <p:spPr bwMode="auto">
          <a:xfrm>
            <a:off x="6394450" y="3854450"/>
            <a:ext cx="1377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orting</a:t>
            </a:r>
          </a:p>
        </p:txBody>
      </p:sp>
      <p:sp>
        <p:nvSpPr>
          <p:cNvPr id="25610" name="文本框 25609"/>
          <p:cNvSpPr txBox="1">
            <a:spLocks noChangeArrowheads="1"/>
          </p:cNvSpPr>
          <p:nvPr/>
        </p:nvSpPr>
        <p:spPr bwMode="auto">
          <a:xfrm>
            <a:off x="3067050" y="5835650"/>
            <a:ext cx="1352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throw</a:t>
            </a:r>
          </a:p>
        </p:txBody>
      </p:sp>
      <p:sp>
        <p:nvSpPr>
          <p:cNvPr id="25611" name="文本框 25610"/>
          <p:cNvSpPr txBox="1">
            <a:spLocks noChangeArrowheads="1"/>
          </p:cNvSpPr>
          <p:nvPr/>
        </p:nvSpPr>
        <p:spPr bwMode="auto">
          <a:xfrm>
            <a:off x="5410200" y="5759450"/>
            <a:ext cx="1200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away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606"/>
                                        </p:tgtEl>
                                        <p:attrNameLst>
                                          <p:attrName>style.visibility</p:attrName>
                                        </p:attrNameLst>
                                      </p:cBhvr>
                                      <p:to>
                                        <p:strVal val="visible"/>
                                      </p:to>
                                    </p:set>
                                    <p:animEffect transition="in" filter="dissolve">
                                      <p:cBhvr>
                                        <p:cTn id="7" dur="500"/>
                                        <p:tgtEl>
                                          <p:spTgt spid="256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607"/>
                                        </p:tgtEl>
                                        <p:attrNameLst>
                                          <p:attrName>style.visibility</p:attrName>
                                        </p:attrNameLst>
                                      </p:cBhvr>
                                      <p:to>
                                        <p:strVal val="visible"/>
                                      </p:to>
                                    </p:set>
                                    <p:animEffect transition="in" filter="dissolve">
                                      <p:cBhvr>
                                        <p:cTn id="12" dur="500"/>
                                        <p:tgtEl>
                                          <p:spTgt spid="2560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608"/>
                                        </p:tgtEl>
                                        <p:attrNameLst>
                                          <p:attrName>style.visibility</p:attrName>
                                        </p:attrNameLst>
                                      </p:cBhvr>
                                      <p:to>
                                        <p:strVal val="visible"/>
                                      </p:to>
                                    </p:set>
                                    <p:animEffect transition="in" filter="dissolve">
                                      <p:cBhvr>
                                        <p:cTn id="17" dur="500"/>
                                        <p:tgtEl>
                                          <p:spTgt spid="2560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5610"/>
                                        </p:tgtEl>
                                        <p:attrNameLst>
                                          <p:attrName>style.visibility</p:attrName>
                                        </p:attrNameLst>
                                      </p:cBhvr>
                                      <p:to>
                                        <p:strVal val="visible"/>
                                      </p:to>
                                    </p:set>
                                    <p:animEffect transition="in" filter="dissolve">
                                      <p:cBhvr>
                                        <p:cTn id="22" dur="500"/>
                                        <p:tgtEl>
                                          <p:spTgt spid="2561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5611"/>
                                        </p:tgtEl>
                                        <p:attrNameLst>
                                          <p:attrName>style.visibility</p:attrName>
                                        </p:attrNameLst>
                                      </p:cBhvr>
                                      <p:to>
                                        <p:strVal val="visible"/>
                                      </p:to>
                                    </p:set>
                                    <p:animEffect transition="in" filter="dissolve">
                                      <p:cBhvr>
                                        <p:cTn id="27" dur="500"/>
                                        <p:tgtEl>
                                          <p:spTgt spid="256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 grpId="0"/>
      <p:bldP spid="25607" grpId="0"/>
      <p:bldP spid="25608" grpId="0"/>
      <p:bldP spid="25610" grpId="0"/>
      <p:bldP spid="2561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文本框 26627"/>
          <p:cNvSpPr txBox="1">
            <a:spLocks noChangeArrowheads="1"/>
          </p:cNvSpPr>
          <p:nvPr/>
        </p:nvSpPr>
        <p:spPr bwMode="auto">
          <a:xfrm>
            <a:off x="762000" y="533400"/>
            <a:ext cx="7696200" cy="585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latin typeface="Times New Roman" panose="02020603050405020304" pitchFamily="18" charset="0"/>
              </a:rPr>
              <a:t>5. There isn‘t much metal in the bodywork of this new car; it’s mainly ______(</a:t>
            </a:r>
            <a:r>
              <a:rPr lang="zh-CN" altLang="en-US" sz="3600" b="1">
                <a:latin typeface="Times New Roman" panose="02020603050405020304" pitchFamily="18" charset="0"/>
              </a:rPr>
              <a:t>塑料</a:t>
            </a:r>
            <a:r>
              <a:rPr lang="en-US" altLang="zh-CN" sz="3600" b="1">
                <a:latin typeface="Times New Roman" panose="02020603050405020304" pitchFamily="18" charset="0"/>
              </a:rPr>
              <a:t>). </a:t>
            </a:r>
          </a:p>
          <a:p>
            <a:pPr>
              <a:spcBef>
                <a:spcPct val="50000"/>
              </a:spcBef>
            </a:pPr>
            <a:r>
              <a:rPr lang="en-US" altLang="zh-CN" sz="3600" b="1">
                <a:latin typeface="Times New Roman" panose="02020603050405020304" pitchFamily="18" charset="0"/>
              </a:rPr>
              <a:t>6. The Japanese r______ more than half their waste paper. </a:t>
            </a:r>
          </a:p>
          <a:p>
            <a:pPr>
              <a:spcBef>
                <a:spcPct val="50000"/>
              </a:spcBef>
            </a:pPr>
            <a:r>
              <a:rPr lang="en-US" altLang="zh-CN" sz="3600" b="1">
                <a:latin typeface="Times New Roman" panose="02020603050405020304" pitchFamily="18" charset="0"/>
              </a:rPr>
              <a:t>7. Please wait at the school gate. John will ___ you ___ there. </a:t>
            </a:r>
          </a:p>
          <a:p>
            <a:pPr>
              <a:spcBef>
                <a:spcPct val="50000"/>
              </a:spcBef>
            </a:pPr>
            <a:r>
              <a:rPr lang="en-US" altLang="zh-CN" sz="3600" b="1">
                <a:latin typeface="Times New Roman" panose="02020603050405020304" pitchFamily="18" charset="0"/>
              </a:rPr>
              <a:t>8. About two percent of fast-food packaging ends up as l_____ (</a:t>
            </a:r>
            <a:r>
              <a:rPr lang="zh-CN" altLang="en-US" sz="3600" b="1">
                <a:latin typeface="Times New Roman" panose="02020603050405020304" pitchFamily="18" charset="0"/>
              </a:rPr>
              <a:t>垃圾</a:t>
            </a:r>
            <a:r>
              <a:rPr lang="en-US" altLang="zh-CN" sz="3600" b="1">
                <a:latin typeface="Times New Roman" panose="02020603050405020304" pitchFamily="18" charset="0"/>
              </a:rPr>
              <a:t>). </a:t>
            </a:r>
          </a:p>
        </p:txBody>
      </p:sp>
      <p:sp>
        <p:nvSpPr>
          <p:cNvPr id="26629" name="文本框 26628"/>
          <p:cNvSpPr txBox="1">
            <a:spLocks noChangeArrowheads="1"/>
          </p:cNvSpPr>
          <p:nvPr/>
        </p:nvSpPr>
        <p:spPr bwMode="auto">
          <a:xfrm>
            <a:off x="4267200" y="2406650"/>
            <a:ext cx="1352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ecycle</a:t>
            </a:r>
          </a:p>
        </p:txBody>
      </p:sp>
      <p:sp>
        <p:nvSpPr>
          <p:cNvPr id="26630" name="文本框 26629"/>
          <p:cNvSpPr txBox="1">
            <a:spLocks noChangeArrowheads="1"/>
          </p:cNvSpPr>
          <p:nvPr/>
        </p:nvSpPr>
        <p:spPr bwMode="auto">
          <a:xfrm>
            <a:off x="1524000" y="4387850"/>
            <a:ext cx="1022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pick</a:t>
            </a:r>
          </a:p>
        </p:txBody>
      </p:sp>
      <p:sp>
        <p:nvSpPr>
          <p:cNvPr id="26631" name="文本框 26630"/>
          <p:cNvSpPr txBox="1">
            <a:spLocks noChangeArrowheads="1"/>
          </p:cNvSpPr>
          <p:nvPr/>
        </p:nvSpPr>
        <p:spPr bwMode="auto">
          <a:xfrm>
            <a:off x="3260725" y="4311650"/>
            <a:ext cx="692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up</a:t>
            </a:r>
          </a:p>
        </p:txBody>
      </p:sp>
      <p:sp>
        <p:nvSpPr>
          <p:cNvPr id="26632" name="文本框 26631"/>
          <p:cNvSpPr txBox="1">
            <a:spLocks noChangeArrowheads="1"/>
          </p:cNvSpPr>
          <p:nvPr/>
        </p:nvSpPr>
        <p:spPr bwMode="auto">
          <a:xfrm>
            <a:off x="5226050" y="5759450"/>
            <a:ext cx="1022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itter</a:t>
            </a:r>
          </a:p>
        </p:txBody>
      </p:sp>
      <p:sp>
        <p:nvSpPr>
          <p:cNvPr id="26633" name="文本框 26632"/>
          <p:cNvSpPr txBox="1">
            <a:spLocks noChangeArrowheads="1"/>
          </p:cNvSpPr>
          <p:nvPr/>
        </p:nvSpPr>
        <p:spPr bwMode="auto">
          <a:xfrm>
            <a:off x="822325" y="1568450"/>
            <a:ext cx="145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plastic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633"/>
                                        </p:tgtEl>
                                        <p:attrNameLst>
                                          <p:attrName>style.visibility</p:attrName>
                                        </p:attrNameLst>
                                      </p:cBhvr>
                                      <p:to>
                                        <p:strVal val="visible"/>
                                      </p:to>
                                    </p:set>
                                    <p:animEffect transition="in" filter="dissolve">
                                      <p:cBhvr>
                                        <p:cTn id="7" dur="500"/>
                                        <p:tgtEl>
                                          <p:spTgt spid="2663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629"/>
                                        </p:tgtEl>
                                        <p:attrNameLst>
                                          <p:attrName>style.visibility</p:attrName>
                                        </p:attrNameLst>
                                      </p:cBhvr>
                                      <p:to>
                                        <p:strVal val="visible"/>
                                      </p:to>
                                    </p:set>
                                    <p:animEffect transition="in" filter="dissolve">
                                      <p:cBhvr>
                                        <p:cTn id="12" dur="500"/>
                                        <p:tgtEl>
                                          <p:spTgt spid="2662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630"/>
                                        </p:tgtEl>
                                        <p:attrNameLst>
                                          <p:attrName>style.visibility</p:attrName>
                                        </p:attrNameLst>
                                      </p:cBhvr>
                                      <p:to>
                                        <p:strVal val="visible"/>
                                      </p:to>
                                    </p:set>
                                    <p:animEffect transition="in" filter="dissolve">
                                      <p:cBhvr>
                                        <p:cTn id="17" dur="500"/>
                                        <p:tgtEl>
                                          <p:spTgt spid="2663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6631"/>
                                        </p:tgtEl>
                                        <p:attrNameLst>
                                          <p:attrName>style.visibility</p:attrName>
                                        </p:attrNameLst>
                                      </p:cBhvr>
                                      <p:to>
                                        <p:strVal val="visible"/>
                                      </p:to>
                                    </p:set>
                                    <p:animEffect transition="in" filter="dissolve">
                                      <p:cBhvr>
                                        <p:cTn id="22" dur="500"/>
                                        <p:tgtEl>
                                          <p:spTgt spid="2663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6632"/>
                                        </p:tgtEl>
                                        <p:attrNameLst>
                                          <p:attrName>style.visibility</p:attrName>
                                        </p:attrNameLst>
                                      </p:cBhvr>
                                      <p:to>
                                        <p:strVal val="visible"/>
                                      </p:to>
                                    </p:set>
                                    <p:animEffect transition="in" filter="dissolve">
                                      <p:cBhvr>
                                        <p:cTn id="27" dur="500"/>
                                        <p:tgtEl>
                                          <p:spTgt spid="26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p:bldP spid="26630" grpId="0"/>
      <p:bldP spid="26631" grpId="0"/>
      <p:bldP spid="26632" grpId="0"/>
      <p:bldP spid="2663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图片 11265" descr="165"/>
          <p:cNvPicPr preferRelativeResize="0">
            <a:picLocks noChangeAspect="1" noChangeArrowheads="1"/>
          </p:cNvPicPr>
          <p:nvPr/>
        </p:nvPicPr>
        <p:blipFill>
          <a:blip r:embed="rId2"/>
          <a:srcRect/>
          <a:stretch>
            <a:fillRect/>
          </a:stretch>
        </p:blipFill>
        <p:spPr bwMode="auto">
          <a:xfrm>
            <a:off x="1143000" y="838200"/>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4034" name="组合 11266"/>
          <p:cNvGrpSpPr/>
          <p:nvPr/>
        </p:nvGrpSpPr>
        <p:grpSpPr bwMode="auto">
          <a:xfrm>
            <a:off x="2133600" y="762000"/>
            <a:ext cx="4668838" cy="1022350"/>
            <a:chOff x="1481" y="1132"/>
            <a:chExt cx="2941" cy="644"/>
          </a:xfrm>
        </p:grpSpPr>
        <p:pic>
          <p:nvPicPr>
            <p:cNvPr id="44035" name="图片 11267" descr="frame4"/>
            <p:cNvPicPr preferRelativeResize="0">
              <a:picLocks noChangeAspect="1" noChangeArrowheads="1"/>
            </p:cNvPicPr>
            <p:nvPr/>
          </p:nvPicPr>
          <p:blipFill>
            <a:blip r:embed="rId3" cstate="email"/>
            <a:srcRect/>
            <a:stretch>
              <a:fillRect/>
            </a:stretch>
          </p:blipFill>
          <p:spPr bwMode="auto">
            <a:xfrm>
              <a:off x="1481" y="1132"/>
              <a:ext cx="2941" cy="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6" name="矩形 11268"/>
            <p:cNvSpPr>
              <a:spLocks noChangeArrowheads="1" noChangeShapeType="1" noTextEdit="1"/>
            </p:cNvSpPr>
            <p:nvPr/>
          </p:nvSpPr>
          <p:spPr bwMode="auto">
            <a:xfrm>
              <a:off x="1701" y="1298"/>
              <a:ext cx="2585" cy="318"/>
            </a:xfrm>
            <a:prstGeom prst="rect">
              <a:avLst/>
            </a:prstGeom>
          </p:spPr>
          <p:txBody>
            <a:bodyPr wrap="none" fromWordArt="1">
              <a:prstTxWarp prst="textPlain">
                <a:avLst>
                  <a:gd name="adj" fmla="val 50000"/>
                </a:avLst>
              </a:prstTxWarp>
            </a:bodyPr>
            <a:lstStyle/>
            <a:p>
              <a:pPr algn="ctr"/>
              <a:r>
                <a:rPr lang="en-US" altLang="zh-CN" sz="3600" b="1" kern="10">
                  <a:ln w="9525">
                    <a:solidFill>
                      <a:srgbClr val="00FFFF"/>
                    </a:solidFill>
                    <a:round/>
                  </a:ln>
                  <a:solidFill>
                    <a:srgbClr val="FFFF99"/>
                  </a:solidFill>
                  <a:latin typeface="Arial" panose="020B0604020202020204"/>
                  <a:cs typeface="Arial" panose="020B0604020202020204"/>
                </a:rPr>
                <a:t>Time for Reflection </a:t>
              </a:r>
              <a:endParaRPr lang="zh-CN" altLang="en-US" sz="3600" b="1" kern="10">
                <a:ln w="9525">
                  <a:solidFill>
                    <a:srgbClr val="00FFFF"/>
                  </a:solidFill>
                  <a:round/>
                </a:ln>
                <a:solidFill>
                  <a:srgbClr val="FFFF99"/>
                </a:solidFill>
                <a:latin typeface="Arial" panose="020B0604020202020204"/>
                <a:cs typeface="Arial" panose="020B0604020202020204"/>
              </a:endParaRPr>
            </a:p>
          </p:txBody>
        </p:sp>
      </p:grpSp>
      <p:sp>
        <p:nvSpPr>
          <p:cNvPr id="44037" name="文本框 11269"/>
          <p:cNvSpPr txBox="1">
            <a:spLocks noChangeArrowheads="1"/>
          </p:cNvSpPr>
          <p:nvPr/>
        </p:nvSpPr>
        <p:spPr bwMode="auto">
          <a:xfrm>
            <a:off x="1371600" y="2100263"/>
            <a:ext cx="7162800" cy="404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600" b="1">
                <a:latin typeface="Times New Roman" panose="02020603050405020304" pitchFamily="18" charset="0"/>
              </a:rPr>
              <a:t>sort garbage</a:t>
            </a:r>
          </a:p>
          <a:p>
            <a:pPr>
              <a:lnSpc>
                <a:spcPct val="120000"/>
              </a:lnSpc>
            </a:pPr>
            <a:r>
              <a:rPr lang="en-US" altLang="zh-CN" sz="3600" b="1">
                <a:latin typeface="Times New Roman" panose="02020603050405020304" pitchFamily="18" charset="0"/>
              </a:rPr>
              <a:t>empty</a:t>
            </a:r>
          </a:p>
          <a:p>
            <a:pPr>
              <a:lnSpc>
                <a:spcPct val="120000"/>
              </a:lnSpc>
            </a:pPr>
            <a:r>
              <a:rPr lang="en-US" altLang="zh-CN" sz="3600" b="1">
                <a:latin typeface="Times New Roman" panose="02020603050405020304" pitchFamily="18" charset="0"/>
              </a:rPr>
              <a:t>the least amount of</a:t>
            </a:r>
          </a:p>
          <a:p>
            <a:pPr>
              <a:lnSpc>
                <a:spcPct val="120000"/>
              </a:lnSpc>
            </a:pPr>
            <a:r>
              <a:rPr lang="en-US" altLang="zh-CN" sz="3600" b="1">
                <a:latin typeface="Times New Roman" panose="02020603050405020304" pitchFamily="18" charset="0"/>
              </a:rPr>
              <a:t>can be done</a:t>
            </a:r>
          </a:p>
          <a:p>
            <a:pPr>
              <a:lnSpc>
                <a:spcPct val="120000"/>
              </a:lnSpc>
            </a:pPr>
            <a:r>
              <a:rPr lang="en-US" altLang="zh-CN" sz="3600" b="1">
                <a:latin typeface="Times New Roman" panose="02020603050405020304" pitchFamily="18" charset="0"/>
              </a:rPr>
              <a:t>be made into</a:t>
            </a:r>
          </a:p>
          <a:p>
            <a:pPr>
              <a:lnSpc>
                <a:spcPct val="120000"/>
              </a:lnSpc>
            </a:pPr>
            <a:r>
              <a:rPr lang="zh-CN" altLang="en-US" sz="3600" b="1">
                <a:latin typeface="Times New Roman" panose="02020603050405020304" pitchFamily="18" charset="0"/>
              </a:rPr>
              <a:t>不定式结构作主语，</a:t>
            </a:r>
            <a:r>
              <a:rPr lang="en-US" altLang="zh-CN" sz="3600" b="1">
                <a:latin typeface="Times New Roman" panose="02020603050405020304" pitchFamily="18" charset="0"/>
              </a:rPr>
              <a:t>it</a:t>
            </a:r>
            <a:r>
              <a:rPr lang="zh-CN" altLang="en-US" sz="3600" b="1">
                <a:latin typeface="Times New Roman" panose="02020603050405020304" pitchFamily="18" charset="0"/>
              </a:rPr>
              <a:t>作形式主语</a:t>
            </a:r>
          </a:p>
        </p:txBody>
      </p:sp>
    </p:spTree>
  </p:cSld>
  <p:clrMapOvr>
    <a:masterClrMapping/>
  </p:clrMapOvr>
  <p:transition>
    <p:zoom dir="in"/>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文本框 12289"/>
          <p:cNvSpPr txBox="1">
            <a:spLocks noChangeArrowheads="1"/>
          </p:cNvSpPr>
          <p:nvPr/>
        </p:nvSpPr>
        <p:spPr bwMode="auto">
          <a:xfrm>
            <a:off x="1828800" y="1524000"/>
            <a:ext cx="6096000"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20000"/>
              </a:lnSpc>
            </a:pPr>
            <a:r>
              <a:rPr lang="en-US" altLang="zh-CN" sz="4800" b="1" dirty="0">
                <a:solidFill>
                  <a:srgbClr val="3333FF"/>
                </a:solidFill>
                <a:latin typeface="Times New Roman" panose="02020603050405020304" pitchFamily="18" charset="0"/>
              </a:rPr>
              <a:t>Homework</a:t>
            </a:r>
          </a:p>
          <a:p>
            <a:pPr algn="ctr">
              <a:lnSpc>
                <a:spcPct val="120000"/>
              </a:lnSpc>
            </a:pPr>
            <a:endParaRPr lang="en-US" altLang="zh-CN" sz="4800" b="1" dirty="0">
              <a:solidFill>
                <a:srgbClr val="3333FF"/>
              </a:solidFill>
              <a:latin typeface="Times New Roman" panose="02020603050405020304" pitchFamily="18" charset="0"/>
            </a:endParaRPr>
          </a:p>
        </p:txBody>
      </p:sp>
      <p:pic>
        <p:nvPicPr>
          <p:cNvPr id="45058" name="图片 12290" descr="homework啊"/>
          <p:cNvPicPr>
            <a:picLocks noChangeAspect="1" noChangeArrowheads="1"/>
          </p:cNvPicPr>
          <p:nvPr/>
        </p:nvPicPr>
        <p:blipFill>
          <a:blip r:embed="rId2"/>
          <a:srcRect/>
          <a:stretch>
            <a:fillRect/>
          </a:stretch>
        </p:blipFill>
        <p:spPr bwMode="auto">
          <a:xfrm>
            <a:off x="914400" y="762000"/>
            <a:ext cx="1828800"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文本框 12291"/>
          <p:cNvSpPr txBox="1">
            <a:spLocks noChangeArrowheads="1"/>
          </p:cNvSpPr>
          <p:nvPr/>
        </p:nvSpPr>
        <p:spPr bwMode="auto">
          <a:xfrm>
            <a:off x="1371600" y="3429000"/>
            <a:ext cx="7315200"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5000"/>
              </a:lnSpc>
              <a:buFont typeface="Arial" panose="020B0604020202020204" pitchFamily="34" charset="0"/>
              <a:buAutoNum type="arabicPeriod"/>
            </a:pPr>
            <a:r>
              <a:rPr lang="en-US" altLang="zh-CN" sz="4000" b="1" dirty="0">
                <a:latin typeface="Times New Roman" panose="02020603050405020304" pitchFamily="18" charset="0"/>
              </a:rPr>
              <a:t> Review Lesson 45. </a:t>
            </a:r>
          </a:p>
          <a:p>
            <a:pPr>
              <a:lnSpc>
                <a:spcPct val="115000"/>
              </a:lnSpc>
            </a:pPr>
            <a:r>
              <a:rPr lang="en-US" altLang="zh-CN" sz="4000" b="1" dirty="0">
                <a:latin typeface="Times New Roman" panose="02020603050405020304" pitchFamily="18" charset="0"/>
              </a:rPr>
              <a:t>2. Finish off the activities on page 119</a:t>
            </a:r>
            <a:r>
              <a:rPr lang="en-US" altLang="zh-CN" sz="4000" b="1" dirty="0" smtClean="0">
                <a:latin typeface="Times New Roman" panose="02020603050405020304" pitchFamily="18" charset="0"/>
              </a:rPr>
              <a:t>. </a:t>
            </a:r>
            <a:endParaRPr lang="en-US" altLang="zh-CN" sz="4000" b="1" dirty="0">
              <a:latin typeface="Times New Roman" panose="02020603050405020304" pitchFamily="18" charset="0"/>
            </a:endParaRPr>
          </a:p>
        </p:txBody>
      </p:sp>
    </p:spTree>
  </p:cSld>
  <p:clrMapOvr>
    <a:masterClrMapping/>
  </p:clrMapOvr>
  <p:transition>
    <p:blinds/>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矩形 13313"/>
          <p:cNvSpPr>
            <a:spLocks noChangeArrowheads="1" noChangeShapeType="1" noTextEdit="1"/>
          </p:cNvSpPr>
          <p:nvPr/>
        </p:nvSpPr>
        <p:spPr bwMode="auto">
          <a:xfrm>
            <a:off x="2667000" y="838200"/>
            <a:ext cx="3810000" cy="1143000"/>
          </a:xfrm>
          <a:prstGeom prst="rect">
            <a:avLst/>
          </a:prstGeom>
          <a:extLst>
            <a:ext uri="{91240B29-F687-4F45-9708-019B960494DF}">
              <a14:hiddenLine xmlns:a14="http://schemas.microsoft.com/office/drawing/2010/main" w="9525">
                <a:noFill/>
                <a:round/>
              </a14:hiddenLine>
            </a:ext>
          </a:extLst>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altLang="zh-CN" sz="3600" b="1" dirty="0">
                <a:gradFill rotWithShape="0">
                  <a:gsLst>
                    <a:gs pos="0">
                      <a:srgbClr val="FFFFCC"/>
                    </a:gs>
                    <a:gs pos="100000">
                      <a:srgbClr val="FF9999"/>
                    </a:gs>
                  </a:gsLst>
                  <a:lin ang="5400000" scaled="1"/>
                </a:gradFill>
                <a:latin typeface="Arial Black" panose="020B0A04020102020204"/>
              </a:rPr>
              <a:t>Preview</a:t>
            </a:r>
            <a:endParaRPr lang="zh-CN" altLang="en-US" sz="3600" b="1" dirty="0">
              <a:gradFill rotWithShape="0">
                <a:gsLst>
                  <a:gs pos="0">
                    <a:srgbClr val="FFFFCC"/>
                  </a:gs>
                  <a:gs pos="100000">
                    <a:srgbClr val="FF9999"/>
                  </a:gs>
                </a:gsLst>
                <a:lin ang="5400000" scaled="1"/>
              </a:gradFill>
              <a:latin typeface="Arial Black" panose="020B0A04020102020204"/>
            </a:endParaRPr>
          </a:p>
        </p:txBody>
      </p:sp>
      <p:sp>
        <p:nvSpPr>
          <p:cNvPr id="46082" name="文本框 13314"/>
          <p:cNvSpPr txBox="1">
            <a:spLocks noChangeArrowheads="1"/>
          </p:cNvSpPr>
          <p:nvPr/>
        </p:nvSpPr>
        <p:spPr bwMode="auto">
          <a:xfrm>
            <a:off x="1143000" y="2819400"/>
            <a:ext cx="7162800"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dirty="0">
                <a:latin typeface="Times New Roman" panose="02020603050405020304" pitchFamily="18" charset="0"/>
              </a:rPr>
              <a:t>1. Learn the words in Lesson 46 by heart.</a:t>
            </a:r>
          </a:p>
          <a:p>
            <a:pPr>
              <a:spcBef>
                <a:spcPct val="50000"/>
              </a:spcBef>
            </a:pPr>
            <a:r>
              <a:rPr lang="en-US" altLang="zh-CN" sz="3600" b="1" dirty="0">
                <a:latin typeface="Times New Roman" panose="02020603050405020304" pitchFamily="18" charset="0"/>
              </a:rPr>
              <a:t>2. Read the text in Lesson 46 and underline the useful phrases.</a:t>
            </a:r>
          </a:p>
        </p:txBody>
      </p:sp>
    </p:spTree>
  </p:cSld>
  <p:clrMapOvr>
    <a:masterClrMapping/>
  </p:clrMapOvr>
  <p:transition>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矩形 18433"/>
          <p:cNvSpPr>
            <a:spLocks noChangeArrowheads="1"/>
          </p:cNvSpPr>
          <p:nvPr/>
        </p:nvSpPr>
        <p:spPr bwMode="auto">
          <a:xfrm>
            <a:off x="2819400" y="304800"/>
            <a:ext cx="4038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spcBef>
                <a:spcPct val="20000"/>
              </a:spcBef>
            </a:pPr>
            <a:r>
              <a:rPr lang="en-US" altLang="zh-CN" sz="3600" b="1">
                <a:solidFill>
                  <a:srgbClr val="009900"/>
                </a:solidFill>
              </a:rPr>
              <a:t>sort the garbage</a:t>
            </a:r>
          </a:p>
        </p:txBody>
      </p:sp>
      <p:sp>
        <p:nvSpPr>
          <p:cNvPr id="18435" name="文本框 18434"/>
          <p:cNvSpPr txBox="1">
            <a:spLocks noChangeArrowheads="1"/>
          </p:cNvSpPr>
          <p:nvPr/>
        </p:nvSpPr>
        <p:spPr bwMode="auto">
          <a:xfrm>
            <a:off x="1174750" y="3352800"/>
            <a:ext cx="1873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latin typeface="Times New Roman" panose="02020603050405020304" pitchFamily="18" charset="0"/>
              </a:rPr>
              <a:t>glass</a:t>
            </a:r>
          </a:p>
        </p:txBody>
      </p:sp>
      <p:sp>
        <p:nvSpPr>
          <p:cNvPr id="18436" name="文本框 18435"/>
          <p:cNvSpPr txBox="1">
            <a:spLocks noChangeArrowheads="1"/>
          </p:cNvSpPr>
          <p:nvPr/>
        </p:nvSpPr>
        <p:spPr bwMode="auto">
          <a:xfrm>
            <a:off x="4211638" y="3352800"/>
            <a:ext cx="1655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latin typeface="Times New Roman" panose="02020603050405020304" pitchFamily="18" charset="0"/>
              </a:rPr>
              <a:t>metal</a:t>
            </a:r>
          </a:p>
        </p:txBody>
      </p:sp>
      <p:sp>
        <p:nvSpPr>
          <p:cNvPr id="18437" name="文本框 18436"/>
          <p:cNvSpPr txBox="1">
            <a:spLocks noChangeArrowheads="1"/>
          </p:cNvSpPr>
          <p:nvPr/>
        </p:nvSpPr>
        <p:spPr bwMode="auto">
          <a:xfrm>
            <a:off x="3738563" y="4343400"/>
            <a:ext cx="1727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latin typeface="Times New Roman" panose="02020603050405020304" pitchFamily="18" charset="0"/>
              </a:rPr>
              <a:t>plastic</a:t>
            </a:r>
          </a:p>
        </p:txBody>
      </p:sp>
      <p:sp>
        <p:nvSpPr>
          <p:cNvPr id="18438" name="文本框 18437"/>
          <p:cNvSpPr txBox="1">
            <a:spLocks noChangeArrowheads="1"/>
          </p:cNvSpPr>
          <p:nvPr/>
        </p:nvSpPr>
        <p:spPr bwMode="auto">
          <a:xfrm>
            <a:off x="7280275" y="3321050"/>
            <a:ext cx="20161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latin typeface="Times New Roman" panose="02020603050405020304" pitchFamily="18" charset="0"/>
              </a:rPr>
              <a:t>paper</a:t>
            </a:r>
          </a:p>
        </p:txBody>
      </p:sp>
      <p:sp>
        <p:nvSpPr>
          <p:cNvPr id="18439" name="文本框 18438"/>
          <p:cNvSpPr txBox="1">
            <a:spLocks noChangeArrowheads="1"/>
          </p:cNvSpPr>
          <p:nvPr/>
        </p:nvSpPr>
        <p:spPr bwMode="auto">
          <a:xfrm>
            <a:off x="3657600" y="5334000"/>
            <a:ext cx="2417763"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latin typeface="Times New Roman" panose="02020603050405020304" pitchFamily="18" charset="0"/>
              </a:rPr>
              <a:t>packagingand others</a:t>
            </a:r>
          </a:p>
        </p:txBody>
      </p:sp>
      <p:pic>
        <p:nvPicPr>
          <p:cNvPr id="6151" name="图片 18439" descr="Waste_paper_Tetra_Pack_waste_Metal_Scrap"/>
          <p:cNvPicPr>
            <a:picLocks noChangeAspect="1" noChangeArrowheads="1"/>
          </p:cNvPicPr>
          <p:nvPr/>
        </p:nvPicPr>
        <p:blipFill>
          <a:blip r:embed="rId2" cstate="email"/>
          <a:srcRect/>
          <a:stretch>
            <a:fillRect/>
          </a:stretch>
        </p:blipFill>
        <p:spPr bwMode="auto">
          <a:xfrm>
            <a:off x="3276600" y="1143000"/>
            <a:ext cx="3276600" cy="215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图片 18440" descr="PlasticRecycling_08Web"/>
          <p:cNvPicPr>
            <a:picLocks noChangeAspect="1" noChangeArrowheads="1"/>
          </p:cNvPicPr>
          <p:nvPr/>
        </p:nvPicPr>
        <p:blipFill>
          <a:blip r:embed="rId3" cstate="email"/>
          <a:srcRect/>
          <a:stretch>
            <a:fillRect/>
          </a:stretch>
        </p:blipFill>
        <p:spPr bwMode="auto">
          <a:xfrm>
            <a:off x="304800" y="4165600"/>
            <a:ext cx="3352800"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图片 18442" descr="packaging_waste"/>
          <p:cNvPicPr>
            <a:picLocks noChangeAspect="1" noChangeArrowheads="1"/>
          </p:cNvPicPr>
          <p:nvPr/>
        </p:nvPicPr>
        <p:blipFill>
          <a:blip r:embed="rId4" cstate="email"/>
          <a:srcRect/>
          <a:stretch>
            <a:fillRect/>
          </a:stretch>
        </p:blipFill>
        <p:spPr bwMode="auto">
          <a:xfrm>
            <a:off x="6019800" y="4095750"/>
            <a:ext cx="2819400"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图片 18443"/>
          <p:cNvPicPr>
            <a:picLocks noChangeAspect="1" noChangeArrowheads="1"/>
          </p:cNvPicPr>
          <p:nvPr/>
        </p:nvPicPr>
        <p:blipFill>
          <a:blip r:embed="rId5" cstate="email"/>
          <a:srcRect/>
          <a:stretch>
            <a:fillRect/>
          </a:stretch>
        </p:blipFill>
        <p:spPr bwMode="auto">
          <a:xfrm>
            <a:off x="304800" y="1143000"/>
            <a:ext cx="2819400" cy="215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5" name="图片 18445" descr="201009192147547497"/>
          <p:cNvPicPr>
            <a:picLocks noChangeAspect="1" noChangeArrowheads="1"/>
          </p:cNvPicPr>
          <p:nvPr/>
        </p:nvPicPr>
        <p:blipFill>
          <a:blip r:embed="rId6" cstate="email"/>
          <a:srcRect/>
          <a:stretch>
            <a:fillRect/>
          </a:stretch>
        </p:blipFill>
        <p:spPr bwMode="auto">
          <a:xfrm>
            <a:off x="6705600" y="1143000"/>
            <a:ext cx="23526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436">
                                            <p:txEl>
                                              <p:pRg st="0" end="0"/>
                                            </p:txEl>
                                          </p:spTgt>
                                        </p:tgtEl>
                                        <p:attrNameLst>
                                          <p:attrName>style.visibility</p:attrName>
                                        </p:attrNameLst>
                                      </p:cBhvr>
                                      <p:to>
                                        <p:strVal val="visible"/>
                                      </p:to>
                                    </p:set>
                                    <p:animEffect transition="in" filter="blinds(horizontal)">
                                      <p:cBhvr>
                                        <p:cTn id="12" dur="500"/>
                                        <p:tgtEl>
                                          <p:spTgt spid="1843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438">
                                            <p:txEl>
                                              <p:pRg st="0" end="0"/>
                                            </p:txEl>
                                          </p:spTgt>
                                        </p:tgtEl>
                                        <p:attrNameLst>
                                          <p:attrName>style.visibility</p:attrName>
                                        </p:attrNameLst>
                                      </p:cBhvr>
                                      <p:to>
                                        <p:strVal val="visible"/>
                                      </p:to>
                                    </p:set>
                                    <p:animEffect transition="in" filter="blinds(horizontal)">
                                      <p:cBhvr>
                                        <p:cTn id="17" dur="500"/>
                                        <p:tgtEl>
                                          <p:spTgt spid="1843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8437">
                                            <p:txEl>
                                              <p:pRg st="0" end="0"/>
                                            </p:txEl>
                                          </p:spTgt>
                                        </p:tgtEl>
                                        <p:attrNameLst>
                                          <p:attrName>style.visibility</p:attrName>
                                        </p:attrNameLst>
                                      </p:cBhvr>
                                      <p:to>
                                        <p:strVal val="visible"/>
                                      </p:to>
                                    </p:set>
                                    <p:animEffect transition="in" filter="blinds(horizontal)">
                                      <p:cBhvr>
                                        <p:cTn id="22" dur="500"/>
                                        <p:tgtEl>
                                          <p:spTgt spid="1843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8439">
                                            <p:txEl>
                                              <p:pRg st="0" end="0"/>
                                            </p:txEl>
                                          </p:spTgt>
                                        </p:tgtEl>
                                        <p:attrNameLst>
                                          <p:attrName>style.visibility</p:attrName>
                                        </p:attrNameLst>
                                      </p:cBhvr>
                                      <p:to>
                                        <p:strVal val="visible"/>
                                      </p:to>
                                    </p:set>
                                    <p:animEffect transition="in" filter="blinds(horizontal)">
                                      <p:cBhvr>
                                        <p:cTn id="27" dur="500"/>
                                        <p:tgtEl>
                                          <p:spTgt spid="184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图片 8193" descr="17649cadc8f1abdb6ba88442b0f4bb7e"/>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95288" y="620713"/>
            <a:ext cx="5761037" cy="568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0" name="图片 8194" descr="listen_CD"/>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0" y="0"/>
            <a:ext cx="1000125"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图片 8195" descr="listen-logo"/>
          <p:cNvPicPr>
            <a:picLocks noChangeAspect="1" noChangeArrowheads="1"/>
          </p:cNvPicPr>
          <p:nvPr/>
        </p:nvPicPr>
        <p:blipFill>
          <a:blip r:embed="rId4"/>
          <a:srcRect/>
          <a:stretch>
            <a:fillRect/>
          </a:stretch>
        </p:blipFill>
        <p:spPr bwMode="auto">
          <a:xfrm>
            <a:off x="3995738" y="2708275"/>
            <a:ext cx="4679950" cy="2176463"/>
          </a:xfrm>
          <a:prstGeom prst="rect">
            <a:avLst/>
          </a:prstGeom>
          <a:solidFill>
            <a:srgbClr val="FFFFFF">
              <a:alpha val="96001"/>
            </a:srgbClr>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172" name="图片 8196" descr="Noname"/>
          <p:cNvPicPr>
            <a:picLocks noChangeAspect="1" noChangeArrowheads="1"/>
          </p:cNvPicPr>
          <p:nvPr/>
        </p:nvPicPr>
        <p:blipFill>
          <a:blip r:embed="rId5">
            <a:clrChange>
              <a:clrFrom>
                <a:srgbClr val="FFFFFF"/>
              </a:clrFrom>
              <a:clrTo>
                <a:srgbClr val="FFFFFF">
                  <a:alpha val="0"/>
                </a:srgbClr>
              </a:clrTo>
            </a:clrChange>
            <a:lum bright="12000" contrast="42000"/>
          </a:blip>
          <a:srcRect/>
          <a:stretch>
            <a:fillRect/>
          </a:stretch>
        </p:blipFill>
        <p:spPr bwMode="auto">
          <a:xfrm>
            <a:off x="7451725" y="115888"/>
            <a:ext cx="1584325"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图片 15361" descr="图片1fgrfgr">
            <a:hlinkClick r:id="rId2" action="ppaction://hlinkfile"/>
          </p:cNvPr>
          <p:cNvPicPr preferRelativeResize="0">
            <a:picLocks noChangeAspect="1" noChangeArrowheads="1"/>
          </p:cNvPicPr>
          <p:nvPr/>
        </p:nvPicPr>
        <p:blipFill>
          <a:blip r:embed="rId3" cstate="email"/>
          <a:srcRect/>
          <a:stretch>
            <a:fillRect/>
          </a:stretch>
        </p:blipFill>
        <p:spPr bwMode="auto">
          <a:xfrm>
            <a:off x="5692775" y="519113"/>
            <a:ext cx="936625"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4" name="文本框 15362"/>
          <p:cNvSpPr txBox="1">
            <a:spLocks noChangeArrowheads="1"/>
          </p:cNvSpPr>
          <p:nvPr/>
        </p:nvSpPr>
        <p:spPr bwMode="auto">
          <a:xfrm>
            <a:off x="625475" y="563563"/>
            <a:ext cx="60039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9900FF"/>
                </a:solidFill>
              </a:rPr>
              <a:t>Listen and answer.</a:t>
            </a:r>
            <a:endParaRPr lang="en-US" altLang="zh-CN" sz="3600" b="1" dirty="0"/>
          </a:p>
        </p:txBody>
      </p:sp>
      <p:sp>
        <p:nvSpPr>
          <p:cNvPr id="15364" name="矩形 15363"/>
          <p:cNvSpPr>
            <a:spLocks noChangeArrowheads="1"/>
          </p:cNvSpPr>
          <p:nvPr/>
        </p:nvSpPr>
        <p:spPr bwMode="auto">
          <a:xfrm>
            <a:off x="609600" y="1371600"/>
            <a:ext cx="8305800" cy="527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5000"/>
              </a:lnSpc>
            </a:pPr>
            <a:r>
              <a:rPr lang="en-US" altLang="zh-CN" sz="3600" b="1" dirty="0">
                <a:latin typeface="Times New Roman" panose="02020603050405020304" pitchFamily="18" charset="0"/>
              </a:rPr>
              <a:t>What does Jenny want to do to help Jenny?</a:t>
            </a:r>
          </a:p>
          <a:p>
            <a:pPr>
              <a:lnSpc>
                <a:spcPct val="105000"/>
              </a:lnSpc>
            </a:pPr>
            <a:r>
              <a:rPr lang="en-US" altLang="zh-CN" sz="3600" b="1" dirty="0">
                <a:solidFill>
                  <a:srgbClr val="3333FF"/>
                </a:solidFill>
                <a:latin typeface="Times New Roman" panose="02020603050405020304" pitchFamily="18" charset="0"/>
              </a:rPr>
              <a:t>She wants to help him sort the garbage.</a:t>
            </a:r>
          </a:p>
          <a:p>
            <a:pPr>
              <a:lnSpc>
                <a:spcPct val="105000"/>
              </a:lnSpc>
            </a:pPr>
            <a:r>
              <a:rPr lang="en-US" altLang="zh-CN" sz="3600" b="1" dirty="0">
                <a:latin typeface="Times New Roman" panose="02020603050405020304" pitchFamily="18" charset="0"/>
              </a:rPr>
              <a:t>What makes the most garbage?</a:t>
            </a:r>
          </a:p>
          <a:p>
            <a:pPr>
              <a:lnSpc>
                <a:spcPct val="105000"/>
              </a:lnSpc>
            </a:pPr>
            <a:r>
              <a:rPr lang="en-US" altLang="zh-CN" sz="3600" b="1" dirty="0">
                <a:solidFill>
                  <a:srgbClr val="3333FF"/>
                </a:solidFill>
                <a:latin typeface="Times New Roman" panose="02020603050405020304" pitchFamily="18" charset="0"/>
              </a:rPr>
              <a:t>Paper.</a:t>
            </a:r>
          </a:p>
          <a:p>
            <a:pPr>
              <a:lnSpc>
                <a:spcPct val="105000"/>
              </a:lnSpc>
            </a:pPr>
            <a:r>
              <a:rPr lang="en-US" altLang="zh-CN" sz="3600" b="1" dirty="0">
                <a:latin typeface="Times New Roman" panose="02020603050405020304" pitchFamily="18" charset="0"/>
              </a:rPr>
              <a:t>What will Danny do with the toy car?</a:t>
            </a:r>
          </a:p>
          <a:p>
            <a:pPr>
              <a:lnSpc>
                <a:spcPct val="105000"/>
              </a:lnSpc>
            </a:pPr>
            <a:r>
              <a:rPr lang="en-US" altLang="zh-CN" sz="3600" b="1" dirty="0">
                <a:solidFill>
                  <a:srgbClr val="3333FF"/>
                </a:solidFill>
                <a:latin typeface="Times New Roman" panose="02020603050405020304" pitchFamily="18" charset="0"/>
              </a:rPr>
              <a:t>He will take the car home and clean it. When he finish fixing the car, he will give it to his little cousin, Debbie.</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364">
                                            <p:txEl>
                                              <p:pRg st="1" end="1"/>
                                            </p:txEl>
                                          </p:spTgt>
                                        </p:tgtEl>
                                        <p:attrNameLst>
                                          <p:attrName>style.visibility</p:attrName>
                                        </p:attrNameLst>
                                      </p:cBhvr>
                                      <p:to>
                                        <p:strVal val="visible"/>
                                      </p:to>
                                    </p:set>
                                    <p:animEffect transition="in" filter="blinds(horizontal)">
                                      <p:cBhvr>
                                        <p:cTn id="7" dur="500"/>
                                        <p:tgtEl>
                                          <p:spTgt spid="1536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4">
                                            <p:txEl>
                                              <p:pRg st="3" end="3"/>
                                            </p:txEl>
                                          </p:spTgt>
                                        </p:tgtEl>
                                        <p:attrNameLst>
                                          <p:attrName>style.visibility</p:attrName>
                                        </p:attrNameLst>
                                      </p:cBhvr>
                                      <p:to>
                                        <p:strVal val="visible"/>
                                      </p:to>
                                    </p:set>
                                    <p:animEffect transition="in" filter="blinds(horizontal)">
                                      <p:cBhvr>
                                        <p:cTn id="12" dur="500"/>
                                        <p:tgtEl>
                                          <p:spTgt spid="1536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364">
                                            <p:txEl>
                                              <p:pRg st="5" end="5"/>
                                            </p:txEl>
                                          </p:spTgt>
                                        </p:tgtEl>
                                        <p:attrNameLst>
                                          <p:attrName>style.visibility</p:attrName>
                                        </p:attrNameLst>
                                      </p:cBhvr>
                                      <p:to>
                                        <p:strVal val="visible"/>
                                      </p:to>
                                    </p:set>
                                    <p:animEffect transition="in" filter="blinds(horizontal)">
                                      <p:cBhvr>
                                        <p:cTn id="17" dur="500"/>
                                        <p:tgtEl>
                                          <p:spTgt spid="1536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文本框 88065"/>
          <p:cNvSpPr txBox="1">
            <a:spLocks noChangeArrowheads="1"/>
          </p:cNvSpPr>
          <p:nvPr/>
        </p:nvSpPr>
        <p:spPr bwMode="auto">
          <a:xfrm>
            <a:off x="1600200" y="1981200"/>
            <a:ext cx="441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endParaRPr lang="zh-CN">
              <a:latin typeface="Comic Sans MS" panose="030F0702030302020204" pitchFamily="66" charset="0"/>
            </a:endParaRPr>
          </a:p>
        </p:txBody>
      </p:sp>
      <p:sp>
        <p:nvSpPr>
          <p:cNvPr id="9218" name="矩形 88066"/>
          <p:cNvSpPr>
            <a:spLocks noChangeArrowheads="1"/>
          </p:cNvSpPr>
          <p:nvPr/>
        </p:nvSpPr>
        <p:spPr bwMode="auto">
          <a:xfrm>
            <a:off x="2224088" y="2909888"/>
            <a:ext cx="976312" cy="3567112"/>
          </a:xfrm>
          <a:prstGeom prst="rect">
            <a:avLst/>
          </a:prstGeom>
          <a:solidFill>
            <a:srgbClr val="CF8CDA"/>
          </a:solidFill>
          <a:ln w="9525">
            <a:solidFill>
              <a:schemeClr val="tx1"/>
            </a:solidFill>
            <a:miter lim="800000"/>
          </a:ln>
        </p:spPr>
        <p:txBody>
          <a:bodyPr wrap="none" anchor="ctr"/>
          <a:lstStyle/>
          <a:p>
            <a:pPr algn="ctr"/>
            <a:endParaRPr lang="en-US" altLang="zh-CN" sz="3000" b="1"/>
          </a:p>
          <a:p>
            <a:pPr algn="ctr"/>
            <a:r>
              <a:rPr lang="en-US" altLang="zh-CN" sz="3000" b="1"/>
              <a:t>P</a:t>
            </a:r>
          </a:p>
          <a:p>
            <a:pPr algn="ctr"/>
            <a:r>
              <a:rPr lang="en-US" altLang="zh-CN" sz="3000" b="1"/>
              <a:t>L</a:t>
            </a:r>
          </a:p>
          <a:p>
            <a:pPr algn="ctr"/>
            <a:r>
              <a:rPr lang="en-US" altLang="zh-CN" sz="3000" b="1"/>
              <a:t>A</a:t>
            </a:r>
          </a:p>
          <a:p>
            <a:pPr algn="ctr"/>
            <a:r>
              <a:rPr lang="en-US" altLang="zh-CN" sz="3000" b="1"/>
              <a:t>S</a:t>
            </a:r>
          </a:p>
          <a:p>
            <a:pPr algn="ctr"/>
            <a:r>
              <a:rPr lang="en-US" altLang="zh-CN" sz="3000" b="1"/>
              <a:t>T</a:t>
            </a:r>
          </a:p>
          <a:p>
            <a:pPr algn="ctr"/>
            <a:r>
              <a:rPr lang="en-US" altLang="zh-CN" sz="3000" b="1"/>
              <a:t>I</a:t>
            </a:r>
          </a:p>
          <a:p>
            <a:pPr algn="ctr"/>
            <a:r>
              <a:rPr lang="en-US" altLang="zh-CN" sz="3000" b="1"/>
              <a:t>C</a:t>
            </a:r>
          </a:p>
          <a:p>
            <a:pPr algn="ctr"/>
            <a:endParaRPr lang="en-US" altLang="zh-CN" sz="3000"/>
          </a:p>
        </p:txBody>
      </p:sp>
      <p:sp>
        <p:nvSpPr>
          <p:cNvPr id="9219" name="矩形 88067"/>
          <p:cNvSpPr>
            <a:spLocks noChangeArrowheads="1"/>
          </p:cNvSpPr>
          <p:nvPr/>
        </p:nvSpPr>
        <p:spPr bwMode="auto">
          <a:xfrm>
            <a:off x="4343400" y="3505200"/>
            <a:ext cx="914400" cy="2971800"/>
          </a:xfrm>
          <a:prstGeom prst="rect">
            <a:avLst/>
          </a:prstGeom>
          <a:solidFill>
            <a:srgbClr val="62D15F"/>
          </a:solidFill>
          <a:ln w="9525">
            <a:solidFill>
              <a:schemeClr val="tx1"/>
            </a:solidFill>
            <a:miter lim="800000"/>
          </a:ln>
        </p:spPr>
        <p:txBody>
          <a:bodyPr wrap="none" anchor="ctr"/>
          <a:lstStyle/>
          <a:p>
            <a:pPr algn="ctr"/>
            <a:r>
              <a:rPr lang="en-US" altLang="zh-CN" sz="3000" b="1"/>
              <a:t>M</a:t>
            </a:r>
          </a:p>
          <a:p>
            <a:pPr algn="ctr"/>
            <a:r>
              <a:rPr lang="en-US" altLang="zh-CN" sz="3000" b="1"/>
              <a:t>E</a:t>
            </a:r>
          </a:p>
          <a:p>
            <a:pPr algn="ctr"/>
            <a:r>
              <a:rPr lang="en-US" altLang="zh-CN" sz="3000" b="1"/>
              <a:t>T</a:t>
            </a:r>
          </a:p>
          <a:p>
            <a:pPr algn="ctr"/>
            <a:r>
              <a:rPr lang="en-US" altLang="zh-CN" sz="3000" b="1"/>
              <a:t>A</a:t>
            </a:r>
          </a:p>
          <a:p>
            <a:pPr algn="ctr"/>
            <a:r>
              <a:rPr lang="en-US" altLang="zh-CN" sz="3000" b="1"/>
              <a:t>L</a:t>
            </a:r>
          </a:p>
        </p:txBody>
      </p:sp>
      <p:sp>
        <p:nvSpPr>
          <p:cNvPr id="9220" name="矩形 88068"/>
          <p:cNvSpPr>
            <a:spLocks noChangeArrowheads="1"/>
          </p:cNvSpPr>
          <p:nvPr/>
        </p:nvSpPr>
        <p:spPr bwMode="auto">
          <a:xfrm>
            <a:off x="3276600" y="3933825"/>
            <a:ext cx="990600" cy="2543175"/>
          </a:xfrm>
          <a:prstGeom prst="rect">
            <a:avLst/>
          </a:prstGeom>
          <a:solidFill>
            <a:srgbClr val="00CCFF"/>
          </a:solidFill>
          <a:ln w="9525">
            <a:solidFill>
              <a:schemeClr val="tx1"/>
            </a:solidFill>
            <a:miter lim="800000"/>
          </a:ln>
        </p:spPr>
        <p:txBody>
          <a:bodyPr wrap="none" anchor="ctr"/>
          <a:lstStyle/>
          <a:p>
            <a:pPr algn="ctr"/>
            <a:r>
              <a:rPr lang="en-US" altLang="zh-CN" sz="3000" b="1"/>
              <a:t>G</a:t>
            </a:r>
          </a:p>
          <a:p>
            <a:pPr algn="ctr"/>
            <a:r>
              <a:rPr lang="en-US" altLang="zh-CN" sz="3000" b="1"/>
              <a:t>L</a:t>
            </a:r>
          </a:p>
          <a:p>
            <a:pPr algn="ctr"/>
            <a:r>
              <a:rPr lang="en-US" altLang="zh-CN" sz="3000" b="1"/>
              <a:t>A</a:t>
            </a:r>
          </a:p>
          <a:p>
            <a:pPr algn="ctr"/>
            <a:r>
              <a:rPr lang="en-US" altLang="zh-CN" sz="3000" b="1"/>
              <a:t>S</a:t>
            </a:r>
          </a:p>
          <a:p>
            <a:pPr algn="ctr"/>
            <a:r>
              <a:rPr lang="en-US" altLang="zh-CN" sz="3000" b="1"/>
              <a:t>S</a:t>
            </a:r>
          </a:p>
        </p:txBody>
      </p:sp>
      <p:sp>
        <p:nvSpPr>
          <p:cNvPr id="9221" name="矩形 88069"/>
          <p:cNvSpPr>
            <a:spLocks noChangeArrowheads="1"/>
          </p:cNvSpPr>
          <p:nvPr/>
        </p:nvSpPr>
        <p:spPr bwMode="auto">
          <a:xfrm>
            <a:off x="1066800" y="2292350"/>
            <a:ext cx="1066800" cy="4184650"/>
          </a:xfrm>
          <a:prstGeom prst="rect">
            <a:avLst/>
          </a:prstGeom>
          <a:solidFill>
            <a:srgbClr val="80BDE6"/>
          </a:solidFill>
          <a:ln w="9525">
            <a:solidFill>
              <a:schemeClr val="tx1"/>
            </a:solidFill>
            <a:miter lim="800000"/>
          </a:ln>
        </p:spPr>
        <p:txBody>
          <a:bodyPr wrap="none" anchor="ctr"/>
          <a:lstStyle/>
          <a:p>
            <a:pPr algn="ctr"/>
            <a:r>
              <a:rPr lang="en-US" altLang="zh-CN" sz="3000" b="1"/>
              <a:t>P</a:t>
            </a:r>
          </a:p>
          <a:p>
            <a:pPr algn="ctr"/>
            <a:r>
              <a:rPr lang="en-US" altLang="zh-CN" sz="3000" b="1"/>
              <a:t>A</a:t>
            </a:r>
          </a:p>
          <a:p>
            <a:pPr algn="ctr"/>
            <a:r>
              <a:rPr lang="en-US" altLang="zh-CN" sz="3000" b="1"/>
              <a:t>P</a:t>
            </a:r>
          </a:p>
          <a:p>
            <a:pPr algn="ctr"/>
            <a:r>
              <a:rPr lang="en-US" altLang="zh-CN" sz="3000" b="1"/>
              <a:t>E</a:t>
            </a:r>
          </a:p>
          <a:p>
            <a:pPr algn="ctr"/>
            <a:r>
              <a:rPr lang="en-US" altLang="zh-CN" sz="3000" b="1"/>
              <a:t>R</a:t>
            </a:r>
          </a:p>
        </p:txBody>
      </p:sp>
      <p:sp>
        <p:nvSpPr>
          <p:cNvPr id="88071" name="文本框 88070"/>
          <p:cNvSpPr txBox="1">
            <a:spLocks noChangeArrowheads="1"/>
          </p:cNvSpPr>
          <p:nvPr/>
        </p:nvSpPr>
        <p:spPr bwMode="auto">
          <a:xfrm>
            <a:off x="3352800" y="685800"/>
            <a:ext cx="51816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latin typeface="Times New Roman" panose="02020603050405020304" pitchFamily="18" charset="0"/>
              </a:rPr>
              <a:t>Paper is the</a:t>
            </a:r>
            <a:r>
              <a:rPr lang="en-US" altLang="zh-CN" sz="3600" b="1" dirty="0">
                <a:solidFill>
                  <a:srgbClr val="FF0066"/>
                </a:solidFill>
                <a:latin typeface="Times New Roman" panose="02020603050405020304" pitchFamily="18" charset="0"/>
              </a:rPr>
              <a:t> most</a:t>
            </a:r>
            <a:r>
              <a:rPr lang="en-US" altLang="zh-CN" sz="3600" b="1" dirty="0">
                <a:latin typeface="Times New Roman" panose="02020603050405020304" pitchFamily="18" charset="0"/>
              </a:rPr>
              <a:t>. Glass is the </a:t>
            </a:r>
            <a:r>
              <a:rPr lang="en-US" altLang="zh-CN" sz="3600" b="1" dirty="0">
                <a:solidFill>
                  <a:srgbClr val="FF0066"/>
                </a:solidFill>
                <a:latin typeface="Times New Roman" panose="02020603050405020304" pitchFamily="18" charset="0"/>
              </a:rPr>
              <a:t>least</a:t>
            </a:r>
            <a:r>
              <a:rPr lang="en-US" altLang="zh-CN" sz="3600" b="1" dirty="0">
                <a:latin typeface="Times New Roman" panose="02020603050405020304" pitchFamily="18" charset="0"/>
              </a:rPr>
              <a:t>. There is </a:t>
            </a:r>
            <a:r>
              <a:rPr lang="en-US" altLang="zh-CN" sz="3600" b="1" dirty="0">
                <a:solidFill>
                  <a:srgbClr val="FF0066"/>
                </a:solidFill>
                <a:latin typeface="Times New Roman" panose="02020603050405020304" pitchFamily="18" charset="0"/>
              </a:rPr>
              <a:t>more</a:t>
            </a:r>
            <a:r>
              <a:rPr lang="en-US" altLang="zh-CN" sz="3600" b="1" dirty="0">
                <a:latin typeface="Times New Roman" panose="02020603050405020304" pitchFamily="18" charset="0"/>
              </a:rPr>
              <a:t> paper </a:t>
            </a:r>
            <a:r>
              <a:rPr lang="en-US" altLang="zh-CN" sz="3600" b="1" dirty="0">
                <a:solidFill>
                  <a:srgbClr val="FF0066"/>
                </a:solidFill>
                <a:latin typeface="Times New Roman" panose="02020603050405020304" pitchFamily="18" charset="0"/>
              </a:rPr>
              <a:t>than</a:t>
            </a:r>
            <a:r>
              <a:rPr lang="en-US" altLang="zh-CN" sz="3600" b="1" dirty="0">
                <a:latin typeface="Times New Roman" panose="02020603050405020304" pitchFamily="18" charset="0"/>
              </a:rPr>
              <a:t> plastic. There is </a:t>
            </a:r>
            <a:r>
              <a:rPr lang="en-US" altLang="zh-CN" sz="3600" b="1" dirty="0">
                <a:solidFill>
                  <a:srgbClr val="FF0066"/>
                </a:solidFill>
                <a:latin typeface="Times New Roman" panose="02020603050405020304" pitchFamily="18" charset="0"/>
              </a:rPr>
              <a:t>less</a:t>
            </a:r>
            <a:r>
              <a:rPr lang="en-US" altLang="zh-CN" sz="3600" b="1" dirty="0">
                <a:latin typeface="Times New Roman" panose="02020603050405020304" pitchFamily="18" charset="0"/>
              </a:rPr>
              <a:t> metal </a:t>
            </a:r>
            <a:r>
              <a:rPr lang="en-US" altLang="zh-CN" sz="3600" b="1" dirty="0">
                <a:solidFill>
                  <a:srgbClr val="FF0066"/>
                </a:solidFill>
                <a:latin typeface="Times New Roman" panose="02020603050405020304" pitchFamily="18" charset="0"/>
              </a:rPr>
              <a:t>than</a:t>
            </a:r>
            <a:r>
              <a:rPr lang="en-US" altLang="zh-CN" sz="3600" b="1" dirty="0">
                <a:latin typeface="Times New Roman" panose="02020603050405020304" pitchFamily="18" charset="0"/>
              </a:rPr>
              <a:t> plastic.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8071"/>
                                        </p:tgtEl>
                                        <p:attrNameLst>
                                          <p:attrName>style.visibility</p:attrName>
                                        </p:attrNameLst>
                                      </p:cBhvr>
                                      <p:to>
                                        <p:strVal val="visible"/>
                                      </p:to>
                                    </p:set>
                                    <p:animEffect transition="in" filter="blinds(horizontal)">
                                      <p:cBhvr>
                                        <p:cTn id="7" dur="500"/>
                                        <p:tgtEl>
                                          <p:spTgt spid="88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矩形 34817"/>
          <p:cNvSpPr>
            <a:spLocks noChangeArrowheads="1" noChangeShapeType="1" noTextEdit="1"/>
          </p:cNvSpPr>
          <p:nvPr/>
        </p:nvSpPr>
        <p:spPr bwMode="auto">
          <a:xfrm>
            <a:off x="1524000" y="2133600"/>
            <a:ext cx="6019800" cy="2438400"/>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rPr>
              <a:t>Reading</a:t>
            </a:r>
            <a:endParaRPr lang="zh-CN" alt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endParaRPr>
          </a:p>
        </p:txBody>
      </p:sp>
    </p:spTree>
  </p:cSld>
  <p:clrMapOvr>
    <a:masterClrMapping/>
  </p:clrMapOvr>
</p:sld>
</file>

<file path=ppt/theme/theme1.xml><?xml version="1.0" encoding="utf-8"?>
<a:theme xmlns:a="http://schemas.openxmlformats.org/drawingml/2006/main" name="WWW.2PPT.COM&#10;">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1934</Words>
  <Application>Microsoft Office PowerPoint</Application>
  <PresentationFormat>全屏显示(4:3)</PresentationFormat>
  <Paragraphs>263</Paragraphs>
  <Slides>44</Slides>
  <Notes>1</Notes>
  <HiddenSlides>1</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44</vt:i4>
      </vt:variant>
    </vt:vector>
  </HeadingPairs>
  <TitlesOfParts>
    <vt:vector size="57" baseType="lpstr">
      <vt:lpstr>Adobe Garamond Pro Bold</vt:lpstr>
      <vt:lpstr>华文细黑</vt:lpstr>
      <vt:lpstr>楷体_GB2312</vt:lpstr>
      <vt:lpstr>宋体</vt:lpstr>
      <vt:lpstr>微软雅黑</vt:lpstr>
      <vt:lpstr>Arial</vt:lpstr>
      <vt:lpstr>Arial Black</vt:lpstr>
      <vt:lpstr>Arial Narrow</vt:lpstr>
      <vt:lpstr>Calibri</vt:lpstr>
      <vt:lpstr>Comic Sans MS</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Read the lesson and write true (T) or false (F). </vt:lpstr>
      <vt:lpstr>Circle the words that “it” refers to in each sentence.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2018-03-08T00:41:00Z</dcterms:created>
  <dcterms:modified xsi:type="dcterms:W3CDTF">2023-01-16T23:07:07Z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2052-11.1.0.11294</vt:lpwstr>
  </property>
  <property fmtid="{D5CDD505-2E9C-101B-9397-08002B2CF9AE}" pid="4" name="ICV">
    <vt:lpwstr>5208F0574E344A32B7AA2B9FE6A2434B</vt:lpwstr>
  </property>
  <property fmtid="{A09F084E-AD41-489F-8076-AA5BE3082BCA}" pid="100">
    <vt:ui4>5</vt:ui4>
  </property>
  <property fmtid="{64440492-4C8B-11D1-8B70-080036B11A03}" pid="11">
    <vt:lpwstr>www.2ppt.com-爱PPT提供资源下载</vt:lpwstr>
  </property>
</Properties>
</file>