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5"/>
  </p:handoutMasterIdLst>
  <p:sldIdLst>
    <p:sldId id="349" r:id="rId2"/>
    <p:sldId id="327" r:id="rId3"/>
    <p:sldId id="299" r:id="rId4"/>
    <p:sldId id="267" r:id="rId5"/>
    <p:sldId id="288" r:id="rId6"/>
    <p:sldId id="321" r:id="rId7"/>
    <p:sldId id="309" r:id="rId8"/>
    <p:sldId id="325" r:id="rId9"/>
    <p:sldId id="306" r:id="rId10"/>
    <p:sldId id="304" r:id="rId11"/>
    <p:sldId id="322" r:id="rId12"/>
    <p:sldId id="324" r:id="rId13"/>
    <p:sldId id="328" r:id="rId14"/>
    <p:sldId id="323" r:id="rId15"/>
    <p:sldId id="289" r:id="rId16"/>
    <p:sldId id="313" r:id="rId17"/>
    <p:sldId id="310" r:id="rId18"/>
    <p:sldId id="311" r:id="rId19"/>
    <p:sldId id="312" r:id="rId20"/>
    <p:sldId id="314" r:id="rId21"/>
    <p:sldId id="290" r:id="rId22"/>
    <p:sldId id="315" r:id="rId23"/>
    <p:sldId id="291" r:id="rId24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楷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h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3EA"/>
    <a:srgbClr val="A1C450"/>
    <a:srgbClr val="F5A1B8"/>
    <a:srgbClr val="F4CCCE"/>
    <a:srgbClr val="EA976B"/>
    <a:srgbClr val="3C843B"/>
    <a:srgbClr val="80D8C2"/>
    <a:srgbClr val="DCC7E0"/>
    <a:srgbClr val="E04236"/>
    <a:srgbClr val="74C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84" y="-702"/>
      </p:cViewPr>
      <p:guideLst>
        <p:guide orient="horz" pos="1603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0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868E1-B151-45F0-A893-EEBE7079939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C11FE-17CB-4F23-A58B-7C30577639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824069"/>
            <a:ext cx="9144000" cy="530910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pPr algn="ctr">
              <a:defRPr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546386"/>
            <a:ext cx="9144000" cy="1765864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圆柱的表面积</a:t>
            </a:r>
            <a:endParaRPr lang="en-US" altLang="zh-CN" sz="5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9000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544513" y="1219200"/>
            <a:ext cx="1219200" cy="1085850"/>
            <a:chOff x="240" y="1680"/>
            <a:chExt cx="768" cy="912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240" y="1680"/>
              <a:ext cx="768" cy="240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b="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40" y="2352"/>
              <a:ext cx="768" cy="240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b="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40" y="1824"/>
              <a:ext cx="0" cy="62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008" y="1776"/>
              <a:ext cx="0" cy="67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8" name="Object 8"/>
          <p:cNvGraphicFramePr/>
          <p:nvPr/>
        </p:nvGraphicFramePr>
        <p:xfrm>
          <a:off x="3059113" y="1126332"/>
          <a:ext cx="22098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3" imgW="2705100" imgH="1079500" progId="Flash.Movie">
                  <p:embed/>
                </p:oleObj>
              </mc:Choice>
              <mc:Fallback>
                <p:oleObj r:id="rId3" imgW="2705100" imgH="1079500" progId="Flash.Movie">
                  <p:embed/>
                  <p:pic>
                    <p:nvPicPr>
                      <p:cNvPr id="0" name="图片 106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126332"/>
                        <a:ext cx="22098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486150" y="2124075"/>
            <a:ext cx="1371600" cy="285750"/>
          </a:xfrm>
          <a:prstGeom prst="ellipse">
            <a:avLst/>
          </a:prstGeom>
          <a:solidFill>
            <a:srgbClr val="F5A1B8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68580" tIns="34290" rIns="68580" bIns="3429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440113" y="897731"/>
            <a:ext cx="1371600" cy="285750"/>
          </a:xfrm>
          <a:prstGeom prst="ellipse">
            <a:avLst/>
          </a:prstGeom>
          <a:solidFill>
            <a:srgbClr val="F5A1B8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68580" tIns="34290" rIns="68580" bIns="3429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3398838" y="1564481"/>
            <a:ext cx="1226085" cy="529829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057402" y="1790700"/>
            <a:ext cx="785813" cy="0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787900" y="2969419"/>
            <a:ext cx="3657600" cy="857250"/>
          </a:xfrm>
          <a:prstGeom prst="rect">
            <a:avLst/>
          </a:prstGeom>
          <a:solidFill>
            <a:srgbClr val="A1D3EA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68580" tIns="34290" rIns="68580" bIns="3429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0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007101" y="2226469"/>
            <a:ext cx="939100" cy="742950"/>
          </a:xfrm>
          <a:prstGeom prst="ellipse">
            <a:avLst/>
          </a:prstGeom>
          <a:solidFill>
            <a:srgbClr val="F5A1B8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68580" tIns="34290" rIns="68580" bIns="3429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016626" y="3826669"/>
            <a:ext cx="939100" cy="742950"/>
          </a:xfrm>
          <a:prstGeom prst="ellipse">
            <a:avLst/>
          </a:prstGeom>
          <a:solidFill>
            <a:srgbClr val="F5A1B8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68580" tIns="34290" rIns="68580" bIns="3429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6211888" y="2547938"/>
            <a:ext cx="734312" cy="42148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1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5956650" y="3457726"/>
            <a:ext cx="1167700" cy="25071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底面的周长</a:t>
            </a:r>
          </a:p>
        </p:txBody>
      </p:sp>
      <p:sp>
        <p:nvSpPr>
          <p:cNvPr id="21" name="WordArt 21"/>
          <p:cNvSpPr>
            <a:spLocks noChangeArrowheads="1" noChangeShapeType="1" noTextEdit="1"/>
          </p:cNvSpPr>
          <p:nvPr/>
        </p:nvSpPr>
        <p:spPr bwMode="auto">
          <a:xfrm>
            <a:off x="5268914" y="1629965"/>
            <a:ext cx="215898" cy="23931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521701" y="3312319"/>
            <a:ext cx="233540" cy="2286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grpSp>
        <p:nvGrpSpPr>
          <p:cNvPr id="23" name="Group 23"/>
          <p:cNvGrpSpPr/>
          <p:nvPr/>
        </p:nvGrpSpPr>
        <p:grpSpPr bwMode="auto">
          <a:xfrm>
            <a:off x="4864100" y="3598069"/>
            <a:ext cx="3505200" cy="0"/>
            <a:chOff x="3120" y="3216"/>
            <a:chExt cx="2208" cy="0"/>
          </a:xfrm>
        </p:grpSpPr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704" y="3216"/>
              <a:ext cx="624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rot="10800000">
              <a:off x="3120" y="3216"/>
              <a:ext cx="52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26"/>
          <p:cNvGrpSpPr/>
          <p:nvPr/>
        </p:nvGrpSpPr>
        <p:grpSpPr bwMode="auto">
          <a:xfrm>
            <a:off x="4181477" y="2518173"/>
            <a:ext cx="461963" cy="842963"/>
            <a:chOff x="2592" y="2832"/>
            <a:chExt cx="336" cy="480"/>
          </a:xfrm>
        </p:grpSpPr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592" y="2832"/>
              <a:ext cx="0" cy="48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592" y="3312"/>
              <a:ext cx="336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783281" y="1040606"/>
            <a:ext cx="31729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有两个底面：面积相等</a:t>
            </a:r>
          </a:p>
        </p:txBody>
      </p:sp>
      <p:sp>
        <p:nvSpPr>
          <p:cNvPr id="2" name="矩形 1"/>
          <p:cNvSpPr/>
          <p:nvPr/>
        </p:nvSpPr>
        <p:spPr>
          <a:xfrm>
            <a:off x="186749" y="3861525"/>
            <a:ext cx="410953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一个侧面：展开后是一个长方形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86150" y="1723653"/>
            <a:ext cx="129266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/>
              <a:t>底面的周长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9" grpId="0"/>
      <p:bldP spid="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8470" y="4114906"/>
            <a:ext cx="3592547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圆柱的侧面积＝底面周长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8469" y="3140329"/>
            <a:ext cx="564032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长方形的长＝圆柱的底面周长，</a:t>
            </a:r>
            <a:endParaRPr lang="en-US" altLang="zh-CN" sz="21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长方形的宽＝圆柱的高。</a:t>
            </a:r>
          </a:p>
        </p:txBody>
      </p:sp>
      <p:grpSp>
        <p:nvGrpSpPr>
          <p:cNvPr id="5" name="Group 5"/>
          <p:cNvGrpSpPr/>
          <p:nvPr/>
        </p:nvGrpSpPr>
        <p:grpSpPr bwMode="auto">
          <a:xfrm>
            <a:off x="2739712" y="928813"/>
            <a:ext cx="4046719" cy="2194934"/>
            <a:chOff x="1515" y="691"/>
            <a:chExt cx="2490" cy="196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15" y="1315"/>
              <a:ext cx="2304" cy="720"/>
            </a:xfrm>
            <a:prstGeom prst="rect">
              <a:avLst/>
            </a:prstGeom>
            <a:solidFill>
              <a:srgbClr val="A1D3EA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b="0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283" y="691"/>
              <a:ext cx="624" cy="624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283" y="2035"/>
              <a:ext cx="624" cy="624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</a:t>
              </a:r>
            </a:p>
          </p:txBody>
        </p:sp>
        <p:sp>
          <p:nvSpPr>
            <p:cNvPr id="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58" y="1760"/>
              <a:ext cx="768" cy="179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10" dirty="0">
                  <a:ln w="9525">
                    <a:solidFill>
                      <a:srgbClr val="000000"/>
                    </a:solidFill>
                    <a:round/>
                  </a:ln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底面的周长</a:t>
              </a:r>
            </a:p>
          </p:txBody>
        </p:sp>
        <p:sp>
          <p:nvSpPr>
            <p:cNvPr id="1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67" y="1598"/>
              <a:ext cx="138" cy="197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10" dirty="0">
                  <a:ln w="9525">
                    <a:solidFill>
                      <a:srgbClr val="000000"/>
                    </a:solidFill>
                    <a:round/>
                  </a:ln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  <p:grpSp>
          <p:nvGrpSpPr>
            <p:cNvPr id="13" name="Group 13"/>
            <p:cNvGrpSpPr/>
            <p:nvPr/>
          </p:nvGrpSpPr>
          <p:grpSpPr bwMode="auto">
            <a:xfrm>
              <a:off x="1563" y="1843"/>
              <a:ext cx="2208" cy="0"/>
              <a:chOff x="3120" y="3216"/>
              <a:chExt cx="2208" cy="0"/>
            </a:xfrm>
          </p:grpSpPr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4704" y="3216"/>
                <a:ext cx="624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ker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rot="10800000">
                <a:off x="3120" y="3216"/>
                <a:ext cx="528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ker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849622" y="4549166"/>
            <a:ext cx="1151976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r>
              <a:rPr lang="en-US" altLang="zh-CN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100" b="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100" b="0" i="1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endParaRPr lang="en-US" altLang="zh-CN" sz="2100" b="0" i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5717" y="412542"/>
            <a:ext cx="8298396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圆柱侧面展开图的长和宽与这个圆柱有什么关系？ 怎样求圆柱的侧面积呢？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 bwMode="auto">
          <a:xfrm>
            <a:off x="2916239" y="444104"/>
            <a:ext cx="3343275" cy="2333625"/>
            <a:chOff x="1681" y="415"/>
            <a:chExt cx="2288" cy="2129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483" y="415"/>
              <a:ext cx="545" cy="656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lIns="120000" tIns="62400" rIns="120000" bIns="62400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81" y="1073"/>
              <a:ext cx="2288" cy="815"/>
            </a:xfrm>
            <a:prstGeom prst="rect">
              <a:avLst/>
            </a:prstGeom>
            <a:solidFill>
              <a:srgbClr val="A1D3EA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lIns="120000" tIns="62400" rIns="120000" bIns="62400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437" y="1888"/>
              <a:ext cx="532" cy="656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lIns="120000" tIns="62400" rIns="120000" bIns="62400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2575" y="3062942"/>
            <a:ext cx="824146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圆柱的表面由上、下两个底面和一个侧面组成。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" y="3895885"/>
            <a:ext cx="889317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圆柱的表面积＝侧面积＋两个底面的面积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标注 30"/>
          <p:cNvSpPr/>
          <p:nvPr/>
        </p:nvSpPr>
        <p:spPr>
          <a:xfrm>
            <a:off x="2258542" y="3349567"/>
            <a:ext cx="4355207" cy="1140920"/>
          </a:xfrm>
          <a:prstGeom prst="wedgeRoundRectCallout">
            <a:avLst>
              <a:gd name="adj1" fmla="val -55435"/>
              <a:gd name="adj2" fmla="val 22955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Object 7"/>
          <p:cNvGraphicFramePr/>
          <p:nvPr/>
        </p:nvGraphicFramePr>
        <p:xfrm>
          <a:off x="4241132" y="1561592"/>
          <a:ext cx="3952374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r:id="rId3" imgW="1917700" imgH="838200" progId="Flash.Movie">
                  <p:embed/>
                </p:oleObj>
              </mc:Choice>
              <mc:Fallback>
                <p:oleObj r:id="rId3" imgW="1917700" imgH="838200" progId="Flash.Movie">
                  <p:embed/>
                  <p:pic>
                    <p:nvPicPr>
                      <p:cNvPr id="0" name="图片 103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132" y="1561592"/>
                        <a:ext cx="3952374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8444162" y="2096095"/>
            <a:ext cx="228600" cy="2286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21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9"/>
          <p:cNvGrpSpPr/>
          <p:nvPr/>
        </p:nvGrpSpPr>
        <p:grpSpPr bwMode="auto">
          <a:xfrm>
            <a:off x="551866" y="1330525"/>
            <a:ext cx="1797050" cy="1699022"/>
            <a:chOff x="432" y="1140"/>
            <a:chExt cx="912" cy="1500"/>
          </a:xfrm>
        </p:grpSpPr>
        <p:graphicFrame>
          <p:nvGraphicFramePr>
            <p:cNvPr id="7" name="Object 10"/>
            <p:cNvGraphicFramePr/>
            <p:nvPr/>
          </p:nvGraphicFramePr>
          <p:xfrm>
            <a:off x="432" y="1140"/>
            <a:ext cx="78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5" name="Flash Document" r:id="rId5" imgW="577850" imgH="1104900" progId="Flash.Movie">
                    <p:embed/>
                  </p:oleObj>
                </mc:Choice>
                <mc:Fallback>
                  <p:oleObj name="Flash Document" r:id="rId5" imgW="577850" imgH="1104900" progId="Flash.Movie">
                    <p:embed/>
                    <p:pic>
                      <p:nvPicPr>
                        <p:cNvPr id="0" name="图片 1035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40"/>
                          <a:ext cx="784" cy="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00" y="1872"/>
              <a:ext cx="144" cy="19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2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68" y="12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68" y="24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4"/>
          <p:cNvGrpSpPr/>
          <p:nvPr/>
        </p:nvGrpSpPr>
        <p:grpSpPr bwMode="auto">
          <a:xfrm>
            <a:off x="5664461" y="1165114"/>
            <a:ext cx="1057014" cy="792956"/>
            <a:chOff x="3292" y="732"/>
            <a:chExt cx="666" cy="666"/>
          </a:xfrm>
        </p:grpSpPr>
        <p:graphicFrame>
          <p:nvGraphicFramePr>
            <p:cNvPr id="12" name="Object 15"/>
            <p:cNvGraphicFramePr/>
            <p:nvPr/>
          </p:nvGraphicFramePr>
          <p:xfrm>
            <a:off x="3292" y="732"/>
            <a:ext cx="666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6" r:id="rId7" imgW="590550" imgH="590550" progId="Flash.Movie">
                    <p:embed/>
                  </p:oleObj>
                </mc:Choice>
                <mc:Fallback>
                  <p:oleObj r:id="rId7" imgW="590550" imgH="590550" progId="Flash.Movie">
                    <p:embed/>
                    <p:pic>
                      <p:nvPicPr>
                        <p:cNvPr id="0" name="图片 1035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" y="732"/>
                          <a:ext cx="666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600" y="87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7"/>
          <p:cNvGrpSpPr/>
          <p:nvPr/>
        </p:nvGrpSpPr>
        <p:grpSpPr bwMode="auto">
          <a:xfrm>
            <a:off x="5649914" y="2290764"/>
            <a:ext cx="1057275" cy="792956"/>
            <a:chOff x="3312" y="2406"/>
            <a:chExt cx="666" cy="666"/>
          </a:xfrm>
        </p:grpSpPr>
        <p:graphicFrame>
          <p:nvGraphicFramePr>
            <p:cNvPr id="15" name="Object 18"/>
            <p:cNvGraphicFramePr/>
            <p:nvPr/>
          </p:nvGraphicFramePr>
          <p:xfrm>
            <a:off x="3312" y="2406"/>
            <a:ext cx="666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7" r:id="rId9" imgW="590550" imgH="590550" progId="Flash.Movie">
                    <p:embed/>
                  </p:oleObj>
                </mc:Choice>
                <mc:Fallback>
                  <p:oleObj r:id="rId9" imgW="590550" imgH="590550" progId="Flash.Movie">
                    <p:embed/>
                    <p:pic>
                      <p:nvPicPr>
                        <p:cNvPr id="0" name="图片 103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406"/>
                          <a:ext cx="666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600" y="255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20"/>
          <p:cNvGrpSpPr/>
          <p:nvPr/>
        </p:nvGrpSpPr>
        <p:grpSpPr bwMode="auto">
          <a:xfrm>
            <a:off x="5349875" y="2065735"/>
            <a:ext cx="1524000" cy="171450"/>
            <a:chOff x="3072" y="2166"/>
            <a:chExt cx="960" cy="144"/>
          </a:xfrm>
        </p:grpSpPr>
        <p:sp>
          <p:nvSpPr>
            <p:cNvPr id="1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936" y="2166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072" y="2166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408" y="2166"/>
              <a:ext cx="33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3.14</a:t>
              </a:r>
              <a:endParaRPr lang="zh-CN" altLang="en-US" sz="2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264" y="221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endParaRPr lang="zh-CN" altLang="en-US" sz="21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792" y="221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endParaRPr lang="zh-CN" altLang="en-US" sz="21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6"/>
          <p:cNvGrpSpPr/>
          <p:nvPr/>
        </p:nvGrpSpPr>
        <p:grpSpPr bwMode="auto">
          <a:xfrm>
            <a:off x="4368800" y="2172512"/>
            <a:ext cx="3683000" cy="91679"/>
            <a:chOff x="2304" y="2256"/>
            <a:chExt cx="2736" cy="0"/>
          </a:xfrm>
        </p:grpSpPr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4195" y="2256"/>
              <a:ext cx="845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rot="10800000">
              <a:off x="2304" y="2256"/>
              <a:ext cx="72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2848004" y="2065735"/>
            <a:ext cx="762000" cy="342900"/>
          </a:xfrm>
          <a:prstGeom prst="rightArrow">
            <a:avLst>
              <a:gd name="adj1" fmla="val 50000"/>
              <a:gd name="adj2" fmla="val 41659"/>
            </a:avLst>
          </a:prstGeom>
          <a:solidFill>
            <a:srgbClr val="A1C450"/>
          </a:solidFill>
          <a:ln w="9525">
            <a:noFill/>
            <a:miter lim="800000"/>
          </a:ln>
        </p:spPr>
        <p:txBody>
          <a:bodyPr wrap="none" lIns="68580" tIns="34290" rIns="68580" bIns="3429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0169" y="497534"/>
            <a:ext cx="760689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你能计算出“至少需要用多大面积的纸板” 吗？（单位：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2320595" y="3409408"/>
            <a:ext cx="4386595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“至少需要用多大面积的纸板”就是求这个圆柱的表面积。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2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7141" y="648258"/>
            <a:ext cx="4992686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侧面积：</a:t>
            </a: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×3.14 ×10 ×30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=62.8×30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=1884(</a:t>
            </a:r>
            <a:r>
              <a:rPr lang="zh-CN" altLang="en-US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17141" y="2438072"/>
            <a:ext cx="74295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底面积：</a:t>
            </a: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×10</a:t>
            </a:r>
            <a:r>
              <a:rPr lang="en-US" altLang="zh-CN" sz="2100" b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=314(</a:t>
            </a:r>
            <a:r>
              <a:rPr lang="zh-CN" altLang="en-US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17141" y="3199123"/>
            <a:ext cx="7688262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表面积：</a:t>
            </a: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1884+314 × 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=1884+628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=2512(</a:t>
            </a:r>
            <a:r>
              <a:rPr lang="zh-CN" altLang="en-US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1476" y="813908"/>
            <a:ext cx="4196062" cy="103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062" y="3373100"/>
            <a:ext cx="898913" cy="964663"/>
          </a:xfrm>
          <a:prstGeom prst="rect">
            <a:avLst/>
          </a:prstGeom>
        </p:spPr>
      </p:pic>
      <p:sp>
        <p:nvSpPr>
          <p:cNvPr id="16" name="TextBox 19"/>
          <p:cNvSpPr txBox="1"/>
          <p:nvPr/>
        </p:nvSpPr>
        <p:spPr>
          <a:xfrm>
            <a:off x="5135493" y="3558059"/>
            <a:ext cx="147635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    )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39" y="3430400"/>
            <a:ext cx="1721429" cy="605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25896" y="3319879"/>
            <a:ext cx="1150000" cy="685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313" y="1679344"/>
            <a:ext cx="1186405" cy="12060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96378" y="1690457"/>
            <a:ext cx="993686" cy="1291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693" y="1353705"/>
            <a:ext cx="914269" cy="159003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1</a:t>
            </a:r>
            <a:endParaRPr lang="zh-CN" altLang="en-US" sz="2100" b="1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9384" y="579866"/>
            <a:ext cx="452672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连一连， 并在括号内填上相应的数。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925843" y="2744863"/>
            <a:ext cx="2248348" cy="6391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925842" y="2704684"/>
            <a:ext cx="4939937" cy="7999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698054" y="2744863"/>
            <a:ext cx="2266237" cy="773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7700" y="3568402"/>
            <a:ext cx="72076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4cm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1862" y="3651852"/>
            <a:ext cx="72076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8cm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2340" y="3998101"/>
            <a:ext cx="170647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21.98cm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7519" y="3975017"/>
            <a:ext cx="192129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        )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9212" y="4319524"/>
            <a:ext cx="120306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9.42cm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9910" y="4298314"/>
            <a:ext cx="14109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        )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64971" y="3647229"/>
            <a:ext cx="118590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  )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2444" y="1535241"/>
            <a:ext cx="16897862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900"/>
          </a:p>
        </p:txBody>
      </p:sp>
      <p:sp>
        <p:nvSpPr>
          <p:cNvPr id="2" name="矩形 1"/>
          <p:cNvSpPr/>
          <p:nvPr/>
        </p:nvSpPr>
        <p:spPr>
          <a:xfrm>
            <a:off x="563313" y="613286"/>
            <a:ext cx="229293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求圆柱的表面积。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159671" y="1337072"/>
            <a:ext cx="528497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×4 ×6=75.36(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159669" y="2557070"/>
            <a:ext cx="54171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×(4÷2)</a:t>
            </a:r>
            <a:r>
              <a:rPr lang="en-US" altLang="zh-CN" sz="2100" b="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=12.56(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159670" y="3865549"/>
            <a:ext cx="601209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75.36+12.56 × 2=100.48(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46" y="1337072"/>
            <a:ext cx="1428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2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2444" y="1535241"/>
            <a:ext cx="16897862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9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13" y="553549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3891414" y="920006"/>
            <a:ext cx="4903378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×3.14 ×3 ×10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=18.84×10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=188.4(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平方分米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365291" y="2703492"/>
            <a:ext cx="531919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×3</a:t>
            </a:r>
            <a:r>
              <a:rPr lang="en-US" altLang="zh-CN" sz="2100" b="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=28.26(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平方分米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365292" y="3357846"/>
            <a:ext cx="3804503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188.4+28.26 × 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=188.4+56.52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=244.92(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平方分米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3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85345" y="622092"/>
            <a:ext cx="71576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计算圆柱的表面积。（单位：厘米）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1004" y="1984184"/>
            <a:ext cx="1741931" cy="1449578"/>
            <a:chOff x="538259" y="1631155"/>
            <a:chExt cx="1260475" cy="1785938"/>
          </a:xfrm>
        </p:grpSpPr>
        <p:grpSp>
          <p:nvGrpSpPr>
            <p:cNvPr id="7" name="Group 4"/>
            <p:cNvGrpSpPr/>
            <p:nvPr/>
          </p:nvGrpSpPr>
          <p:grpSpPr bwMode="auto">
            <a:xfrm>
              <a:off x="538259" y="1631155"/>
              <a:ext cx="1260475" cy="1785938"/>
              <a:chOff x="583" y="-54"/>
              <a:chExt cx="794" cy="1500"/>
            </a:xfrm>
          </p:grpSpPr>
          <p:graphicFrame>
            <p:nvGraphicFramePr>
              <p:cNvPr id="8" name="Object 5"/>
              <p:cNvGraphicFramePr/>
              <p:nvPr/>
            </p:nvGraphicFramePr>
            <p:xfrm>
              <a:off x="583" y="-54"/>
              <a:ext cx="794" cy="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4" r:id="rId3" imgW="584200" imgH="1104900" progId="Flash.Movie">
                      <p:embed/>
                    </p:oleObj>
                  </mc:Choice>
                  <mc:Fallback>
                    <p:oleObj r:id="rId3" imgW="584200" imgH="1104900" progId="Flash.Movie">
                      <p:embed/>
                      <p:pic>
                        <p:nvPicPr>
                          <p:cNvPr id="0" name="图片 720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3" y="-54"/>
                            <a:ext cx="794" cy="1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" y="441"/>
                <a:ext cx="122" cy="236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0"/>
                  </a:avLst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kern="10" dirty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+mn-ea"/>
                  </a:rPr>
                  <a:t>12</a:t>
                </a:r>
                <a:endParaRPr lang="zh-CN" altLang="en-US" sz="2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0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877" y="1055"/>
                <a:ext cx="144" cy="209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0"/>
                  </a:avLst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kern="10" dirty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+mn-ea"/>
                  </a:rPr>
                  <a:t>16</a:t>
                </a:r>
                <a:endParaRPr lang="zh-CN" altLang="en-US" sz="2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cxnSp>
          <p:nvCxnSpPr>
            <p:cNvPr id="3" name="直接连接符 2"/>
            <p:cNvCxnSpPr/>
            <p:nvPr/>
          </p:nvCxnSpPr>
          <p:spPr>
            <a:xfrm flipV="1">
              <a:off x="625571" y="3246478"/>
              <a:ext cx="1086597" cy="3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3153506" y="1410301"/>
            <a:ext cx="4630236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×16 ×12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=50.24×12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=602.88(cm²)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125444" y="2846570"/>
            <a:ext cx="52611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×(16÷2)</a:t>
            </a:r>
            <a:r>
              <a:rPr lang="en-US" altLang="zh-CN" sz="2100" b="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=200.96(cm²)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153506" y="3433761"/>
            <a:ext cx="4489447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602.88+200.96 × 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=602.88+401.92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=1004.8(cm²)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4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/>
          <p:nvPr/>
        </p:nvGrpSpPr>
        <p:grpSpPr bwMode="auto">
          <a:xfrm>
            <a:off x="637349" y="1753227"/>
            <a:ext cx="2535238" cy="883513"/>
            <a:chOff x="1920" y="1200"/>
            <a:chExt cx="1597" cy="491"/>
          </a:xfrm>
        </p:grpSpPr>
        <p:graphicFrame>
          <p:nvGraphicFramePr>
            <p:cNvPr id="11" name="Object 13"/>
            <p:cNvGraphicFramePr/>
            <p:nvPr/>
          </p:nvGraphicFramePr>
          <p:xfrm>
            <a:off x="1920" y="1200"/>
            <a:ext cx="1597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r:id="rId3" imgW="1868170" imgH="349250" progId="Flash.Movie">
                    <p:embed/>
                  </p:oleObj>
                </mc:Choice>
                <mc:Fallback>
                  <p:oleObj r:id="rId3" imgW="1868170" imgH="349250" progId="Flash.Movie">
                    <p:embed/>
                    <p:pic>
                      <p:nvPicPr>
                        <p:cNvPr id="0" name="图片 822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200"/>
                          <a:ext cx="1597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688" y="1584"/>
              <a:ext cx="144" cy="107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28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77" y="1312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304348" y="1128339"/>
            <a:ext cx="3607220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×5 ×20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=15.7×20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=314(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04349" y="2636740"/>
            <a:ext cx="567715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3.14 ×(5÷2)</a:t>
            </a:r>
            <a:r>
              <a:rPr lang="en-US" altLang="zh-CN" sz="2100" b="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=19.625(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3304349" y="3240180"/>
            <a:ext cx="4239452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表面积：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314+19.625 × 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=314+39.25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=353.25(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5</a:t>
            </a:r>
            <a:endParaRPr lang="zh-CN" altLang="en-US" sz="2100" b="1" dirty="0">
              <a:latin typeface="+mn-ea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5345" y="622092"/>
            <a:ext cx="71576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计算圆柱的表面积。（单位：厘米）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5656" y="806938"/>
            <a:ext cx="7237373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defRPr/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探索圆柱侧面积的计算方法。</a:t>
            </a:r>
            <a:endParaRPr lang="en-US" altLang="zh-CN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defTabSz="914400" fontAlgn="base">
              <a:lnSpc>
                <a:spcPct val="150000"/>
              </a:lnSpc>
              <a:defRPr/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掌握圆柱侧面积和表面积的计算方法，能正确计算圆柱的侧面积和表面积。</a:t>
            </a:r>
            <a:endParaRPr lang="en-US" altLang="zh-CN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defTabSz="914400" fontAlgn="base">
              <a:lnSpc>
                <a:spcPct val="150000"/>
              </a:lnSpc>
              <a:defRPr/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培养学生对数学的兴趣。</a:t>
            </a:r>
            <a:endParaRPr lang="en-US" altLang="zh-CN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93521" y="3094265"/>
            <a:ext cx="7597669" cy="150222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164" y="3286205"/>
            <a:ext cx="8171915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把握圆柱体的侧面积、表面积的计算方法。</a:t>
            </a:r>
          </a:p>
        </p:txBody>
      </p:sp>
      <p:sp>
        <p:nvSpPr>
          <p:cNvPr id="8" name="矩形 7"/>
          <p:cNvSpPr/>
          <p:nvPr/>
        </p:nvSpPr>
        <p:spPr>
          <a:xfrm>
            <a:off x="575164" y="3846134"/>
            <a:ext cx="8171915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圆柱体侧面积计算公式的推导。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 bwMode="auto">
          <a:xfrm>
            <a:off x="403791" y="1253206"/>
            <a:ext cx="2104547" cy="2171700"/>
            <a:chOff x="3792" y="936"/>
            <a:chExt cx="1248" cy="1824"/>
          </a:xfrm>
        </p:grpSpPr>
        <p:graphicFrame>
          <p:nvGraphicFramePr>
            <p:cNvPr id="6" name="Object 9"/>
            <p:cNvGraphicFramePr/>
            <p:nvPr/>
          </p:nvGraphicFramePr>
          <p:xfrm>
            <a:off x="3792" y="1080"/>
            <a:ext cx="1248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" r:id="rId3" imgW="914400" imgH="1104900" progId="Flash.Movie">
                    <p:embed/>
                  </p:oleObj>
                </mc:Choice>
                <mc:Fallback>
                  <p:oleObj r:id="rId3" imgW="914400" imgH="1104900" progId="Flash.Movie">
                    <p:embed/>
                    <p:pic>
                      <p:nvPicPr>
                        <p:cNvPr id="0" name="图片 92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080"/>
                          <a:ext cx="1248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819" y="1821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ea"/>
                </a:rPr>
                <a:t>15</a:t>
              </a:r>
              <a:endPara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272" y="93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ea"/>
                </a:rPr>
                <a:t>18</a:t>
              </a:r>
              <a:endPara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965848" y="1042546"/>
            <a:ext cx="2381311" cy="18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侧面积：</a:t>
            </a:r>
            <a:endParaRPr lang="en-US" altLang="zh-CN" sz="21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3.14 ×18×15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=56.52×15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=847.8(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747549" y="1038180"/>
            <a:ext cx="2610077" cy="18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底面积：</a:t>
            </a:r>
            <a:endParaRPr lang="en-US" altLang="zh-CN" sz="21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3.14 ×(18÷2)</a:t>
            </a:r>
            <a:r>
              <a:rPr lang="en-US" altLang="zh-CN" sz="2100" b="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=3.14×81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=254.34(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965848" y="3020307"/>
            <a:ext cx="2981599" cy="18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表面积：</a:t>
            </a:r>
            <a:endParaRPr lang="en-US" altLang="zh-CN" sz="21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847.8+254.34 × 2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=847.8+508.68</a:t>
            </a:r>
          </a:p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=1356.48(</a:t>
            </a: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5345" y="622092"/>
            <a:ext cx="71576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计算圆柱的表面积。（单位：厘米）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6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41061" y="2570841"/>
            <a:ext cx="149747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长方形的长</a:t>
            </a:r>
            <a:endParaRPr lang="en-US" altLang="zh-CN" sz="21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3491" y="3537485"/>
            <a:ext cx="2073954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圆柱的底面周长</a:t>
            </a:r>
            <a:endParaRPr lang="en-US" altLang="zh-CN" sz="21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7476" y="311054"/>
            <a:ext cx="1021083" cy="19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5"/>
          <p:cNvGrpSpPr/>
          <p:nvPr/>
        </p:nvGrpSpPr>
        <p:grpSpPr bwMode="auto">
          <a:xfrm>
            <a:off x="3802428" y="295929"/>
            <a:ext cx="4059721" cy="2213894"/>
            <a:chOff x="1515" y="768"/>
            <a:chExt cx="2498" cy="1985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515" y="1392"/>
              <a:ext cx="2304" cy="720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b="0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261" y="768"/>
              <a:ext cx="471" cy="624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2296" y="2129"/>
              <a:ext cx="449" cy="624"/>
            </a:xfrm>
            <a:prstGeom prst="ellipse">
              <a:avLst/>
            </a:prstGeom>
            <a:solidFill>
              <a:srgbClr val="F5A1B8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</a:t>
              </a:r>
            </a:p>
          </p:txBody>
        </p:sp>
        <p:sp>
          <p:nvSpPr>
            <p:cNvPr id="2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02" y="1795"/>
              <a:ext cx="703" cy="199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10" dirty="0">
                  <a:ln w="9525">
                    <a:solidFill>
                      <a:srgbClr val="000000"/>
                    </a:solidFill>
                    <a:round/>
                  </a:ln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底面的周长</a:t>
              </a:r>
            </a:p>
          </p:txBody>
        </p:sp>
        <p:sp>
          <p:nvSpPr>
            <p:cNvPr id="2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67" y="1645"/>
              <a:ext cx="146" cy="19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10" dirty="0">
                  <a:ln w="9525">
                    <a:solidFill>
                      <a:srgbClr val="000000"/>
                    </a:solidFill>
                    <a:round/>
                  </a:ln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  <p:grpSp>
          <p:nvGrpSpPr>
            <p:cNvPr id="24" name="Group 13"/>
            <p:cNvGrpSpPr/>
            <p:nvPr/>
          </p:nvGrpSpPr>
          <p:grpSpPr bwMode="auto">
            <a:xfrm>
              <a:off x="1563" y="1843"/>
              <a:ext cx="2208" cy="0"/>
              <a:chOff x="3120" y="3216"/>
              <a:chExt cx="2208" cy="0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4704" y="3216"/>
                <a:ext cx="624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ker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10800000">
                <a:off x="3120" y="3216"/>
                <a:ext cx="528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ker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右箭头 26"/>
          <p:cNvSpPr/>
          <p:nvPr/>
        </p:nvSpPr>
        <p:spPr>
          <a:xfrm>
            <a:off x="2375297" y="1140901"/>
            <a:ext cx="847905" cy="609997"/>
          </a:xfrm>
          <a:prstGeom prst="right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展开</a:t>
            </a:r>
          </a:p>
        </p:txBody>
      </p:sp>
      <p:sp>
        <p:nvSpPr>
          <p:cNvPr id="29" name="矩形 28"/>
          <p:cNvSpPr/>
          <p:nvPr/>
        </p:nvSpPr>
        <p:spPr>
          <a:xfrm>
            <a:off x="5674645" y="3532251"/>
            <a:ext cx="121571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圆柱的高</a:t>
            </a:r>
          </a:p>
        </p:txBody>
      </p:sp>
      <p:sp>
        <p:nvSpPr>
          <p:cNvPr id="30" name="矩形 29"/>
          <p:cNvSpPr/>
          <p:nvPr/>
        </p:nvSpPr>
        <p:spPr>
          <a:xfrm>
            <a:off x="5635530" y="2570840"/>
            <a:ext cx="148502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长方形的宽</a:t>
            </a:r>
            <a:endParaRPr lang="en-US" altLang="zh-CN" sz="21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下箭头 30"/>
          <p:cNvSpPr/>
          <p:nvPr/>
        </p:nvSpPr>
        <p:spPr>
          <a:xfrm>
            <a:off x="3860407" y="3146407"/>
            <a:ext cx="289562" cy="355781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6168245" y="3157777"/>
            <a:ext cx="274676" cy="348523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64477" y="2570840"/>
            <a:ext cx="148502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长方形面积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3807" y="3532470"/>
            <a:ext cx="175432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圆柱的侧面积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下箭头 35"/>
          <p:cNvSpPr/>
          <p:nvPr/>
        </p:nvSpPr>
        <p:spPr>
          <a:xfrm>
            <a:off x="1414009" y="3146408"/>
            <a:ext cx="282908" cy="354581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12816" y="2588489"/>
            <a:ext cx="39811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17503" y="3537485"/>
            <a:ext cx="5119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110654" y="3972622"/>
            <a:ext cx="1151976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r>
              <a:rPr lang="en-US" altLang="zh-CN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100" b="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100" b="0" i="1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endParaRPr lang="en-US" altLang="zh-CN" sz="2100" b="0" i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93491" y="4492707"/>
            <a:ext cx="41263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圆柱的表面积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侧面积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1701" y="2582264"/>
            <a:ext cx="335573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 </a:t>
            </a:r>
            <a:endParaRPr lang="zh-CN" altLang="en-US" sz="2100" dirty="0"/>
          </a:p>
        </p:txBody>
      </p:sp>
      <p:sp>
        <p:nvSpPr>
          <p:cNvPr id="4" name="矩形 3"/>
          <p:cNvSpPr/>
          <p:nvPr/>
        </p:nvSpPr>
        <p:spPr>
          <a:xfrm>
            <a:off x="5067444" y="3532251"/>
            <a:ext cx="34408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7" grpId="0" animBg="1"/>
      <p:bldP spid="29" grpId="0"/>
      <p:bldP spid="30" grpId="0"/>
      <p:bldP spid="31" grpId="0" animBg="1"/>
      <p:bldP spid="32" grpId="0" animBg="1"/>
      <p:bldP spid="33" grpId="0"/>
      <p:bldP spid="34" grpId="0"/>
      <p:bldP spid="36" grpId="0" animBg="1"/>
      <p:bldP spid="37" grpId="0"/>
      <p:bldP spid="39" grpId="0"/>
      <p:bldP spid="40" grpId="0"/>
      <p:bldP spid="35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474" y="513091"/>
            <a:ext cx="7707854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制作一个底面直径 </a:t>
            </a:r>
            <a:r>
              <a:rPr lang="en-US" altLang="zh-CN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cm</a:t>
            </a:r>
            <a:r>
              <a:rPr lang="zh-CN" altLang="en-US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长 </a:t>
            </a:r>
            <a:r>
              <a:rPr lang="en-US" altLang="zh-CN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 cm </a:t>
            </a:r>
            <a:r>
              <a:rPr lang="zh-CN" altLang="en-US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的圆柱形通风管， 至少要用多少平方厘米铁皮 </a:t>
            </a:r>
            <a:r>
              <a:rPr lang="en-US" altLang="zh-CN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8415" y="1764310"/>
            <a:ext cx="2423833" cy="19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48748" y="1955184"/>
            <a:ext cx="2636719" cy="1361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3.14 ×20×50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=62.8×50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=3140(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2925882" y="3947811"/>
            <a:ext cx="43487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答：至少要用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3140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平方厘米铁皮。 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1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9437" y="496158"/>
            <a:ext cx="8030584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压路机前轮直径是</a:t>
            </a:r>
            <a:r>
              <a:rPr lang="en-US" altLang="zh-CN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 m</a:t>
            </a:r>
            <a:r>
              <a:rPr lang="zh-CN" altLang="en-US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宽是</a:t>
            </a:r>
            <a:r>
              <a:rPr lang="en-US" altLang="zh-CN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m</a:t>
            </a:r>
            <a:r>
              <a:rPr lang="zh-CN" altLang="en-US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它转动一周， 压路的面积是多少平方米？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37067" y="1592484"/>
            <a:ext cx="3591561" cy="24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776831" y="1863410"/>
            <a:ext cx="2521436" cy="1361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3.14 ×1.6×2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=5.024×2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=10.048(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3886599" y="3679088"/>
            <a:ext cx="430190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答：压路的面积是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10.048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平方米。 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2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1061" y="1424996"/>
            <a:ext cx="2014826" cy="28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4299" y="1560709"/>
            <a:ext cx="1528566" cy="26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337" y="659513"/>
            <a:ext cx="813278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下面的物品是圆柱体吗？请在圆柱体下面打“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</a:p>
        </p:txBody>
      </p:sp>
      <p:sp>
        <p:nvSpPr>
          <p:cNvPr id="4" name="矩形 3"/>
          <p:cNvSpPr/>
          <p:nvPr/>
        </p:nvSpPr>
        <p:spPr>
          <a:xfrm>
            <a:off x="2227501" y="4250984"/>
            <a:ext cx="390973" cy="50009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√</a:t>
            </a:r>
          </a:p>
        </p:txBody>
      </p:sp>
      <p:sp>
        <p:nvSpPr>
          <p:cNvPr id="8" name="矩形 7"/>
          <p:cNvSpPr/>
          <p:nvPr/>
        </p:nvSpPr>
        <p:spPr>
          <a:xfrm>
            <a:off x="6578582" y="4250984"/>
            <a:ext cx="390973" cy="50009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41" y="1182734"/>
            <a:ext cx="6235568" cy="25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337" y="659513"/>
            <a:ext cx="813278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请指出下面圆柱体的底面直径和高分别是多少？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2131" y="3869810"/>
            <a:ext cx="2979869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6cm</a:t>
            </a: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底面直径：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4cm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9727" y="3869810"/>
            <a:ext cx="2979869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10dm</a:t>
            </a: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底面直径：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6dm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2049103" y="2774993"/>
            <a:ext cx="2769221" cy="738664"/>
          </a:xfrm>
          <a:prstGeom prst="wedgeRoundRectCallout">
            <a:avLst>
              <a:gd name="adj1" fmla="val -62491"/>
              <a:gd name="adj2" fmla="val 43676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说说你是怎么想的。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137558" y="1480437"/>
            <a:ext cx="1755300" cy="3300006"/>
            <a:chOff x="3405188" y="79339"/>
            <a:chExt cx="2597255" cy="44545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5188" y="609600"/>
              <a:ext cx="2333625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接连接符 2"/>
            <p:cNvCxnSpPr/>
            <p:nvPr/>
          </p:nvCxnSpPr>
          <p:spPr>
            <a:xfrm flipH="1">
              <a:off x="4539726" y="620358"/>
              <a:ext cx="1" cy="498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5466677" y="588085"/>
              <a:ext cx="1" cy="498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347283" y="79339"/>
              <a:ext cx="1258645" cy="99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10cm</a:t>
              </a:r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5466677" y="1109832"/>
              <a:ext cx="5145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5469367" y="4025153"/>
              <a:ext cx="4872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5045103" y="2264352"/>
              <a:ext cx="1299882" cy="61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30cm</a:t>
              </a:r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738814" y="3221692"/>
              <a:ext cx="0" cy="8034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738812" y="1143578"/>
              <a:ext cx="2" cy="900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478534" y="634879"/>
            <a:ext cx="7930679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如图， 要做一个圆柱形纸盒。如果接口不计， 至少需要用多大面积的纸板？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标注 19"/>
          <p:cNvSpPr/>
          <p:nvPr/>
        </p:nvSpPr>
        <p:spPr>
          <a:xfrm>
            <a:off x="5590424" y="767725"/>
            <a:ext cx="3035692" cy="1124438"/>
          </a:xfrm>
          <a:prstGeom prst="wedgeRoundRectCallout">
            <a:avLst>
              <a:gd name="adj1" fmla="val 33422"/>
              <a:gd name="adj2" fmla="val 72882"/>
              <a:gd name="adj3" fmla="val 16667"/>
            </a:avLst>
          </a:prstGeom>
          <a:solidFill>
            <a:srgbClr val="F5A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圆柱的底面积容易求出， 圆柱的侧面积怎样求呢？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395405" y="1536626"/>
            <a:ext cx="2064179" cy="3437068"/>
            <a:chOff x="3405187" y="588085"/>
            <a:chExt cx="2576064" cy="39458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5187" y="609600"/>
              <a:ext cx="2333625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接连接符 2"/>
            <p:cNvCxnSpPr/>
            <p:nvPr/>
          </p:nvCxnSpPr>
          <p:spPr>
            <a:xfrm flipH="1">
              <a:off x="4539726" y="620358"/>
              <a:ext cx="1" cy="498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5466677" y="588085"/>
              <a:ext cx="1" cy="498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80167" y="620358"/>
              <a:ext cx="1258645" cy="4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10cm</a:t>
              </a:r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5466677" y="1109832"/>
              <a:ext cx="5145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5469367" y="4025153"/>
              <a:ext cx="4872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5045103" y="2312483"/>
              <a:ext cx="1299882" cy="518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30cm</a:t>
              </a:r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738814" y="3221692"/>
              <a:ext cx="0" cy="8034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738812" y="1143578"/>
              <a:ext cx="2" cy="900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圆角矩形标注 17"/>
          <p:cNvSpPr/>
          <p:nvPr/>
        </p:nvSpPr>
        <p:spPr>
          <a:xfrm>
            <a:off x="395626" y="767725"/>
            <a:ext cx="2948059" cy="915277"/>
          </a:xfrm>
          <a:prstGeom prst="wedgeRoundRectCallout">
            <a:avLst>
              <a:gd name="adj1" fmla="val -19947"/>
              <a:gd name="adj2" fmla="val 76035"/>
              <a:gd name="adj3" fmla="val 16667"/>
            </a:avLst>
          </a:prstGeom>
          <a:solidFill>
            <a:srgbClr val="80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实际上是求圆柱的表面积，也就是</a:t>
            </a:r>
            <a:r>
              <a:rPr lang="en-US" altLang="zh-CN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0624" y="2176546"/>
            <a:ext cx="1880915" cy="26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4663" y="2412641"/>
            <a:ext cx="1605783" cy="18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06054" y="1875559"/>
            <a:ext cx="1547088" cy="2402256"/>
          </a:xfrm>
          <a:prstGeom prst="can">
            <a:avLst>
              <a:gd name="adj" fmla="val 44421"/>
            </a:avLst>
          </a:prstGeom>
          <a:solidFill>
            <a:srgbClr val="0080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6207" y="1871924"/>
            <a:ext cx="1547088" cy="600565"/>
          </a:xfrm>
          <a:prstGeom prst="ellipse">
            <a:avLst/>
          </a:prstGeom>
          <a:solidFill>
            <a:srgbClr val="99CC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5747" y="3766885"/>
            <a:ext cx="1537241" cy="491138"/>
          </a:xfrm>
          <a:prstGeom prst="ellipse">
            <a:avLst/>
          </a:prstGeom>
          <a:solidFill>
            <a:srgbClr val="99CC00">
              <a:alpha val="56078"/>
            </a:srgbClr>
          </a:solidFill>
          <a:ln w="9525">
            <a:solidFill>
              <a:srgbClr val="EEECE1"/>
            </a:solidFill>
            <a:prstDash val="dash"/>
            <a:round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290259" y="2565622"/>
            <a:ext cx="30541" cy="166462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11" name="Picture 10" descr="TO041s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73010" flipH="1">
            <a:off x="1091869" y="1380086"/>
            <a:ext cx="738677" cy="9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rty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7024" y="1800802"/>
            <a:ext cx="1971050" cy="25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6587175" y="972547"/>
            <a:ext cx="1740578" cy="892337"/>
          </a:xfrm>
          <a:prstGeom prst="ellipse">
            <a:avLst/>
          </a:prstGeom>
          <a:solidFill>
            <a:srgbClr val="99CC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6663748" y="3554476"/>
            <a:ext cx="1779353" cy="740027"/>
          </a:xfrm>
          <a:prstGeom prst="ellipse">
            <a:avLst/>
          </a:prstGeom>
          <a:solidFill>
            <a:srgbClr val="99CC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15" name="Picture 8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15503" y="1646222"/>
            <a:ext cx="2196974" cy="255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五边形 15"/>
          <p:cNvSpPr/>
          <p:nvPr/>
        </p:nvSpPr>
        <p:spPr>
          <a:xfrm>
            <a:off x="2474260" y="2792219"/>
            <a:ext cx="415468" cy="284468"/>
          </a:xfrm>
          <a:prstGeom prst="homePlat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5608395" y="2792219"/>
            <a:ext cx="415468" cy="284468"/>
          </a:xfrm>
          <a:prstGeom prst="homePlat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5163" y="494154"/>
            <a:ext cx="868527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圆柱的侧面展开后是一个怎样的图形呢？ 你能想办法说明吗？</a:t>
            </a:r>
          </a:p>
        </p:txBody>
      </p:sp>
      <p:sp>
        <p:nvSpPr>
          <p:cNvPr id="19" name="矩形 18"/>
          <p:cNvSpPr/>
          <p:nvPr/>
        </p:nvSpPr>
        <p:spPr>
          <a:xfrm>
            <a:off x="283996" y="4485098"/>
            <a:ext cx="2354423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把圆柱的侧面剪开。</a:t>
            </a:r>
          </a:p>
        </p:txBody>
      </p:sp>
      <p:sp>
        <p:nvSpPr>
          <p:cNvPr id="2" name="矩形 1"/>
          <p:cNvSpPr/>
          <p:nvPr/>
        </p:nvSpPr>
        <p:spPr>
          <a:xfrm>
            <a:off x="3536443" y="4485098"/>
            <a:ext cx="175432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然后再展开。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751093" y="4485098"/>
            <a:ext cx="175432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有什么发现？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13774 L -0.00053 0.474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9" grpId="0"/>
      <p:bldP spid="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649" y="2022326"/>
            <a:ext cx="2678663" cy="3014520"/>
          </a:xfrm>
          <a:prstGeom prst="rect">
            <a:avLst/>
          </a:prstGeom>
          <a:solidFill>
            <a:srgbClr val="3C843B"/>
          </a:solidFill>
          <a:ln>
            <a:noFill/>
          </a:ln>
        </p:spPr>
      </p:pic>
      <p:sp>
        <p:nvSpPr>
          <p:cNvPr id="15" name="圆角矩形标注 14"/>
          <p:cNvSpPr/>
          <p:nvPr/>
        </p:nvSpPr>
        <p:spPr>
          <a:xfrm>
            <a:off x="1719375" y="801766"/>
            <a:ext cx="2906204" cy="908825"/>
          </a:xfrm>
          <a:prstGeom prst="wedgeRoundRectCallout">
            <a:avLst>
              <a:gd name="adj1" fmla="val -36301"/>
              <a:gd name="adj2" fmla="val 73347"/>
              <a:gd name="adj3" fmla="val 16667"/>
            </a:avLst>
          </a:prstGeom>
          <a:solidFill>
            <a:srgbClr val="80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我用一张长方形的纸， 可以卷成圆柱形。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08754" y="1386987"/>
            <a:ext cx="1699315" cy="3244354"/>
            <a:chOff x="3405188" y="150909"/>
            <a:chExt cx="2608790" cy="43829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05188" y="609600"/>
              <a:ext cx="2333625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/>
          </p:nvCxnSpPr>
          <p:spPr>
            <a:xfrm flipH="1">
              <a:off x="4539726" y="620358"/>
              <a:ext cx="1" cy="498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5466677" y="588085"/>
              <a:ext cx="1" cy="498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358949" y="150909"/>
              <a:ext cx="1501084" cy="56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10cm</a:t>
              </a:r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5466677" y="1109832"/>
              <a:ext cx="5145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5469367" y="4025153"/>
              <a:ext cx="4872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4768532" y="1976245"/>
              <a:ext cx="1853019" cy="63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30cm</a:t>
              </a:r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738814" y="3221692"/>
              <a:ext cx="0" cy="8034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738814" y="1143578"/>
              <a:ext cx="0" cy="8021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292454" y="562189"/>
            <a:ext cx="1230134" cy="1136721"/>
          </a:xfrm>
          <a:prstGeom prst="ellipse">
            <a:avLst/>
          </a:prstGeom>
          <a:solidFill>
            <a:srgbClr val="99CC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995556" y="1682864"/>
            <a:ext cx="5761037" cy="2052638"/>
          </a:xfrm>
          <a:prstGeom prst="rect">
            <a:avLst/>
          </a:prstGeom>
          <a:solidFill>
            <a:srgbClr val="3C843B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4268928" y="3735502"/>
            <a:ext cx="1237129" cy="1239441"/>
          </a:xfrm>
          <a:prstGeom prst="ellipse">
            <a:avLst/>
          </a:prstGeom>
          <a:solidFill>
            <a:srgbClr val="99CC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037064" y="2306396"/>
            <a:ext cx="962020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   面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4268928" y="3735502"/>
            <a:ext cx="1237129" cy="12394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126062" y="3249727"/>
            <a:ext cx="1528280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长方形的长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996984" y="3735501"/>
            <a:ext cx="5761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298851" y="4186307"/>
            <a:ext cx="1258976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底面周长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262560" y="1839047"/>
            <a:ext cx="504923" cy="144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长方形的宽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095902" y="1892908"/>
            <a:ext cx="593953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圆柱的高</a:t>
            </a:r>
          </a:p>
        </p:txBody>
      </p:sp>
      <p:cxnSp>
        <p:nvCxnSpPr>
          <p:cNvPr id="4" name="直接连接符 3"/>
          <p:cNvCxnSpPr>
            <a:endCxn id="30" idx="1"/>
          </p:cNvCxnSpPr>
          <p:nvPr/>
        </p:nvCxnSpPr>
        <p:spPr>
          <a:xfrm>
            <a:off x="7758020" y="1682863"/>
            <a:ext cx="0" cy="2052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箭头 8"/>
          <p:cNvSpPr/>
          <p:nvPr/>
        </p:nvSpPr>
        <p:spPr>
          <a:xfrm>
            <a:off x="4631252" y="3752296"/>
            <a:ext cx="367832" cy="2973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 rot="16200000">
            <a:off x="7822165" y="2350832"/>
            <a:ext cx="367832" cy="387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5120" y="464561"/>
            <a:ext cx="3915932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通过上面的两种做法，可得知：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05120" y="2335011"/>
            <a:ext cx="1690436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侧面展开是一个长方形</a:t>
            </a:r>
          </a:p>
        </p:txBody>
      </p:sp>
      <p:sp>
        <p:nvSpPr>
          <p:cNvPr id="22" name="下箭头 21"/>
          <p:cNvSpPr/>
          <p:nvPr/>
        </p:nvSpPr>
        <p:spPr>
          <a:xfrm rot="5400000">
            <a:off x="1919521" y="2348124"/>
            <a:ext cx="367832" cy="4803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447330" y="941947"/>
            <a:ext cx="962020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   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0" grpId="0" animBg="1"/>
      <p:bldP spid="31" grpId="0"/>
      <p:bldP spid="14" grpId="0"/>
      <p:bldP spid="15" grpId="0"/>
      <p:bldP spid="9" grpId="0" animBg="1"/>
      <p:bldP spid="20" grpId="0" animBg="1"/>
      <p:bldP spid="21" grpId="0"/>
      <p:bldP spid="22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全屏显示(16:9)</PresentationFormat>
  <Paragraphs>171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Calibri</vt:lpstr>
      <vt:lpstr>楷体</vt:lpstr>
      <vt:lpstr>微软雅黑</vt:lpstr>
      <vt:lpstr>宋体</vt:lpstr>
      <vt:lpstr>Arial</vt:lpstr>
      <vt:lpstr>WWW.2PPT.COM
</vt:lpstr>
      <vt:lpstr>Flash.Movie</vt:lpstr>
      <vt:lpstr>Flash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90675CC81EDB47D0B0ABC76D2B63A9D3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