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Lst>
  <p:sldSz cx="9144000" cy="6858000" type="screen4x3"/>
  <p:notesSz cx="6858000" cy="9144000"/>
  <p:defaultTextStyle>
    <a:defPPr>
      <a:defRPr lang="zh-CN"/>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a:srgbClr val="FFFFFF"/>
    <a:srgbClr val="990033"/>
    <a:srgbClr val="A50021"/>
    <a:srgbClr val="FF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21" autoAdjust="0"/>
    <p:restoredTop sz="94720" autoAdjust="0"/>
  </p:normalViewPr>
  <p:slideViewPr>
    <p:cSldViewPr>
      <p:cViewPr>
        <p:scale>
          <a:sx n="100" d="100"/>
          <a:sy n="100" d="100"/>
        </p:scale>
        <p:origin x="-53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6.emf"/><Relationship Id="rId7" Type="http://schemas.openxmlformats.org/officeDocument/2006/relationships/image" Target="../media/image70.emf"/><Relationship Id="rId2" Type="http://schemas.openxmlformats.org/officeDocument/2006/relationships/image" Target="../media/image65.emf"/><Relationship Id="rId1" Type="http://schemas.openxmlformats.org/officeDocument/2006/relationships/image" Target="../media/image64.emf"/><Relationship Id="rId6" Type="http://schemas.openxmlformats.org/officeDocument/2006/relationships/image" Target="../media/image69.emf"/><Relationship Id="rId5" Type="http://schemas.openxmlformats.org/officeDocument/2006/relationships/image" Target="../media/image68.emf"/><Relationship Id="rId4" Type="http://schemas.openxmlformats.org/officeDocument/2006/relationships/image" Target="../media/image67.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3.emf"/><Relationship Id="rId7" Type="http://schemas.openxmlformats.org/officeDocument/2006/relationships/image" Target="../media/image77.emf"/><Relationship Id="rId2" Type="http://schemas.openxmlformats.org/officeDocument/2006/relationships/image" Target="../media/image72.emf"/><Relationship Id="rId1" Type="http://schemas.openxmlformats.org/officeDocument/2006/relationships/image" Target="../media/image71.emf"/><Relationship Id="rId6" Type="http://schemas.openxmlformats.org/officeDocument/2006/relationships/image" Target="../media/image76.emf"/><Relationship Id="rId5" Type="http://schemas.openxmlformats.org/officeDocument/2006/relationships/image" Target="../media/image75.emf"/><Relationship Id="rId4" Type="http://schemas.openxmlformats.org/officeDocument/2006/relationships/image" Target="../media/image7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image" Target="../media/image16.emf"/><Relationship Id="rId7" Type="http://schemas.openxmlformats.org/officeDocument/2006/relationships/image" Target="../media/image20.emf"/><Relationship Id="rId2" Type="http://schemas.openxmlformats.org/officeDocument/2006/relationships/image" Target="../media/image15.emf"/><Relationship Id="rId1" Type="http://schemas.openxmlformats.org/officeDocument/2006/relationships/image" Target="../media/image14.emf"/><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 Id="rId9" Type="http://schemas.openxmlformats.org/officeDocument/2006/relationships/image" Target="../media/image22.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5" Type="http://schemas.openxmlformats.org/officeDocument/2006/relationships/image" Target="../media/image28.emf"/><Relationship Id="rId4" Type="http://schemas.openxmlformats.org/officeDocument/2006/relationships/image" Target="../media/image2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30.emf"/><Relationship Id="rId6" Type="http://schemas.openxmlformats.org/officeDocument/2006/relationships/image" Target="../media/image35.emf"/><Relationship Id="rId5" Type="http://schemas.openxmlformats.org/officeDocument/2006/relationships/image" Target="../media/image34.emf"/><Relationship Id="rId4" Type="http://schemas.openxmlformats.org/officeDocument/2006/relationships/image" Target="../media/image33.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image" Target="../media/image38.emf"/><Relationship Id="rId7" Type="http://schemas.openxmlformats.org/officeDocument/2006/relationships/image" Target="../media/image42.emf"/><Relationship Id="rId2" Type="http://schemas.openxmlformats.org/officeDocument/2006/relationships/image" Target="../media/image37.emf"/><Relationship Id="rId1" Type="http://schemas.openxmlformats.org/officeDocument/2006/relationships/image" Target="../media/image36.emf"/><Relationship Id="rId6" Type="http://schemas.openxmlformats.org/officeDocument/2006/relationships/image" Target="../media/image41.emf"/><Relationship Id="rId5" Type="http://schemas.openxmlformats.org/officeDocument/2006/relationships/image" Target="../media/image40.emf"/><Relationship Id="rId4" Type="http://schemas.openxmlformats.org/officeDocument/2006/relationships/image" Target="../media/image39.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7.emf"/><Relationship Id="rId7" Type="http://schemas.openxmlformats.org/officeDocument/2006/relationships/image" Target="../media/image51.emf"/><Relationship Id="rId2" Type="http://schemas.openxmlformats.org/officeDocument/2006/relationships/image" Target="../media/image46.emf"/><Relationship Id="rId1" Type="http://schemas.openxmlformats.org/officeDocument/2006/relationships/image" Target="../media/image45.emf"/><Relationship Id="rId6" Type="http://schemas.openxmlformats.org/officeDocument/2006/relationships/image" Target="../media/image50.emf"/><Relationship Id="rId5" Type="http://schemas.openxmlformats.org/officeDocument/2006/relationships/image" Target="../media/image49.emf"/><Relationship Id="rId4" Type="http://schemas.openxmlformats.org/officeDocument/2006/relationships/image" Target="../media/image48.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0.emf"/><Relationship Id="rId3" Type="http://schemas.openxmlformats.org/officeDocument/2006/relationships/image" Target="../media/image55.emf"/><Relationship Id="rId7" Type="http://schemas.openxmlformats.org/officeDocument/2006/relationships/image" Target="../media/image59.emf"/><Relationship Id="rId2" Type="http://schemas.openxmlformats.org/officeDocument/2006/relationships/image" Target="../media/image54.emf"/><Relationship Id="rId1" Type="http://schemas.openxmlformats.org/officeDocument/2006/relationships/image" Target="../media/image53.emf"/><Relationship Id="rId6" Type="http://schemas.openxmlformats.org/officeDocument/2006/relationships/image" Target="../media/image58.emf"/><Relationship Id="rId5" Type="http://schemas.openxmlformats.org/officeDocument/2006/relationships/image" Target="../media/image57.emf"/><Relationship Id="rId4" Type="http://schemas.openxmlformats.org/officeDocument/2006/relationships/image" Target="../media/image5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C18DB-98AF-41DD-B23D-55EF9C89DE3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5E928-81F7-464E-84E5-B038DA1A2EF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995E928-81F7-464E-84E5-B038DA1A2EFD}" type="slidenum">
              <a:rPr lang="zh-CN" altLang="en-US" smtClean="0"/>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lvl1pPr>
              <a:defRPr/>
            </a:lvl1pPr>
          </a:lstStyle>
          <a:p>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CEDAE63-7382-420C-9025-B66CBDB34DD2}"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42E5EE7-D456-4DDB-8206-0BA078179ACA}"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2343332-DDB2-473C-98A0-B8E6B3CE6F7E}"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22DAFB8-BE20-4D48-91DD-62D7D0B2369C}"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99B9F86-B59C-41B1-9897-C8E138F00131}"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0CD1845-E95F-4F66-A846-0AEA43E169CC}"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9E2A8C1C-DE40-48B4-8C77-F1A9AC0A36E1}"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8907C77-5DA0-42FD-9347-63C56A8E5AC2}"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7A64B01B-721D-44FB-B1A3-6F749F062028}"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F8F1656-EC52-437A-AA37-1FFA58FAB6CF}"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E14FDA7E-DC34-4969-98B6-F7BE950D6239}"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A675FEA-37B8-4560-9508-FEEF65CD810D}"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ED64B874-66E0-4591-8894-A5463B35B474}"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8E85779-B8DC-497B-BC64-01693B428179}"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8CCA666-D169-44AB-A1F5-01AB1A92F4E9}"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EF756C3-B9F7-452F-98CB-0021C47A6DE2}"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18A45DC-D135-40CF-902E-49E1C1E29F3A}"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22DE01F-2D07-4672-A27C-135E0D875421}"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6537441-1983-454B-9D34-60AF2AAD3254}"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E22EF9A-DE5C-49E9-826C-FB8B88969CE5}"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45BF5F34-E122-413D-BF6C-5F392FD8AC26}" type="datetimeFigureOut">
              <a:rPr lang="zh-CN" altLang="en-US"/>
              <a:t>2023-01-17</a:t>
            </a:fld>
            <a:endParaRPr lang="en-US" altLang="zh-CN"/>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AC79C16-82E5-49C5-9D33-B3FE11FABC52}"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9.GIF"/><Relationship Id="rId13" Type="http://schemas.openxmlformats.org/officeDocument/2006/relationships/oleObject" Target="../embeddings/oleObject24.bin"/><Relationship Id="rId3" Type="http://schemas.openxmlformats.org/officeDocument/2006/relationships/oleObject" Target="../embeddings/oleObject20.bin"/><Relationship Id="rId7" Type="http://schemas.openxmlformats.org/officeDocument/2006/relationships/image" Target="../media/image6.GIF"/><Relationship Id="rId12" Type="http://schemas.openxmlformats.org/officeDocument/2006/relationships/image" Target="../media/image33.emf"/><Relationship Id="rId2" Type="http://schemas.openxmlformats.org/officeDocument/2006/relationships/slideLayout" Target="../slideLayouts/slideLayout7.xml"/><Relationship Id="rId16" Type="http://schemas.openxmlformats.org/officeDocument/2006/relationships/image" Target="../media/image35.emf"/><Relationship Id="rId1" Type="http://schemas.openxmlformats.org/officeDocument/2006/relationships/vmlDrawing" Target="../drawings/vmlDrawing6.vml"/><Relationship Id="rId6" Type="http://schemas.openxmlformats.org/officeDocument/2006/relationships/image" Target="../media/image31.emf"/><Relationship Id="rId11" Type="http://schemas.openxmlformats.org/officeDocument/2006/relationships/oleObject" Target="../embeddings/oleObject23.bin"/><Relationship Id="rId5" Type="http://schemas.openxmlformats.org/officeDocument/2006/relationships/oleObject" Target="../embeddings/oleObject21.bin"/><Relationship Id="rId15" Type="http://schemas.openxmlformats.org/officeDocument/2006/relationships/oleObject" Target="../embeddings/oleObject25.bin"/><Relationship Id="rId10" Type="http://schemas.openxmlformats.org/officeDocument/2006/relationships/image" Target="../media/image32.emf"/><Relationship Id="rId4" Type="http://schemas.openxmlformats.org/officeDocument/2006/relationships/image" Target="../media/image30.emf"/><Relationship Id="rId9" Type="http://schemas.openxmlformats.org/officeDocument/2006/relationships/oleObject" Target="../embeddings/oleObject22.bin"/><Relationship Id="rId14" Type="http://schemas.openxmlformats.org/officeDocument/2006/relationships/image" Target="../media/image34.emf"/></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37.emf"/><Relationship Id="rId13" Type="http://schemas.openxmlformats.org/officeDocument/2006/relationships/oleObject" Target="../embeddings/oleObject30.bin"/><Relationship Id="rId18" Type="http://schemas.openxmlformats.org/officeDocument/2006/relationships/image" Target="../media/image42.emf"/><Relationship Id="rId3" Type="http://schemas.openxmlformats.org/officeDocument/2006/relationships/image" Target="../media/image44.GIF"/><Relationship Id="rId7" Type="http://schemas.openxmlformats.org/officeDocument/2006/relationships/oleObject" Target="../embeddings/oleObject27.bin"/><Relationship Id="rId12" Type="http://schemas.openxmlformats.org/officeDocument/2006/relationships/image" Target="../media/image39.emf"/><Relationship Id="rId17" Type="http://schemas.openxmlformats.org/officeDocument/2006/relationships/oleObject" Target="../embeddings/oleObject32.bin"/><Relationship Id="rId2" Type="http://schemas.openxmlformats.org/officeDocument/2006/relationships/slideLayout" Target="../slideLayouts/slideLayout7.xml"/><Relationship Id="rId16" Type="http://schemas.openxmlformats.org/officeDocument/2006/relationships/image" Target="../media/image41.emf"/><Relationship Id="rId20" Type="http://schemas.openxmlformats.org/officeDocument/2006/relationships/image" Target="../media/image43.emf"/><Relationship Id="rId1" Type="http://schemas.openxmlformats.org/officeDocument/2006/relationships/vmlDrawing" Target="../drawings/vmlDrawing7.vml"/><Relationship Id="rId6" Type="http://schemas.openxmlformats.org/officeDocument/2006/relationships/image" Target="../media/image36.emf"/><Relationship Id="rId11" Type="http://schemas.openxmlformats.org/officeDocument/2006/relationships/oleObject" Target="../embeddings/oleObject29.bin"/><Relationship Id="rId5" Type="http://schemas.openxmlformats.org/officeDocument/2006/relationships/oleObject" Target="../embeddings/oleObject26.bin"/><Relationship Id="rId15" Type="http://schemas.openxmlformats.org/officeDocument/2006/relationships/oleObject" Target="../embeddings/oleObject31.bin"/><Relationship Id="rId10" Type="http://schemas.openxmlformats.org/officeDocument/2006/relationships/image" Target="../media/image38.emf"/><Relationship Id="rId19" Type="http://schemas.openxmlformats.org/officeDocument/2006/relationships/oleObject" Target="../embeddings/oleObject33.bin"/><Relationship Id="rId4" Type="http://schemas.openxmlformats.org/officeDocument/2006/relationships/image" Target="../media/image4.GIF"/><Relationship Id="rId9" Type="http://schemas.openxmlformats.org/officeDocument/2006/relationships/oleObject" Target="../embeddings/oleObject28.bin"/><Relationship Id="rId14" Type="http://schemas.openxmlformats.org/officeDocument/2006/relationships/image" Target="../media/image40.emf"/></Relationships>
</file>

<file path=ppt/slides/_rels/slide13.xml.rels><?xml version="1.0" encoding="UTF-8" standalone="yes"?>
<Relationships xmlns="http://schemas.openxmlformats.org/package/2006/relationships"><Relationship Id="rId8" Type="http://schemas.openxmlformats.org/officeDocument/2006/relationships/image" Target="../media/image45.emf"/><Relationship Id="rId13" Type="http://schemas.openxmlformats.org/officeDocument/2006/relationships/oleObject" Target="../embeddings/oleObject37.bin"/><Relationship Id="rId18" Type="http://schemas.openxmlformats.org/officeDocument/2006/relationships/image" Target="../media/image50.emf"/><Relationship Id="rId3" Type="http://schemas.openxmlformats.org/officeDocument/2006/relationships/slide" Target="slide13.xml"/><Relationship Id="rId7" Type="http://schemas.openxmlformats.org/officeDocument/2006/relationships/oleObject" Target="../embeddings/oleObject34.bin"/><Relationship Id="rId12" Type="http://schemas.openxmlformats.org/officeDocument/2006/relationships/image" Target="../media/image47.emf"/><Relationship Id="rId17" Type="http://schemas.openxmlformats.org/officeDocument/2006/relationships/oleObject" Target="../embeddings/oleObject39.bin"/><Relationship Id="rId2" Type="http://schemas.openxmlformats.org/officeDocument/2006/relationships/slideLayout" Target="../slideLayouts/slideLayout7.xml"/><Relationship Id="rId16" Type="http://schemas.openxmlformats.org/officeDocument/2006/relationships/image" Target="../media/image49.emf"/><Relationship Id="rId20" Type="http://schemas.openxmlformats.org/officeDocument/2006/relationships/image" Target="../media/image51.emf"/><Relationship Id="rId1" Type="http://schemas.openxmlformats.org/officeDocument/2006/relationships/vmlDrawing" Target="../drawings/vmlDrawing8.vml"/><Relationship Id="rId6" Type="http://schemas.openxmlformats.org/officeDocument/2006/relationships/image" Target="../media/image4.GIF"/><Relationship Id="rId11" Type="http://schemas.openxmlformats.org/officeDocument/2006/relationships/oleObject" Target="../embeddings/oleObject36.bin"/><Relationship Id="rId5" Type="http://schemas.openxmlformats.org/officeDocument/2006/relationships/image" Target="../media/image6.GIF"/><Relationship Id="rId15" Type="http://schemas.openxmlformats.org/officeDocument/2006/relationships/oleObject" Target="../embeddings/oleObject38.bin"/><Relationship Id="rId10" Type="http://schemas.openxmlformats.org/officeDocument/2006/relationships/image" Target="../media/image46.emf"/><Relationship Id="rId19" Type="http://schemas.openxmlformats.org/officeDocument/2006/relationships/oleObject" Target="../embeddings/oleObject40.bin"/><Relationship Id="rId4" Type="http://schemas.openxmlformats.org/officeDocument/2006/relationships/image" Target="../media/image52.wmf"/><Relationship Id="rId9" Type="http://schemas.openxmlformats.org/officeDocument/2006/relationships/oleObject" Target="../embeddings/oleObject35.bin"/><Relationship Id="rId14" Type="http://schemas.openxmlformats.org/officeDocument/2006/relationships/image" Target="../media/image48.emf"/></Relationships>
</file>

<file path=ppt/slides/_rels/slide14.xml.rels><?xml version="1.0" encoding="UTF-8" standalone="yes"?>
<Relationships xmlns="http://schemas.openxmlformats.org/package/2006/relationships"><Relationship Id="rId8" Type="http://schemas.openxmlformats.org/officeDocument/2006/relationships/image" Target="../media/image63.jpeg"/><Relationship Id="rId13" Type="http://schemas.openxmlformats.org/officeDocument/2006/relationships/oleObject" Target="../embeddings/oleObject44.bin"/><Relationship Id="rId18" Type="http://schemas.openxmlformats.org/officeDocument/2006/relationships/image" Target="../media/image58.emf"/><Relationship Id="rId3" Type="http://schemas.openxmlformats.org/officeDocument/2006/relationships/image" Target="../media/image4.GIF"/><Relationship Id="rId21" Type="http://schemas.openxmlformats.org/officeDocument/2006/relationships/oleObject" Target="../embeddings/oleObject48.bin"/><Relationship Id="rId7" Type="http://schemas.openxmlformats.org/officeDocument/2006/relationships/image" Target="../media/image62.jpeg"/><Relationship Id="rId12" Type="http://schemas.openxmlformats.org/officeDocument/2006/relationships/image" Target="../media/image55.emf"/><Relationship Id="rId17" Type="http://schemas.openxmlformats.org/officeDocument/2006/relationships/oleObject" Target="../embeddings/oleObject46.bin"/><Relationship Id="rId2" Type="http://schemas.openxmlformats.org/officeDocument/2006/relationships/slideLayout" Target="../slideLayouts/slideLayout7.xml"/><Relationship Id="rId16" Type="http://schemas.openxmlformats.org/officeDocument/2006/relationships/image" Target="../media/image57.emf"/><Relationship Id="rId20" Type="http://schemas.openxmlformats.org/officeDocument/2006/relationships/image" Target="../media/image59.emf"/><Relationship Id="rId1" Type="http://schemas.openxmlformats.org/officeDocument/2006/relationships/vmlDrawing" Target="../drawings/vmlDrawing9.vml"/><Relationship Id="rId6" Type="http://schemas.openxmlformats.org/officeDocument/2006/relationships/image" Target="../media/image53.emf"/><Relationship Id="rId11" Type="http://schemas.openxmlformats.org/officeDocument/2006/relationships/oleObject" Target="../embeddings/oleObject43.bin"/><Relationship Id="rId5" Type="http://schemas.openxmlformats.org/officeDocument/2006/relationships/oleObject" Target="../embeddings/oleObject41.bin"/><Relationship Id="rId15" Type="http://schemas.openxmlformats.org/officeDocument/2006/relationships/oleObject" Target="../embeddings/oleObject45.bin"/><Relationship Id="rId10" Type="http://schemas.openxmlformats.org/officeDocument/2006/relationships/image" Target="../media/image54.emf"/><Relationship Id="rId19" Type="http://schemas.openxmlformats.org/officeDocument/2006/relationships/oleObject" Target="../embeddings/oleObject47.bin"/><Relationship Id="rId4" Type="http://schemas.openxmlformats.org/officeDocument/2006/relationships/image" Target="../media/image61.GIF"/><Relationship Id="rId9" Type="http://schemas.openxmlformats.org/officeDocument/2006/relationships/oleObject" Target="../embeddings/oleObject42.bin"/><Relationship Id="rId14" Type="http://schemas.openxmlformats.org/officeDocument/2006/relationships/image" Target="../media/image56.emf"/><Relationship Id="rId22" Type="http://schemas.openxmlformats.org/officeDocument/2006/relationships/image" Target="../media/image60.emf"/></Relationships>
</file>

<file path=ppt/slides/_rels/slide15.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68.emf"/><Relationship Id="rId3" Type="http://schemas.openxmlformats.org/officeDocument/2006/relationships/image" Target="../media/image61.GIF"/><Relationship Id="rId7" Type="http://schemas.openxmlformats.org/officeDocument/2006/relationships/image" Target="../media/image65.emf"/><Relationship Id="rId12" Type="http://schemas.openxmlformats.org/officeDocument/2006/relationships/oleObject" Target="../embeddings/oleObject53.bin"/><Relationship Id="rId17" Type="http://schemas.openxmlformats.org/officeDocument/2006/relationships/image" Target="../media/image70.emf"/><Relationship Id="rId2" Type="http://schemas.openxmlformats.org/officeDocument/2006/relationships/slideLayout" Target="../slideLayouts/slideLayout7.xml"/><Relationship Id="rId16" Type="http://schemas.openxmlformats.org/officeDocument/2006/relationships/oleObject" Target="../embeddings/oleObject55.bin"/><Relationship Id="rId1" Type="http://schemas.openxmlformats.org/officeDocument/2006/relationships/vmlDrawing" Target="../drawings/vmlDrawing10.vml"/><Relationship Id="rId6" Type="http://schemas.openxmlformats.org/officeDocument/2006/relationships/oleObject" Target="../embeddings/oleObject50.bin"/><Relationship Id="rId11" Type="http://schemas.openxmlformats.org/officeDocument/2006/relationships/image" Target="../media/image67.emf"/><Relationship Id="rId5" Type="http://schemas.openxmlformats.org/officeDocument/2006/relationships/image" Target="../media/image64.emf"/><Relationship Id="rId15" Type="http://schemas.openxmlformats.org/officeDocument/2006/relationships/image" Target="../media/image69.emf"/><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66.emf"/><Relationship Id="rId14" Type="http://schemas.openxmlformats.org/officeDocument/2006/relationships/oleObject" Target="../embeddings/oleObject5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75.emf"/><Relationship Id="rId3" Type="http://schemas.openxmlformats.org/officeDocument/2006/relationships/image" Target="../media/image61.GIF"/><Relationship Id="rId7" Type="http://schemas.openxmlformats.org/officeDocument/2006/relationships/image" Target="../media/image72.emf"/><Relationship Id="rId12" Type="http://schemas.openxmlformats.org/officeDocument/2006/relationships/oleObject" Target="../embeddings/oleObject60.bin"/><Relationship Id="rId17" Type="http://schemas.openxmlformats.org/officeDocument/2006/relationships/image" Target="../media/image77.emf"/><Relationship Id="rId2" Type="http://schemas.openxmlformats.org/officeDocument/2006/relationships/slideLayout" Target="../slideLayouts/slideLayout7.xml"/><Relationship Id="rId16" Type="http://schemas.openxmlformats.org/officeDocument/2006/relationships/oleObject" Target="../embeddings/oleObject62.bin"/><Relationship Id="rId1" Type="http://schemas.openxmlformats.org/officeDocument/2006/relationships/vmlDrawing" Target="../drawings/vmlDrawing11.vml"/><Relationship Id="rId6" Type="http://schemas.openxmlformats.org/officeDocument/2006/relationships/oleObject" Target="../embeddings/oleObject57.bin"/><Relationship Id="rId11" Type="http://schemas.openxmlformats.org/officeDocument/2006/relationships/image" Target="../media/image74.emf"/><Relationship Id="rId5" Type="http://schemas.openxmlformats.org/officeDocument/2006/relationships/image" Target="../media/image71.emf"/><Relationship Id="rId15" Type="http://schemas.openxmlformats.org/officeDocument/2006/relationships/image" Target="../media/image76.emf"/><Relationship Id="rId10" Type="http://schemas.openxmlformats.org/officeDocument/2006/relationships/oleObject" Target="../embeddings/oleObject59.bin"/><Relationship Id="rId4" Type="http://schemas.openxmlformats.org/officeDocument/2006/relationships/oleObject" Target="../embeddings/oleObject56.bin"/><Relationship Id="rId9" Type="http://schemas.openxmlformats.org/officeDocument/2006/relationships/image" Target="../media/image73.emf"/><Relationship Id="rId14" Type="http://schemas.openxmlformats.org/officeDocument/2006/relationships/oleObject" Target="../embeddings/oleObject61.bin"/></Relationships>
</file>

<file path=ppt/slides/_rels/slide19.xml.rels><?xml version="1.0" encoding="UTF-8" standalone="yes"?>
<Relationships xmlns="http://schemas.openxmlformats.org/package/2006/relationships"><Relationship Id="rId2" Type="http://schemas.openxmlformats.org/officeDocument/2006/relationships/image" Target="../media/image7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9.GIF"/><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3.GIF"/><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GIF"/><Relationship Id="rId4" Type="http://schemas.openxmlformats.org/officeDocument/2006/relationships/image" Target="../media/image5.GIF"/><Relationship Id="rId9" Type="http://schemas.openxmlformats.org/officeDocument/2006/relationships/image" Target="../media/image12.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0.GIF"/><Relationship Id="rId18" Type="http://schemas.openxmlformats.org/officeDocument/2006/relationships/oleObject" Target="../embeddings/oleObject12.bin"/><Relationship Id="rId3" Type="http://schemas.openxmlformats.org/officeDocument/2006/relationships/notesSlide" Target="../notesSlides/notesSlide1.xml"/><Relationship Id="rId21" Type="http://schemas.openxmlformats.org/officeDocument/2006/relationships/image" Target="../media/image21.emf"/><Relationship Id="rId7" Type="http://schemas.openxmlformats.org/officeDocument/2006/relationships/image" Target="../media/image15.emf"/><Relationship Id="rId12" Type="http://schemas.openxmlformats.org/officeDocument/2006/relationships/image" Target="../media/image9.GIF"/><Relationship Id="rId17" Type="http://schemas.openxmlformats.org/officeDocument/2006/relationships/image" Target="../media/image19.emf"/><Relationship Id="rId2" Type="http://schemas.openxmlformats.org/officeDocument/2006/relationships/slideLayout" Target="../slideLayouts/slideLayout7.xml"/><Relationship Id="rId16" Type="http://schemas.openxmlformats.org/officeDocument/2006/relationships/oleObject" Target="../embeddings/oleObject11.bin"/><Relationship Id="rId20" Type="http://schemas.openxmlformats.org/officeDocument/2006/relationships/oleObject" Target="../embeddings/oleObject13.bin"/><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7.emf"/><Relationship Id="rId5" Type="http://schemas.openxmlformats.org/officeDocument/2006/relationships/image" Target="../media/image14.emf"/><Relationship Id="rId15" Type="http://schemas.openxmlformats.org/officeDocument/2006/relationships/image" Target="../media/image18.emf"/><Relationship Id="rId23" Type="http://schemas.openxmlformats.org/officeDocument/2006/relationships/image" Target="../media/image22.emf"/><Relationship Id="rId10" Type="http://schemas.openxmlformats.org/officeDocument/2006/relationships/oleObject" Target="../embeddings/oleObject9.bin"/><Relationship Id="rId19" Type="http://schemas.openxmlformats.org/officeDocument/2006/relationships/image" Target="../media/image20.emf"/><Relationship Id="rId4" Type="http://schemas.openxmlformats.org/officeDocument/2006/relationships/oleObject" Target="../embeddings/oleObject6.bin"/><Relationship Id="rId9" Type="http://schemas.openxmlformats.org/officeDocument/2006/relationships/image" Target="../media/image16.emf"/><Relationship Id="rId14" Type="http://schemas.openxmlformats.org/officeDocument/2006/relationships/oleObject" Target="../embeddings/oleObject10.bin"/><Relationship Id="rId22"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9.GIF"/><Relationship Id="rId13" Type="http://schemas.openxmlformats.org/officeDocument/2006/relationships/oleObject" Target="../embeddings/oleObject19.bin"/><Relationship Id="rId3" Type="http://schemas.openxmlformats.org/officeDocument/2006/relationships/oleObject" Target="../embeddings/oleObject15.bin"/><Relationship Id="rId7" Type="http://schemas.openxmlformats.org/officeDocument/2006/relationships/image" Target="../media/image6.GIF"/><Relationship Id="rId12" Type="http://schemas.openxmlformats.org/officeDocument/2006/relationships/image" Target="../media/image27.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5.emf"/><Relationship Id="rId11" Type="http://schemas.openxmlformats.org/officeDocument/2006/relationships/oleObject" Target="../embeddings/oleObject18.bin"/><Relationship Id="rId5" Type="http://schemas.openxmlformats.org/officeDocument/2006/relationships/oleObject" Target="../embeddings/oleObject16.bin"/><Relationship Id="rId10" Type="http://schemas.openxmlformats.org/officeDocument/2006/relationships/image" Target="../media/image26.emf"/><Relationship Id="rId4" Type="http://schemas.openxmlformats.org/officeDocument/2006/relationships/image" Target="../media/image24.emf"/><Relationship Id="rId9" Type="http://schemas.openxmlformats.org/officeDocument/2006/relationships/oleObject" Target="../embeddings/oleObject17.bin"/><Relationship Id="rId14" Type="http://schemas.openxmlformats.org/officeDocument/2006/relationships/image" Target="../media/image2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subTitle" idx="4294967295"/>
          </p:nvPr>
        </p:nvSpPr>
        <p:spPr>
          <a:xfrm>
            <a:off x="0" y="1752600"/>
            <a:ext cx="9144000" cy="869950"/>
          </a:xfrm>
        </p:spPr>
        <p:txBody>
          <a:bodyPr/>
          <a:lstStyle/>
          <a:p>
            <a:pPr marL="0" indent="0" algn="ctr">
              <a:lnSpc>
                <a:spcPct val="90000"/>
              </a:lnSpc>
              <a:spcBef>
                <a:spcPct val="0"/>
              </a:spcBef>
              <a:buFontTx/>
              <a:buNone/>
            </a:pPr>
            <a:r>
              <a:rPr lang="zh-CN" altLang="en-US" sz="6000" b="1" dirty="0" smtClean="0">
                <a:solidFill>
                  <a:srgbClr val="FF0000"/>
                </a:solidFill>
                <a:ea typeface="隶书" panose="02010509060101010101" pitchFamily="49" charset="-122"/>
              </a:rPr>
              <a:t>一</a:t>
            </a:r>
            <a:r>
              <a:rPr lang="zh-CN" altLang="en-US" sz="6000" b="1" dirty="0">
                <a:solidFill>
                  <a:srgbClr val="FF0000"/>
                </a:solidFill>
                <a:ea typeface="隶书" panose="02010509060101010101" pitchFamily="49" charset="-122"/>
              </a:rPr>
              <a:t>元二次方程的应用</a:t>
            </a:r>
          </a:p>
        </p:txBody>
      </p:sp>
      <p:sp>
        <p:nvSpPr>
          <p:cNvPr id="3" name="矩形 2"/>
          <p:cNvSpPr/>
          <p:nvPr/>
        </p:nvSpPr>
        <p:spPr>
          <a:xfrm>
            <a:off x="2779267" y="5181600"/>
            <a:ext cx="3812262" cy="1040285"/>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chemeClr val="accent5">
                    <a:lumMod val="10000"/>
                  </a:schemeClr>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114800" y="228600"/>
            <a:ext cx="5029200" cy="838200"/>
          </a:xfrm>
        </p:spPr>
        <p:txBody>
          <a:bodyPr anchor="b"/>
          <a:lstStyle/>
          <a:p>
            <a:r>
              <a:rPr lang="zh-CN" altLang="en-US" sz="4000">
                <a:solidFill>
                  <a:schemeClr val="tx1"/>
                </a:solidFill>
                <a:ea typeface="隶书" panose="02010509060101010101" pitchFamily="49" charset="-122"/>
              </a:rPr>
              <a:t>行家看门道</a:t>
            </a:r>
          </a:p>
        </p:txBody>
      </p:sp>
      <p:sp>
        <p:nvSpPr>
          <p:cNvPr id="38915" name="Rectangle 3"/>
          <p:cNvSpPr>
            <a:spLocks noGrp="1" noChangeArrowheads="1"/>
          </p:cNvSpPr>
          <p:nvPr/>
        </p:nvSpPr>
        <p:spPr bwMode="auto">
          <a:xfrm>
            <a:off x="0" y="114300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GB" sz="2400" dirty="0">
                <a:solidFill>
                  <a:srgbClr val="FF0000"/>
                </a:solidFill>
                <a:latin typeface="宋体" panose="02010600030101010101" pitchFamily="2" charset="-122"/>
              </a:rPr>
              <a:t>解:(2)</a:t>
            </a:r>
            <a:r>
              <a:rPr lang="zh-CN" altLang="en-US" sz="2400" dirty="0">
                <a:solidFill>
                  <a:srgbClr val="FF0000"/>
                </a:solidFill>
                <a:latin typeface="宋体" panose="02010600030101010101" pitchFamily="2" charset="-122"/>
              </a:rPr>
              <a:t>设相遇时补给船航行了</a:t>
            </a:r>
            <a:r>
              <a:rPr lang="en-US" altLang="zh-CN" sz="2400" dirty="0">
                <a:solidFill>
                  <a:srgbClr val="FF0000"/>
                </a:solidFill>
                <a:latin typeface="宋体" panose="02010600030101010101" pitchFamily="2" charset="-122"/>
              </a:rPr>
              <a:t>x</a:t>
            </a:r>
            <a:r>
              <a:rPr lang="zh-CN" altLang="en-US" sz="2400" dirty="0">
                <a:solidFill>
                  <a:srgbClr val="FF0000"/>
                </a:solidFill>
                <a:latin typeface="宋体" panose="02010600030101010101" pitchFamily="2" charset="-122"/>
              </a:rPr>
              <a:t>海里</a:t>
            </a:r>
            <a:r>
              <a:rPr lang="en-US" altLang="zh-CN" sz="2400" dirty="0">
                <a:solidFill>
                  <a:srgbClr val="FF0000"/>
                </a:solidFill>
                <a:latin typeface="宋体" panose="02010600030101010101" pitchFamily="2" charset="-122"/>
              </a:rPr>
              <a:t>,</a:t>
            </a:r>
            <a:r>
              <a:rPr lang="zh-CN" altLang="en-US" sz="2400" dirty="0">
                <a:solidFill>
                  <a:srgbClr val="FF0000"/>
                </a:solidFill>
                <a:latin typeface="宋体" panose="02010600030101010101" pitchFamily="2" charset="-122"/>
              </a:rPr>
              <a:t>则</a:t>
            </a:r>
            <a:r>
              <a:rPr lang="en-US" altLang="zh-CN" sz="2400" dirty="0">
                <a:solidFill>
                  <a:srgbClr val="FF0000"/>
                </a:solidFill>
                <a:latin typeface="宋体" panose="02010600030101010101" pitchFamily="2" charset="-122"/>
              </a:rPr>
              <a:t>DE=x</a:t>
            </a:r>
            <a:r>
              <a:rPr lang="zh-CN" altLang="en-US" sz="2400" dirty="0">
                <a:solidFill>
                  <a:srgbClr val="FF0000"/>
                </a:solidFill>
                <a:latin typeface="宋体" panose="02010600030101010101" pitchFamily="2" charset="-122"/>
              </a:rPr>
              <a:t>海里</a:t>
            </a:r>
            <a:r>
              <a:rPr lang="en-US" altLang="zh-CN" sz="2400" dirty="0">
                <a:solidFill>
                  <a:srgbClr val="FF0000"/>
                </a:solidFill>
                <a:latin typeface="宋体" panose="02010600030101010101" pitchFamily="2" charset="-122"/>
              </a:rPr>
              <a:t>,AB+BE=2x</a:t>
            </a:r>
            <a:r>
              <a:rPr lang="zh-CN" altLang="en-US" sz="2400" dirty="0">
                <a:solidFill>
                  <a:srgbClr val="FF0000"/>
                </a:solidFill>
                <a:latin typeface="宋体" panose="02010600030101010101" pitchFamily="2" charset="-122"/>
              </a:rPr>
              <a:t>海里</a:t>
            </a:r>
            <a:r>
              <a:rPr lang="en-US" altLang="zh-CN" sz="2400" dirty="0">
                <a:solidFill>
                  <a:srgbClr val="FF0000"/>
                </a:solidFill>
                <a:latin typeface="宋体" panose="02010600030101010101" pitchFamily="2" charset="-122"/>
              </a:rPr>
              <a:t>,EF=AB+BC-(AB+BE)-CF=(300-2x)</a:t>
            </a:r>
            <a:r>
              <a:rPr lang="zh-CN" altLang="en-US" sz="2400" dirty="0">
                <a:solidFill>
                  <a:srgbClr val="FF0000"/>
                </a:solidFill>
                <a:latin typeface="宋体" panose="02010600030101010101" pitchFamily="2" charset="-122"/>
              </a:rPr>
              <a:t>海里</a:t>
            </a:r>
            <a:r>
              <a:rPr lang="en-US" altLang="zh-CN" sz="2400" dirty="0">
                <a:solidFill>
                  <a:srgbClr val="FF0000"/>
                </a:solidFill>
                <a:latin typeface="宋体" panose="02010600030101010101" pitchFamily="2" charset="-122"/>
              </a:rPr>
              <a:t>.</a:t>
            </a:r>
          </a:p>
          <a:p>
            <a:pPr marL="457200" indent="-457200">
              <a:buClr>
                <a:schemeClr val="tx2"/>
              </a:buClr>
              <a:buFont typeface="Wingdings" panose="05000000000000000000" pitchFamily="2" charset="2"/>
              <a:buChar char="w"/>
            </a:pPr>
            <a:r>
              <a:rPr lang="zh-CN" altLang="en-US" sz="2400" dirty="0">
                <a:solidFill>
                  <a:srgbClr val="FF0000"/>
                </a:solidFill>
                <a:latin typeface="宋体" panose="02010600030101010101" pitchFamily="2" charset="-122"/>
              </a:rPr>
              <a:t>在</a:t>
            </a:r>
            <a:r>
              <a:rPr lang="en-US" altLang="zh-CN" sz="2400" dirty="0" err="1">
                <a:solidFill>
                  <a:srgbClr val="FF0000"/>
                </a:solidFill>
                <a:latin typeface="宋体" panose="02010600030101010101" pitchFamily="2" charset="-122"/>
              </a:rPr>
              <a:t>Rt△DEF</a:t>
            </a:r>
            <a:r>
              <a:rPr lang="zh-CN" altLang="en-US" sz="2400" dirty="0">
                <a:solidFill>
                  <a:srgbClr val="FF0000"/>
                </a:solidFill>
                <a:latin typeface="宋体" panose="02010600030101010101" pitchFamily="2" charset="-122"/>
              </a:rPr>
              <a:t>中，根据勾股定理可得方程</a:t>
            </a:r>
            <a:endParaRPr lang="zh-CN" altLang="en-GB" sz="2400" dirty="0">
              <a:solidFill>
                <a:srgbClr val="FF0000"/>
              </a:solidFill>
              <a:latin typeface="宋体" panose="02010600030101010101" pitchFamily="2" charset="-122"/>
            </a:endParaRPr>
          </a:p>
        </p:txBody>
      </p:sp>
      <p:graphicFrame>
        <p:nvGraphicFramePr>
          <p:cNvPr id="90112" name="Object 0"/>
          <p:cNvGraphicFramePr>
            <a:graphicFrameLocks noChangeAspect="1"/>
          </p:cNvGraphicFramePr>
          <p:nvPr/>
        </p:nvGraphicFramePr>
        <p:xfrm>
          <a:off x="1484313" y="2362200"/>
          <a:ext cx="3157537" cy="512763"/>
        </p:xfrm>
        <a:graphic>
          <a:graphicData uri="http://schemas.openxmlformats.org/presentationml/2006/ole">
            <mc:AlternateContent xmlns:mc="http://schemas.openxmlformats.org/markup-compatibility/2006">
              <mc:Choice xmlns:v="urn:schemas-microsoft-com:vml" Requires="v">
                <p:oleObj spid="_x0000_s38978" name="Equation" r:id="rId3" imgW="2070100" imgH="304800" progId="Equation.3">
                  <p:embed/>
                </p:oleObj>
              </mc:Choice>
              <mc:Fallback>
                <p:oleObj name="Equation" r:id="rId3" imgW="2070100" imgH="3048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4313" y="2362200"/>
                        <a:ext cx="3157537"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3" name="Object 1"/>
          <p:cNvGraphicFramePr>
            <a:graphicFrameLocks noChangeAspect="1"/>
          </p:cNvGraphicFramePr>
          <p:nvPr/>
        </p:nvGraphicFramePr>
        <p:xfrm>
          <a:off x="1143000" y="2895600"/>
          <a:ext cx="4491038" cy="485775"/>
        </p:xfrm>
        <a:graphic>
          <a:graphicData uri="http://schemas.openxmlformats.org/presentationml/2006/ole">
            <mc:AlternateContent xmlns:mc="http://schemas.openxmlformats.org/markup-compatibility/2006">
              <mc:Choice xmlns:v="urn:schemas-microsoft-com:vml" Requires="v">
                <p:oleObj spid="_x0000_s38979" name="Equation" r:id="rId5" imgW="2946400" imgH="292100" progId="Equation.3">
                  <p:embed/>
                </p:oleObj>
              </mc:Choice>
              <mc:Fallback>
                <p:oleObj name="Equation" r:id="rId5" imgW="2946400" imgH="2921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895600"/>
                        <a:ext cx="4491038"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8918" name="Group 9"/>
          <p:cNvGrpSpPr/>
          <p:nvPr/>
        </p:nvGrpSpPr>
        <p:grpSpPr bwMode="auto">
          <a:xfrm>
            <a:off x="0" y="0"/>
            <a:ext cx="4343400" cy="838200"/>
            <a:chOff x="2160" y="2064"/>
            <a:chExt cx="2736" cy="528"/>
          </a:xfrm>
        </p:grpSpPr>
        <p:grpSp>
          <p:nvGrpSpPr>
            <p:cNvPr id="38919" name="Group 10"/>
            <p:cNvGrpSpPr/>
            <p:nvPr/>
          </p:nvGrpSpPr>
          <p:grpSpPr bwMode="auto">
            <a:xfrm>
              <a:off x="2160" y="2064"/>
              <a:ext cx="2208" cy="515"/>
              <a:chOff x="1920" y="-32"/>
              <a:chExt cx="2112" cy="368"/>
            </a:xfrm>
          </p:grpSpPr>
          <p:sp>
            <p:nvSpPr>
              <p:cNvPr id="38920" name="Rectangle 11"/>
              <p:cNvSpPr>
                <a:spLocks noChangeArrowheads="1"/>
              </p:cNvSpPr>
              <p:nvPr/>
            </p:nvSpPr>
            <p:spPr bwMode="auto">
              <a:xfrm>
                <a:off x="1920" y="58"/>
                <a:ext cx="2112" cy="278"/>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p>
                <a:r>
                  <a:rPr lang="en-US" altLang="zh-CN" sz="3200" b="1">
                    <a:ea typeface="隶书" panose="02010509060101010101" pitchFamily="49" charset="-122"/>
                  </a:rPr>
                  <a:t>    </a:t>
                </a:r>
                <a:r>
                  <a:rPr lang="zh-CN" altLang="en-US" sz="3200" b="1">
                    <a:ea typeface="隶书" panose="02010509060101010101" pitchFamily="49" charset="-122"/>
                  </a:rPr>
                  <a:t>例题欣赏</a:t>
                </a:r>
              </a:p>
            </p:txBody>
          </p:sp>
          <p:sp>
            <p:nvSpPr>
              <p:cNvPr id="81932" name="Rectangle 12" descr="PE03255_"/>
              <p:cNvSpPr>
                <a:spLocks noChangeArrowheads="1"/>
              </p:cNvSpPr>
              <p:nvPr/>
            </p:nvSpPr>
            <p:spPr bwMode="auto">
              <a:xfrm>
                <a:off x="3600" y="-32"/>
                <a:ext cx="314" cy="343"/>
              </a:xfrm>
              <a:prstGeom prst="rect">
                <a:avLst/>
              </a:prstGeom>
              <a:noFill/>
              <a:ln w="38100">
                <a:noFill/>
                <a:miter lim="800000"/>
                <a:headEnd type="none" w="sm" len="sm"/>
                <a:tailEnd type="none" w="sm" len="sm"/>
              </a:ln>
              <a:effectLst/>
            </p:spPr>
            <p:txBody>
              <a:bodyPr wrap="none">
                <a:spAutoFit/>
              </a:bodyPr>
              <a:lstStyle/>
              <a:p>
                <a:pPr eaLnBrk="0" hangingPunct="0">
                  <a:defRPr/>
                </a:pPr>
                <a:r>
                  <a:rPr lang="en-US" altLang="zh-CN" sz="4400" b="1">
                    <a:solidFill>
                      <a:srgbClr val="000000"/>
                    </a:solidFill>
                    <a:effectLst>
                      <a:outerShdw blurRad="38100" dist="38100" dir="2700000" algn="tl">
                        <a:srgbClr val="C0C0C0"/>
                      </a:outerShdw>
                    </a:effectLst>
                    <a:ea typeface="BatangChe" pitchFamily="49" charset="-127"/>
                  </a:rPr>
                  <a:t>☞</a:t>
                </a:r>
              </a:p>
            </p:txBody>
          </p:sp>
        </p:grpSp>
        <p:pic>
          <p:nvPicPr>
            <p:cNvPr id="38922" name="Picture 13" descr="gif003[1]">
              <a:hlinkClick r:id="" action="ppaction://hlinkshowjump?jump=lastslide"/>
            </p:cNvPr>
            <p:cNvPicPr>
              <a:picLocks noChangeAspect="1" noChangeArrowheads="1" noCrop="1"/>
            </p:cNvPicPr>
            <p:nvPr/>
          </p:nvPicPr>
          <p:blipFill>
            <a:blip r:embed="rId7" cstate="email"/>
            <a:srcRect/>
            <a:stretch>
              <a:fillRect/>
            </a:stretch>
          </p:blipFill>
          <p:spPr bwMode="auto">
            <a:xfrm>
              <a:off x="2160" y="2256"/>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3" name="Picture 14" descr="打开书"/>
            <p:cNvPicPr>
              <a:picLocks noChangeAspect="1" noChangeArrowheads="1" noCrop="1"/>
            </p:cNvPicPr>
            <p:nvPr/>
          </p:nvPicPr>
          <p:blipFill>
            <a:blip r:embed="rId8"/>
            <a:srcRect/>
            <a:stretch>
              <a:fillRect/>
            </a:stretch>
          </p:blipFill>
          <p:spPr bwMode="auto">
            <a:xfrm>
              <a:off x="4416" y="2135"/>
              <a:ext cx="480" cy="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90114" name="Object 2"/>
          <p:cNvGraphicFramePr>
            <a:graphicFrameLocks noChangeAspect="1"/>
          </p:cNvGraphicFramePr>
          <p:nvPr/>
        </p:nvGraphicFramePr>
        <p:xfrm>
          <a:off x="1828800" y="3505200"/>
          <a:ext cx="2354263" cy="439738"/>
        </p:xfrm>
        <a:graphic>
          <a:graphicData uri="http://schemas.openxmlformats.org/presentationml/2006/ole">
            <mc:AlternateContent xmlns:mc="http://schemas.openxmlformats.org/markup-compatibility/2006">
              <mc:Choice xmlns:v="urn:schemas-microsoft-com:vml" Requires="v">
                <p:oleObj spid="_x0000_s38980" name="Equation" r:id="rId9" imgW="1498600" imgH="279400" progId="Equation.3">
                  <p:embed/>
                </p:oleObj>
              </mc:Choice>
              <mc:Fallback>
                <p:oleObj name="Equation" r:id="rId9" imgW="1498600" imgH="27940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8800" y="3505200"/>
                        <a:ext cx="2354263"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5" name="Object 3"/>
          <p:cNvGraphicFramePr>
            <a:graphicFrameLocks noChangeAspect="1"/>
          </p:cNvGraphicFramePr>
          <p:nvPr/>
        </p:nvGraphicFramePr>
        <p:xfrm>
          <a:off x="533400" y="5943600"/>
          <a:ext cx="5334000" cy="431800"/>
        </p:xfrm>
        <a:graphic>
          <a:graphicData uri="http://schemas.openxmlformats.org/presentationml/2006/ole">
            <mc:AlternateContent xmlns:mc="http://schemas.openxmlformats.org/markup-compatibility/2006">
              <mc:Choice xmlns:v="urn:schemas-microsoft-com:vml" Requires="v">
                <p:oleObj spid="_x0000_s38981" name="Equation" r:id="rId11" imgW="3289300" imgH="254000" progId="Equation.3">
                  <p:embed/>
                </p:oleObj>
              </mc:Choice>
              <mc:Fallback>
                <p:oleObj name="Equation" r:id="rId11" imgW="3289300" imgH="254000"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 y="5943600"/>
                        <a:ext cx="53340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8926" name="Group 39"/>
          <p:cNvGrpSpPr/>
          <p:nvPr/>
        </p:nvGrpSpPr>
        <p:grpSpPr bwMode="auto">
          <a:xfrm>
            <a:off x="6019800" y="2209800"/>
            <a:ext cx="3048000" cy="2667000"/>
            <a:chOff x="3792" y="1392"/>
            <a:chExt cx="1920" cy="1680"/>
          </a:xfrm>
        </p:grpSpPr>
        <p:grpSp>
          <p:nvGrpSpPr>
            <p:cNvPr id="38927" name="Group 17"/>
            <p:cNvGrpSpPr/>
            <p:nvPr/>
          </p:nvGrpSpPr>
          <p:grpSpPr bwMode="auto">
            <a:xfrm>
              <a:off x="3792" y="1392"/>
              <a:ext cx="1920" cy="1680"/>
              <a:chOff x="3792" y="2256"/>
              <a:chExt cx="1920" cy="1680"/>
            </a:xfrm>
          </p:grpSpPr>
          <p:sp>
            <p:nvSpPr>
              <p:cNvPr id="38928" name="Text Box 18"/>
              <p:cNvSpPr txBox="1">
                <a:spLocks noChangeArrowheads="1"/>
              </p:cNvSpPr>
              <p:nvPr/>
            </p:nvSpPr>
            <p:spPr bwMode="auto">
              <a:xfrm>
                <a:off x="5376" y="2553"/>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东</a:t>
                </a:r>
              </a:p>
            </p:txBody>
          </p:sp>
          <p:sp>
            <p:nvSpPr>
              <p:cNvPr id="38929" name="AutoShape 19"/>
              <p:cNvSpPr>
                <a:spLocks noChangeArrowheads="1"/>
              </p:cNvSpPr>
              <p:nvPr/>
            </p:nvSpPr>
            <p:spPr bwMode="auto">
              <a:xfrm>
                <a:off x="3984" y="2496"/>
                <a:ext cx="1152" cy="1248"/>
              </a:xfrm>
              <a:prstGeom prst="rtTriangle">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400"/>
              </a:p>
            </p:txBody>
          </p:sp>
          <p:sp>
            <p:nvSpPr>
              <p:cNvPr id="38930" name="Line 20"/>
              <p:cNvSpPr>
                <a:spLocks noChangeShapeType="1"/>
              </p:cNvSpPr>
              <p:nvPr/>
            </p:nvSpPr>
            <p:spPr bwMode="auto">
              <a:xfrm flipV="1">
                <a:off x="4184" y="3122"/>
                <a:ext cx="395" cy="622"/>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8931" name="Line 21"/>
              <p:cNvSpPr>
                <a:spLocks noChangeShapeType="1"/>
              </p:cNvSpPr>
              <p:nvPr/>
            </p:nvSpPr>
            <p:spPr bwMode="auto">
              <a:xfrm>
                <a:off x="4944" y="2688"/>
                <a:ext cx="480" cy="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8932" name="Line 22"/>
              <p:cNvSpPr>
                <a:spLocks noChangeShapeType="1"/>
              </p:cNvSpPr>
              <p:nvPr/>
            </p:nvSpPr>
            <p:spPr bwMode="auto">
              <a:xfrm flipV="1">
                <a:off x="5184" y="2448"/>
                <a:ext cx="0" cy="48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8933" name="Text Box 23"/>
              <p:cNvSpPr txBox="1">
                <a:spLocks noChangeArrowheads="1"/>
              </p:cNvSpPr>
              <p:nvPr/>
            </p:nvSpPr>
            <p:spPr bwMode="auto">
              <a:xfrm>
                <a:off x="5040"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北</a:t>
                </a:r>
              </a:p>
            </p:txBody>
          </p:sp>
          <p:sp>
            <p:nvSpPr>
              <p:cNvPr id="38934" name="Text Box 24"/>
              <p:cNvSpPr txBox="1">
                <a:spLocks noChangeArrowheads="1"/>
              </p:cNvSpPr>
              <p:nvPr/>
            </p:nvSpPr>
            <p:spPr bwMode="auto">
              <a:xfrm>
                <a:off x="3792" y="2304"/>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A</a:t>
                </a:r>
              </a:p>
            </p:txBody>
          </p:sp>
          <p:sp>
            <p:nvSpPr>
              <p:cNvPr id="38935" name="Text Box 25"/>
              <p:cNvSpPr txBox="1">
                <a:spLocks noChangeArrowheads="1"/>
              </p:cNvSpPr>
              <p:nvPr/>
            </p:nvSpPr>
            <p:spPr bwMode="auto">
              <a:xfrm>
                <a:off x="3792"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B</a:t>
                </a:r>
              </a:p>
            </p:txBody>
          </p:sp>
          <p:sp>
            <p:nvSpPr>
              <p:cNvPr id="38936" name="Text Box 26"/>
              <p:cNvSpPr txBox="1">
                <a:spLocks noChangeArrowheads="1"/>
              </p:cNvSpPr>
              <p:nvPr/>
            </p:nvSpPr>
            <p:spPr bwMode="auto">
              <a:xfrm>
                <a:off x="5136"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C</a:t>
                </a:r>
              </a:p>
            </p:txBody>
          </p:sp>
          <p:sp>
            <p:nvSpPr>
              <p:cNvPr id="38937" name="Text Box 27"/>
              <p:cNvSpPr txBox="1">
                <a:spLocks noChangeArrowheads="1"/>
              </p:cNvSpPr>
              <p:nvPr/>
            </p:nvSpPr>
            <p:spPr bwMode="auto">
              <a:xfrm>
                <a:off x="4512" y="2928"/>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D</a:t>
                </a:r>
              </a:p>
            </p:txBody>
          </p:sp>
          <p:sp>
            <p:nvSpPr>
              <p:cNvPr id="38938" name="Text Box 28"/>
              <p:cNvSpPr txBox="1">
                <a:spLocks noChangeArrowheads="1"/>
              </p:cNvSpPr>
              <p:nvPr/>
            </p:nvSpPr>
            <p:spPr bwMode="auto">
              <a:xfrm>
                <a:off x="4128"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E</a:t>
                </a:r>
              </a:p>
            </p:txBody>
          </p:sp>
        </p:grpSp>
        <p:grpSp>
          <p:nvGrpSpPr>
            <p:cNvPr id="38939" name="Group 29"/>
            <p:cNvGrpSpPr/>
            <p:nvPr/>
          </p:nvGrpSpPr>
          <p:grpSpPr bwMode="auto">
            <a:xfrm>
              <a:off x="4512" y="2258"/>
              <a:ext cx="336" cy="814"/>
              <a:chOff x="4512" y="3122"/>
              <a:chExt cx="336" cy="814"/>
            </a:xfrm>
          </p:grpSpPr>
          <p:sp>
            <p:nvSpPr>
              <p:cNvPr id="38940" name="Line 30"/>
              <p:cNvSpPr>
                <a:spLocks noChangeShapeType="1"/>
              </p:cNvSpPr>
              <p:nvPr/>
            </p:nvSpPr>
            <p:spPr bwMode="auto">
              <a:xfrm>
                <a:off x="4568" y="3122"/>
                <a:ext cx="0" cy="622"/>
              </a:xfrm>
              <a:prstGeom prst="line">
                <a:avLst/>
              </a:prstGeom>
              <a:noFill/>
              <a:ln w="9525">
                <a:solidFill>
                  <a:srgbClr val="0033CC"/>
                </a:solidFill>
                <a:prstDash val="dash"/>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8941" name="Text Box 31"/>
              <p:cNvSpPr txBox="1">
                <a:spLocks noChangeArrowheads="1"/>
              </p:cNvSpPr>
              <p:nvPr/>
            </p:nvSpPr>
            <p:spPr bwMode="auto">
              <a:xfrm>
                <a:off x="4512"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F</a:t>
                </a:r>
              </a:p>
            </p:txBody>
          </p:sp>
          <p:sp>
            <p:nvSpPr>
              <p:cNvPr id="38942" name="Line 32"/>
              <p:cNvSpPr>
                <a:spLocks noChangeShapeType="1"/>
              </p:cNvSpPr>
              <p:nvPr/>
            </p:nvSpPr>
            <p:spPr bwMode="auto">
              <a:xfrm>
                <a:off x="4560" y="3648"/>
                <a:ext cx="96"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8943" name="Line 33"/>
              <p:cNvSpPr>
                <a:spLocks noChangeShapeType="1"/>
              </p:cNvSpPr>
              <p:nvPr/>
            </p:nvSpPr>
            <p:spPr bwMode="auto">
              <a:xfrm>
                <a:off x="4660" y="3648"/>
                <a:ext cx="1" cy="81"/>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grpSp>
      </p:grpSp>
      <p:graphicFrame>
        <p:nvGraphicFramePr>
          <p:cNvPr id="90116" name="Object 4"/>
          <p:cNvGraphicFramePr>
            <a:graphicFrameLocks noChangeAspect="1"/>
          </p:cNvGraphicFramePr>
          <p:nvPr/>
        </p:nvGraphicFramePr>
        <p:xfrm>
          <a:off x="1333500" y="3962400"/>
          <a:ext cx="3651250" cy="879475"/>
        </p:xfrm>
        <a:graphic>
          <a:graphicData uri="http://schemas.openxmlformats.org/presentationml/2006/ole">
            <mc:AlternateContent xmlns:mc="http://schemas.openxmlformats.org/markup-compatibility/2006">
              <mc:Choice xmlns:v="urn:schemas-microsoft-com:vml" Requires="v">
                <p:oleObj spid="_x0000_s38982" name="Equation" r:id="rId13" imgW="2324100" imgH="558800" progId="Equation.3">
                  <p:embed/>
                </p:oleObj>
              </mc:Choice>
              <mc:Fallback>
                <p:oleObj name="Equation" r:id="rId13" imgW="2324100" imgH="558800" progId="Equation.3">
                  <p:embed/>
                  <p:pic>
                    <p:nvPicPr>
                      <p:cNvPr id="0" name="Object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3500" y="3962400"/>
                        <a:ext cx="3651250"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7" name="Object 5"/>
          <p:cNvGraphicFramePr>
            <a:graphicFrameLocks noChangeAspect="1"/>
          </p:cNvGraphicFramePr>
          <p:nvPr/>
        </p:nvGraphicFramePr>
        <p:xfrm>
          <a:off x="776288" y="4876800"/>
          <a:ext cx="4841875" cy="879475"/>
        </p:xfrm>
        <a:graphic>
          <a:graphicData uri="http://schemas.openxmlformats.org/presentationml/2006/ole">
            <mc:AlternateContent xmlns:mc="http://schemas.openxmlformats.org/markup-compatibility/2006">
              <mc:Choice xmlns:v="urn:schemas-microsoft-com:vml" Requires="v">
                <p:oleObj spid="_x0000_s38983" name="Equation" r:id="rId15" imgW="3086100" imgH="558800" progId="Equation.3">
                  <p:embed/>
                </p:oleObj>
              </mc:Choice>
              <mc:Fallback>
                <p:oleObj name="Equation" r:id="rId15" imgW="3086100" imgH="55880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6288" y="4876800"/>
                        <a:ext cx="4841875"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blinds(horizontal)">
                                      <p:cBhvr>
                                        <p:cTn id="7" dur="500"/>
                                        <p:tgtEl>
                                          <p:spTgt spid="389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0112"/>
                                        </p:tgtEl>
                                        <p:attrNameLst>
                                          <p:attrName>style.visibility</p:attrName>
                                        </p:attrNameLst>
                                      </p:cBhvr>
                                      <p:to>
                                        <p:strVal val="visible"/>
                                      </p:to>
                                    </p:set>
                                    <p:animEffect transition="in" filter="blinds(horizontal)">
                                      <p:cBhvr>
                                        <p:cTn id="12" dur="500"/>
                                        <p:tgtEl>
                                          <p:spTgt spid="901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0113"/>
                                        </p:tgtEl>
                                        <p:attrNameLst>
                                          <p:attrName>style.visibility</p:attrName>
                                        </p:attrNameLst>
                                      </p:cBhvr>
                                      <p:to>
                                        <p:strVal val="visible"/>
                                      </p:to>
                                    </p:set>
                                    <p:animEffect transition="in" filter="blinds(horizontal)">
                                      <p:cBhvr>
                                        <p:cTn id="17" dur="500"/>
                                        <p:tgtEl>
                                          <p:spTgt spid="901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0114"/>
                                        </p:tgtEl>
                                        <p:attrNameLst>
                                          <p:attrName>style.visibility</p:attrName>
                                        </p:attrNameLst>
                                      </p:cBhvr>
                                      <p:to>
                                        <p:strVal val="visible"/>
                                      </p:to>
                                    </p:set>
                                    <p:animEffect transition="in" filter="dissolve">
                                      <p:cBhvr>
                                        <p:cTn id="22" dur="500"/>
                                        <p:tgtEl>
                                          <p:spTgt spid="901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0116"/>
                                        </p:tgtEl>
                                        <p:attrNameLst>
                                          <p:attrName>style.visibility</p:attrName>
                                        </p:attrNameLst>
                                      </p:cBhvr>
                                      <p:to>
                                        <p:strVal val="visible"/>
                                      </p:to>
                                    </p:set>
                                    <p:animEffect transition="in" filter="dissolve">
                                      <p:cBhvr>
                                        <p:cTn id="27" dur="500"/>
                                        <p:tgtEl>
                                          <p:spTgt spid="901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0117"/>
                                        </p:tgtEl>
                                        <p:attrNameLst>
                                          <p:attrName>style.visibility</p:attrName>
                                        </p:attrNameLst>
                                      </p:cBhvr>
                                      <p:to>
                                        <p:strVal val="visible"/>
                                      </p:to>
                                    </p:set>
                                    <p:animEffect transition="in" filter="dissolve">
                                      <p:cBhvr>
                                        <p:cTn id="32" dur="500"/>
                                        <p:tgtEl>
                                          <p:spTgt spid="901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0115"/>
                                        </p:tgtEl>
                                        <p:attrNameLst>
                                          <p:attrName>style.visibility</p:attrName>
                                        </p:attrNameLst>
                                      </p:cBhvr>
                                      <p:to>
                                        <p:strVal val="visible"/>
                                      </p:to>
                                    </p:set>
                                    <p:animEffect transition="in" filter="dissolve">
                                      <p:cBhvr>
                                        <p:cTn id="37"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8"/>
          <p:cNvGrpSpPr/>
          <p:nvPr/>
        </p:nvGrpSpPr>
        <p:grpSpPr bwMode="auto">
          <a:xfrm>
            <a:off x="0" y="0"/>
            <a:ext cx="4800600" cy="1035050"/>
            <a:chOff x="0" y="1614"/>
            <a:chExt cx="3024" cy="652"/>
          </a:xfrm>
        </p:grpSpPr>
        <p:grpSp>
          <p:nvGrpSpPr>
            <p:cNvPr id="39939" name="Group 9"/>
            <p:cNvGrpSpPr/>
            <p:nvPr/>
          </p:nvGrpSpPr>
          <p:grpSpPr bwMode="auto">
            <a:xfrm>
              <a:off x="0" y="1614"/>
              <a:ext cx="3024" cy="652"/>
              <a:chOff x="672" y="3465"/>
              <a:chExt cx="4176" cy="567"/>
            </a:xfrm>
          </p:grpSpPr>
          <p:sp>
            <p:nvSpPr>
              <p:cNvPr id="39940" name="AutoShape 10"/>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4763" name="Text Box 11"/>
              <p:cNvSpPr txBox="1">
                <a:spLocks noChangeArrowheads="1"/>
              </p:cNvSpPr>
              <p:nvPr/>
            </p:nvSpPr>
            <p:spPr bwMode="auto">
              <a:xfrm>
                <a:off x="720" y="3465"/>
                <a:ext cx="4128" cy="317"/>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39942" name="Picture 12" descr="打开书1"/>
            <p:cNvPicPr>
              <a:picLocks noChangeAspect="1" noChangeArrowheads="1" noCrop="1"/>
            </p:cNvPicPr>
            <p:nvPr/>
          </p:nvPicPr>
          <p:blipFill>
            <a:blip r:embed="rId2"/>
            <a:srcRect/>
            <a:stretch>
              <a:fillRect/>
            </a:stretch>
          </p:blipFill>
          <p:spPr bwMode="auto">
            <a:xfrm>
              <a:off x="2472" y="1776"/>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Text Box 13"/>
            <p:cNvSpPr txBox="1">
              <a:spLocks noChangeArrowheads="1"/>
            </p:cNvSpPr>
            <p:nvPr/>
          </p:nvSpPr>
          <p:spPr bwMode="auto">
            <a:xfrm>
              <a:off x="48" y="1776"/>
              <a:ext cx="249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200">
                  <a:solidFill>
                    <a:srgbClr val="FF0000"/>
                  </a:solidFill>
                  <a:ea typeface="隶书" panose="02010509060101010101" pitchFamily="49" charset="-122"/>
                </a:rPr>
                <a:t>学习是件很愉快的事</a:t>
              </a:r>
            </a:p>
          </p:txBody>
        </p:sp>
      </p:grpSp>
      <p:sp>
        <p:nvSpPr>
          <p:cNvPr id="39944" name="Rectangle 14"/>
          <p:cNvSpPr>
            <a:spLocks noGrp="1" noChangeArrowheads="1"/>
          </p:cNvSpPr>
          <p:nvPr>
            <p:ph type="title" idx="4294967295"/>
          </p:nvPr>
        </p:nvSpPr>
        <p:spPr>
          <a:xfrm>
            <a:off x="4953000" y="304800"/>
            <a:ext cx="3886200" cy="609600"/>
          </a:xfrm>
        </p:spPr>
        <p:txBody>
          <a:bodyPr anchor="b"/>
          <a:lstStyle/>
          <a:p>
            <a:r>
              <a:rPr lang="zh-CN" altLang="en-US"/>
              <a:t>随堂练习</a:t>
            </a:r>
          </a:p>
        </p:txBody>
      </p:sp>
      <p:sp>
        <p:nvSpPr>
          <p:cNvPr id="39945" name="Rectangle 15"/>
          <p:cNvSpPr>
            <a:spLocks noGrp="1" noChangeArrowheads="1"/>
          </p:cNvSpPr>
          <p:nvPr>
            <p:ph type="body" idx="4294967295"/>
          </p:nvPr>
        </p:nvSpPr>
        <p:spPr>
          <a:xfrm>
            <a:off x="76200" y="1143000"/>
            <a:ext cx="9067800" cy="838200"/>
          </a:xfrm>
        </p:spPr>
        <p:txBody>
          <a:bodyPr/>
          <a:lstStyle/>
          <a:p>
            <a:r>
              <a:rPr lang="en-US" altLang="zh-CN" sz="2400" dirty="0"/>
              <a:t>1.《</a:t>
            </a:r>
            <a:r>
              <a:rPr lang="zh-CN" altLang="en-US" sz="2400" dirty="0"/>
              <a:t>九章算术</a:t>
            </a:r>
            <a:r>
              <a:rPr lang="en-US" altLang="zh-CN" sz="2400" dirty="0"/>
              <a:t>》“</a:t>
            </a:r>
            <a:r>
              <a:rPr lang="zh-CN" altLang="en-US" sz="2400" dirty="0"/>
              <a:t>勾股”章中有一题</a:t>
            </a:r>
            <a:r>
              <a:rPr lang="en-US" altLang="zh-CN" sz="2400" dirty="0"/>
              <a:t>:“</a:t>
            </a:r>
            <a:r>
              <a:rPr lang="zh-CN" altLang="en-US" sz="2400" dirty="0"/>
              <a:t>今有二人同所立</a:t>
            </a:r>
            <a:r>
              <a:rPr lang="en-US" altLang="zh-CN" sz="2400" dirty="0"/>
              <a:t>.</a:t>
            </a:r>
            <a:r>
              <a:rPr lang="zh-CN" altLang="en-US" sz="2400" dirty="0"/>
              <a:t>甲行率七</a:t>
            </a:r>
            <a:r>
              <a:rPr lang="en-US" altLang="zh-CN" sz="2400" dirty="0"/>
              <a:t>,</a:t>
            </a:r>
            <a:r>
              <a:rPr lang="zh-CN" altLang="en-US" sz="2400" dirty="0"/>
              <a:t>乙行率三</a:t>
            </a:r>
            <a:r>
              <a:rPr lang="en-US" altLang="zh-CN" sz="2400" dirty="0"/>
              <a:t>.</a:t>
            </a:r>
            <a:r>
              <a:rPr lang="zh-CN" altLang="en-US" sz="2400" dirty="0"/>
              <a:t>乙东行</a:t>
            </a:r>
            <a:r>
              <a:rPr lang="en-US" altLang="zh-CN" sz="2400" dirty="0"/>
              <a:t>,</a:t>
            </a:r>
            <a:r>
              <a:rPr lang="zh-CN" altLang="en-US" sz="2400" dirty="0"/>
              <a:t>甲南行十步而斜东北与乙会</a:t>
            </a:r>
            <a:r>
              <a:rPr lang="en-US" altLang="zh-CN" sz="2400" dirty="0"/>
              <a:t>.</a:t>
            </a:r>
            <a:r>
              <a:rPr lang="zh-CN" altLang="en-US" sz="2400" dirty="0"/>
              <a:t>问甲乙各行几何</a:t>
            </a:r>
            <a:r>
              <a:rPr lang="en-US" altLang="zh-CN" sz="2400" dirty="0"/>
              <a:t>?”</a:t>
            </a:r>
          </a:p>
        </p:txBody>
      </p:sp>
      <p:sp>
        <p:nvSpPr>
          <p:cNvPr id="39946" name="Text Box 17"/>
          <p:cNvSpPr txBox="1">
            <a:spLocks noChangeArrowheads="1"/>
          </p:cNvSpPr>
          <p:nvPr/>
        </p:nvSpPr>
        <p:spPr bwMode="auto">
          <a:xfrm>
            <a:off x="0" y="3124200"/>
            <a:ext cx="7118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r>
              <a:rPr lang="zh-CN" altLang="en-US" sz="2800">
                <a:latin typeface="隶书" panose="02010509060101010101" pitchFamily="49" charset="-122"/>
                <a:ea typeface="隶书" panose="02010509060101010101" pitchFamily="49" charset="-122"/>
              </a:rPr>
              <a:t>解</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设甲</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乙相遇时所用时间为</a:t>
            </a:r>
            <a:r>
              <a:rPr lang="en-US" altLang="zh-CN" sz="2800">
                <a:latin typeface="隶书" panose="02010509060101010101" pitchFamily="49" charset="-122"/>
                <a:ea typeface="隶书" panose="02010509060101010101" pitchFamily="49" charset="-122"/>
              </a:rPr>
              <a:t>x,</a:t>
            </a:r>
            <a:r>
              <a:rPr lang="zh-CN" altLang="en-US" sz="2800">
                <a:latin typeface="隶书" panose="02010509060101010101" pitchFamily="49" charset="-122"/>
                <a:ea typeface="隶书" panose="02010509060101010101" pitchFamily="49" charset="-122"/>
              </a:rPr>
              <a:t>根据题意</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得</a:t>
            </a:r>
          </a:p>
        </p:txBody>
      </p:sp>
      <p:sp>
        <p:nvSpPr>
          <p:cNvPr id="39947" name="Text Box 18"/>
          <p:cNvSpPr txBox="1">
            <a:spLocks noChangeArrowheads="1"/>
          </p:cNvSpPr>
          <p:nvPr/>
        </p:nvSpPr>
        <p:spPr bwMode="auto">
          <a:xfrm>
            <a:off x="1689100" y="3581400"/>
            <a:ext cx="3568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r>
              <a:rPr lang="en-US" altLang="zh-CN" sz="2800">
                <a:latin typeface="隶书" panose="02010509060101010101" pitchFamily="49" charset="-122"/>
                <a:ea typeface="隶书" panose="02010509060101010101" pitchFamily="49" charset="-122"/>
              </a:rPr>
              <a:t>(7x-10)</a:t>
            </a:r>
            <a:r>
              <a:rPr lang="en-US" altLang="zh-CN" sz="2800" baseline="30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=(3x)</a:t>
            </a:r>
            <a:r>
              <a:rPr lang="en-US" altLang="zh-CN" sz="2800" baseline="30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 +10</a:t>
            </a:r>
            <a:r>
              <a:rPr lang="en-US" altLang="zh-CN" sz="2800" baseline="30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a:t>
            </a:r>
          </a:p>
        </p:txBody>
      </p:sp>
      <p:sp>
        <p:nvSpPr>
          <p:cNvPr id="39948" name="Text Box 19"/>
          <p:cNvSpPr txBox="1">
            <a:spLocks noChangeArrowheads="1"/>
          </p:cNvSpPr>
          <p:nvPr/>
        </p:nvSpPr>
        <p:spPr bwMode="auto">
          <a:xfrm>
            <a:off x="533400" y="4800600"/>
            <a:ext cx="571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2800">
                <a:latin typeface="隶书" panose="02010509060101010101" pitchFamily="49" charset="-122"/>
                <a:ea typeface="隶书" panose="02010509060101010101" pitchFamily="49" charset="-122"/>
              </a:rPr>
              <a:t>∴x</a:t>
            </a:r>
            <a:r>
              <a:rPr lang="en-US" altLang="zh-CN" sz="2800" baseline="-25000">
                <a:latin typeface="隶书" panose="02010509060101010101" pitchFamily="49" charset="-122"/>
                <a:ea typeface="隶书" panose="02010509060101010101" pitchFamily="49" charset="-122"/>
              </a:rPr>
              <a:t>1</a:t>
            </a:r>
            <a:r>
              <a:rPr lang="en-US" altLang="zh-CN" sz="2800">
                <a:latin typeface="隶书" panose="02010509060101010101" pitchFamily="49" charset="-122"/>
                <a:ea typeface="隶书" panose="02010509060101010101" pitchFamily="49" charset="-122"/>
              </a:rPr>
              <a:t>=3.5, x</a:t>
            </a:r>
            <a:r>
              <a:rPr lang="en-US" altLang="zh-CN" sz="2800" baseline="-25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=0(</a:t>
            </a:r>
            <a:r>
              <a:rPr lang="zh-CN" altLang="en-US" sz="2800">
                <a:latin typeface="隶书" panose="02010509060101010101" pitchFamily="49" charset="-122"/>
                <a:ea typeface="隶书" panose="02010509060101010101" pitchFamily="49" charset="-122"/>
              </a:rPr>
              <a:t>不合题意</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舍去</a:t>
            </a:r>
            <a:r>
              <a:rPr lang="en-US" altLang="zh-CN" sz="2800">
                <a:latin typeface="隶书" panose="02010509060101010101" pitchFamily="49" charset="-122"/>
                <a:ea typeface="隶书" panose="02010509060101010101" pitchFamily="49" charset="-122"/>
              </a:rPr>
              <a:t>).</a:t>
            </a:r>
          </a:p>
        </p:txBody>
      </p:sp>
      <p:sp>
        <p:nvSpPr>
          <p:cNvPr id="39949" name="Text Box 20"/>
          <p:cNvSpPr txBox="1">
            <a:spLocks noChangeArrowheads="1"/>
          </p:cNvSpPr>
          <p:nvPr/>
        </p:nvSpPr>
        <p:spPr bwMode="auto">
          <a:xfrm>
            <a:off x="457200" y="5911850"/>
            <a:ext cx="723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2800">
                <a:latin typeface="隶书" panose="02010509060101010101" pitchFamily="49" charset="-122"/>
                <a:ea typeface="隶书" panose="02010509060101010101" pitchFamily="49" charset="-122"/>
              </a:rPr>
              <a:t>答</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甲走了</a:t>
            </a:r>
            <a:r>
              <a:rPr lang="en-US" altLang="zh-CN" sz="2800">
                <a:latin typeface="隶书" panose="02010509060101010101" pitchFamily="49" charset="-122"/>
                <a:ea typeface="隶书" panose="02010509060101010101" pitchFamily="49" charset="-122"/>
              </a:rPr>
              <a:t>24.5</a:t>
            </a:r>
            <a:r>
              <a:rPr lang="zh-CN" altLang="en-US" sz="2800">
                <a:latin typeface="隶书" panose="02010509060101010101" pitchFamily="49" charset="-122"/>
                <a:ea typeface="隶书" panose="02010509060101010101" pitchFamily="49" charset="-122"/>
              </a:rPr>
              <a:t>走</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乙走了</a:t>
            </a:r>
            <a:r>
              <a:rPr lang="en-US" altLang="zh-CN" sz="2800">
                <a:latin typeface="隶书" panose="02010509060101010101" pitchFamily="49" charset="-122"/>
                <a:ea typeface="隶书" panose="02010509060101010101" pitchFamily="49" charset="-122"/>
              </a:rPr>
              <a:t>10.5</a:t>
            </a:r>
            <a:r>
              <a:rPr lang="zh-CN" altLang="en-US" sz="2800">
                <a:latin typeface="隶书" panose="02010509060101010101" pitchFamily="49" charset="-122"/>
                <a:ea typeface="隶书" panose="02010509060101010101" pitchFamily="49" charset="-122"/>
              </a:rPr>
              <a:t>走</a:t>
            </a:r>
            <a:r>
              <a:rPr lang="en-US" altLang="zh-CN" sz="2800">
                <a:latin typeface="隶书" panose="02010509060101010101" pitchFamily="49" charset="-122"/>
                <a:ea typeface="隶书" panose="02010509060101010101" pitchFamily="49" charset="-122"/>
              </a:rPr>
              <a:t>.</a:t>
            </a:r>
          </a:p>
        </p:txBody>
      </p:sp>
      <p:pic>
        <p:nvPicPr>
          <p:cNvPr id="39950" name="Picture 21" descr="Q_011"/>
          <p:cNvPicPr>
            <a:picLocks noChangeAspect="1" noChangeArrowheads="1" noCrop="1"/>
          </p:cNvPicPr>
          <p:nvPr/>
        </p:nvPicPr>
        <p:blipFill>
          <a:blip r:embed="rId3" cstate="email"/>
          <a:srcRect/>
          <a:stretch>
            <a:fillRect/>
          </a:stretch>
        </p:blipFill>
        <p:spPr bwMode="auto">
          <a:xfrm>
            <a:off x="7783513" y="152400"/>
            <a:ext cx="5222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1" name="Rectangle 22"/>
          <p:cNvSpPr>
            <a:spLocks noChangeArrowheads="1"/>
          </p:cNvSpPr>
          <p:nvPr/>
        </p:nvSpPr>
        <p:spPr bwMode="auto">
          <a:xfrm>
            <a:off x="76200" y="2057400"/>
            <a:ext cx="9067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FontTx/>
              <a:buChar char="•"/>
            </a:pPr>
            <a:r>
              <a:rPr lang="zh-CN" altLang="en-US" sz="2400"/>
              <a:t>大意是说</a:t>
            </a:r>
            <a:r>
              <a:rPr lang="en-US" altLang="zh-CN" sz="2400"/>
              <a:t>:</a:t>
            </a:r>
            <a:r>
              <a:rPr lang="zh-CN" altLang="en-US" sz="2400"/>
              <a:t>已知甲</a:t>
            </a:r>
            <a:r>
              <a:rPr lang="en-US" altLang="zh-CN" sz="2400"/>
              <a:t>,</a:t>
            </a:r>
            <a:r>
              <a:rPr lang="zh-CN" altLang="en-US" sz="2400"/>
              <a:t>乙二人同时从同一地点</a:t>
            </a:r>
            <a:r>
              <a:rPr lang="en-US" altLang="zh-CN" sz="2400"/>
              <a:t>,</a:t>
            </a:r>
            <a:r>
              <a:rPr lang="zh-CN" altLang="en-US" sz="2400"/>
              <a:t>甲的速度是</a:t>
            </a:r>
            <a:r>
              <a:rPr lang="en-US" altLang="zh-CN" sz="2400"/>
              <a:t>7,</a:t>
            </a:r>
            <a:r>
              <a:rPr lang="zh-CN" altLang="en-US" sz="2400"/>
              <a:t>乙的速度是</a:t>
            </a:r>
            <a:r>
              <a:rPr lang="en-US" altLang="zh-CN" sz="2400"/>
              <a:t>3.</a:t>
            </a:r>
            <a:r>
              <a:rPr lang="zh-CN" altLang="en-US" sz="2400"/>
              <a:t>乙一直向东走</a:t>
            </a:r>
            <a:r>
              <a:rPr lang="en-US" altLang="zh-CN" sz="2400"/>
              <a:t>,</a:t>
            </a:r>
            <a:r>
              <a:rPr lang="zh-CN" altLang="en-US" sz="2400"/>
              <a:t>甲先向南走</a:t>
            </a:r>
            <a:r>
              <a:rPr lang="en-US" altLang="zh-CN" sz="2400"/>
              <a:t>10</a:t>
            </a:r>
            <a:r>
              <a:rPr lang="zh-CN" altLang="en-US" sz="2400"/>
              <a:t>步</a:t>
            </a:r>
            <a:r>
              <a:rPr lang="en-US" altLang="zh-CN" sz="2400"/>
              <a:t>,</a:t>
            </a:r>
            <a:r>
              <a:rPr lang="zh-CN" altLang="en-US" sz="2400"/>
              <a:t>后又斜向北偏东方向走了一段后与乙相遇</a:t>
            </a:r>
            <a:r>
              <a:rPr lang="en-US" altLang="zh-CN" sz="2400"/>
              <a:t>.</a:t>
            </a:r>
            <a:r>
              <a:rPr lang="zh-CN" altLang="en-US" sz="2400"/>
              <a:t>那么相遇时</a:t>
            </a:r>
            <a:r>
              <a:rPr lang="en-US" altLang="zh-CN" sz="2400"/>
              <a:t>,</a:t>
            </a:r>
            <a:r>
              <a:rPr lang="zh-CN" altLang="en-US" sz="2400"/>
              <a:t>甲</a:t>
            </a:r>
            <a:r>
              <a:rPr lang="en-US" altLang="zh-CN" sz="2400"/>
              <a:t>,</a:t>
            </a:r>
            <a:r>
              <a:rPr lang="zh-CN" altLang="en-US" sz="2400"/>
              <a:t>乙各走了多远</a:t>
            </a:r>
            <a:r>
              <a:rPr lang="en-US" altLang="zh-CN" sz="2400"/>
              <a:t>?”</a:t>
            </a:r>
          </a:p>
        </p:txBody>
      </p:sp>
      <p:grpSp>
        <p:nvGrpSpPr>
          <p:cNvPr id="4" name="Group 34"/>
          <p:cNvGrpSpPr/>
          <p:nvPr/>
        </p:nvGrpSpPr>
        <p:grpSpPr bwMode="auto">
          <a:xfrm>
            <a:off x="6096000" y="3352800"/>
            <a:ext cx="2667000" cy="1905000"/>
            <a:chOff x="3840" y="2112"/>
            <a:chExt cx="1680" cy="1200"/>
          </a:xfrm>
        </p:grpSpPr>
        <p:sp>
          <p:nvSpPr>
            <p:cNvPr id="39953" name="Text Box 24"/>
            <p:cNvSpPr txBox="1">
              <a:spLocks noChangeArrowheads="1"/>
            </p:cNvSpPr>
            <p:nvPr/>
          </p:nvSpPr>
          <p:spPr bwMode="auto">
            <a:xfrm>
              <a:off x="4416" y="2112"/>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zh-CN" altLang="en-US" sz="2400">
                  <a:solidFill>
                    <a:srgbClr val="0033CC"/>
                  </a:solidFill>
                </a:rPr>
                <a:t>乙</a:t>
              </a:r>
              <a:r>
                <a:rPr lang="en-US" altLang="zh-CN" sz="2400">
                  <a:solidFill>
                    <a:srgbClr val="0033CC"/>
                  </a:solidFill>
                </a:rPr>
                <a:t>:3x</a:t>
              </a:r>
            </a:p>
          </p:txBody>
        </p:sp>
        <p:sp>
          <p:nvSpPr>
            <p:cNvPr id="39954" name="Text Box 25"/>
            <p:cNvSpPr txBox="1">
              <a:spLocks noChangeArrowheads="1"/>
            </p:cNvSpPr>
            <p:nvPr/>
          </p:nvSpPr>
          <p:spPr bwMode="auto">
            <a:xfrm>
              <a:off x="4368" y="302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zh-CN" altLang="en-US" sz="2400">
                  <a:solidFill>
                    <a:srgbClr val="FF0000"/>
                  </a:solidFill>
                </a:rPr>
                <a:t>甲</a:t>
              </a:r>
              <a:r>
                <a:rPr lang="en-US" altLang="zh-CN" sz="2400"/>
                <a:t>:</a:t>
              </a:r>
            </a:p>
          </p:txBody>
        </p:sp>
        <p:sp>
          <p:nvSpPr>
            <p:cNvPr id="39955" name="Text Box 26"/>
            <p:cNvSpPr txBox="1">
              <a:spLocks noChangeArrowheads="1"/>
            </p:cNvSpPr>
            <p:nvPr/>
          </p:nvSpPr>
          <p:spPr bwMode="auto">
            <a:xfrm>
              <a:off x="3840" y="259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10</a:t>
              </a:r>
            </a:p>
          </p:txBody>
        </p:sp>
        <p:sp>
          <p:nvSpPr>
            <p:cNvPr id="39956" name="Line 27"/>
            <p:cNvSpPr>
              <a:spLocks noChangeShapeType="1"/>
            </p:cNvSpPr>
            <p:nvPr/>
          </p:nvSpPr>
          <p:spPr bwMode="auto">
            <a:xfrm>
              <a:off x="4124" y="2350"/>
              <a:ext cx="1164" cy="0"/>
            </a:xfrm>
            <a:prstGeom prst="line">
              <a:avLst/>
            </a:prstGeom>
            <a:noFill/>
            <a:ln w="9525">
              <a:solidFill>
                <a:srgbClr val="0033CC"/>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9957" name="Line 28"/>
            <p:cNvSpPr>
              <a:spLocks noChangeShapeType="1"/>
            </p:cNvSpPr>
            <p:nvPr/>
          </p:nvSpPr>
          <p:spPr bwMode="auto">
            <a:xfrm>
              <a:off x="4124" y="2362"/>
              <a:ext cx="0" cy="910"/>
            </a:xfrm>
            <a:prstGeom prst="line">
              <a:avLst/>
            </a:prstGeom>
            <a:noFill/>
            <a:ln w="9525">
              <a:solidFill>
                <a:srgbClr val="FF0000"/>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9958" name="Line 29"/>
            <p:cNvSpPr>
              <a:spLocks noChangeShapeType="1"/>
            </p:cNvSpPr>
            <p:nvPr/>
          </p:nvSpPr>
          <p:spPr bwMode="auto">
            <a:xfrm flipV="1">
              <a:off x="4124" y="2339"/>
              <a:ext cx="1152" cy="921"/>
            </a:xfrm>
            <a:prstGeom prst="line">
              <a:avLst/>
            </a:prstGeom>
            <a:noFill/>
            <a:ln w="9525">
              <a:solidFill>
                <a:srgbClr val="FF0000"/>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9959" name="Text Box 30"/>
            <p:cNvSpPr txBox="1">
              <a:spLocks noChangeArrowheads="1"/>
            </p:cNvSpPr>
            <p:nvPr/>
          </p:nvSpPr>
          <p:spPr bwMode="auto">
            <a:xfrm>
              <a:off x="3888" y="220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A</a:t>
              </a:r>
            </a:p>
          </p:txBody>
        </p:sp>
        <p:sp>
          <p:nvSpPr>
            <p:cNvPr id="39960" name="Text Box 31"/>
            <p:cNvSpPr txBox="1">
              <a:spLocks noChangeArrowheads="1"/>
            </p:cNvSpPr>
            <p:nvPr/>
          </p:nvSpPr>
          <p:spPr bwMode="auto">
            <a:xfrm>
              <a:off x="3888" y="302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B</a:t>
              </a:r>
            </a:p>
          </p:txBody>
        </p:sp>
        <p:sp>
          <p:nvSpPr>
            <p:cNvPr id="39961" name="Text Box 32"/>
            <p:cNvSpPr txBox="1">
              <a:spLocks noChangeArrowheads="1"/>
            </p:cNvSpPr>
            <p:nvPr/>
          </p:nvSpPr>
          <p:spPr bwMode="auto">
            <a:xfrm>
              <a:off x="5280" y="220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C</a:t>
              </a:r>
            </a:p>
          </p:txBody>
        </p:sp>
        <p:sp>
          <p:nvSpPr>
            <p:cNvPr id="39962" name="Text Box 33"/>
            <p:cNvSpPr txBox="1">
              <a:spLocks noChangeArrowheads="1"/>
            </p:cNvSpPr>
            <p:nvPr/>
          </p:nvSpPr>
          <p:spPr bwMode="auto">
            <a:xfrm>
              <a:off x="4608" y="2832"/>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7x-10</a:t>
              </a:r>
            </a:p>
          </p:txBody>
        </p:sp>
      </p:grpSp>
      <p:sp>
        <p:nvSpPr>
          <p:cNvPr id="39963" name="Text Box 35"/>
          <p:cNvSpPr txBox="1">
            <a:spLocks noChangeArrowheads="1"/>
          </p:cNvSpPr>
          <p:nvPr/>
        </p:nvSpPr>
        <p:spPr bwMode="auto">
          <a:xfrm>
            <a:off x="457200" y="4052888"/>
            <a:ext cx="297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r>
              <a:rPr lang="zh-CN" altLang="en-US" sz="2800">
                <a:latin typeface="隶书" panose="02010509060101010101" pitchFamily="49" charset="-122"/>
                <a:ea typeface="隶书" panose="02010509060101010101" pitchFamily="49" charset="-122"/>
              </a:rPr>
              <a:t>整理得</a:t>
            </a:r>
            <a:r>
              <a:rPr lang="en-US" altLang="zh-CN" sz="2800">
                <a:latin typeface="隶书" panose="02010509060101010101" pitchFamily="49" charset="-122"/>
                <a:ea typeface="隶书" panose="02010509060101010101" pitchFamily="49" charset="-122"/>
              </a:rPr>
              <a:t>:2x</a:t>
            </a:r>
            <a:r>
              <a:rPr lang="en-US" altLang="zh-CN" sz="2800" baseline="30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-7x=0.</a:t>
            </a:r>
          </a:p>
        </p:txBody>
      </p:sp>
      <p:sp>
        <p:nvSpPr>
          <p:cNvPr id="39964" name="Text Box 36"/>
          <p:cNvSpPr txBox="1">
            <a:spLocks noChangeArrowheads="1"/>
          </p:cNvSpPr>
          <p:nvPr/>
        </p:nvSpPr>
        <p:spPr bwMode="auto">
          <a:xfrm>
            <a:off x="457200" y="4433888"/>
            <a:ext cx="2495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r>
              <a:rPr lang="zh-CN" altLang="en-US" sz="2800">
                <a:latin typeface="隶书" panose="02010509060101010101" pitchFamily="49" charset="-122"/>
                <a:ea typeface="隶书" panose="02010509060101010101" pitchFamily="49" charset="-122"/>
              </a:rPr>
              <a:t>解这个方程</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得</a:t>
            </a:r>
          </a:p>
        </p:txBody>
      </p:sp>
      <p:sp>
        <p:nvSpPr>
          <p:cNvPr id="39965" name="Text Box 37"/>
          <p:cNvSpPr txBox="1">
            <a:spLocks noChangeArrowheads="1"/>
          </p:cNvSpPr>
          <p:nvPr/>
        </p:nvSpPr>
        <p:spPr bwMode="auto">
          <a:xfrm>
            <a:off x="533400" y="5348288"/>
            <a:ext cx="6248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2800">
                <a:latin typeface="隶书" panose="02010509060101010101" pitchFamily="49" charset="-122"/>
                <a:ea typeface="隶书" panose="02010509060101010101" pitchFamily="49" charset="-122"/>
              </a:rPr>
              <a:t>∴3x=3×3.5=10.5, 7x=7×3.5=24.5.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51"/>
                                        </p:tgtEl>
                                        <p:attrNameLst>
                                          <p:attrName>style.visibility</p:attrName>
                                        </p:attrNameLst>
                                      </p:cBhvr>
                                      <p:to>
                                        <p:strVal val="visible"/>
                                      </p:to>
                                    </p:set>
                                    <p:animEffect transition="in" filter="dissolve">
                                      <p:cBhvr>
                                        <p:cTn id="7" dur="500"/>
                                        <p:tgtEl>
                                          <p:spTgt spid="3995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9946"/>
                                        </p:tgtEl>
                                        <p:attrNameLst>
                                          <p:attrName>style.visibility</p:attrName>
                                        </p:attrNameLst>
                                      </p:cBhvr>
                                      <p:to>
                                        <p:strVal val="visible"/>
                                      </p:to>
                                    </p:set>
                                    <p:animEffect transition="in" filter="dissolve">
                                      <p:cBhvr>
                                        <p:cTn id="18" dur="500"/>
                                        <p:tgtEl>
                                          <p:spTgt spid="3994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947"/>
                                        </p:tgtEl>
                                        <p:attrNameLst>
                                          <p:attrName>style.visibility</p:attrName>
                                        </p:attrNameLst>
                                      </p:cBhvr>
                                      <p:to>
                                        <p:strVal val="visible"/>
                                      </p:to>
                                    </p:set>
                                    <p:animEffect transition="in" filter="dissolve">
                                      <p:cBhvr>
                                        <p:cTn id="23" dur="500"/>
                                        <p:tgtEl>
                                          <p:spTgt spid="3994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9963"/>
                                        </p:tgtEl>
                                        <p:attrNameLst>
                                          <p:attrName>style.visibility</p:attrName>
                                        </p:attrNameLst>
                                      </p:cBhvr>
                                      <p:to>
                                        <p:strVal val="visible"/>
                                      </p:to>
                                    </p:set>
                                    <p:animEffect transition="in" filter="dissolve">
                                      <p:cBhvr>
                                        <p:cTn id="28" dur="500"/>
                                        <p:tgtEl>
                                          <p:spTgt spid="3996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9964"/>
                                        </p:tgtEl>
                                        <p:attrNameLst>
                                          <p:attrName>style.visibility</p:attrName>
                                        </p:attrNameLst>
                                      </p:cBhvr>
                                      <p:to>
                                        <p:strVal val="visible"/>
                                      </p:to>
                                    </p:set>
                                    <p:animEffect transition="in" filter="dissolve">
                                      <p:cBhvr>
                                        <p:cTn id="33" dur="500"/>
                                        <p:tgtEl>
                                          <p:spTgt spid="3996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9948"/>
                                        </p:tgtEl>
                                        <p:attrNameLst>
                                          <p:attrName>style.visibility</p:attrName>
                                        </p:attrNameLst>
                                      </p:cBhvr>
                                      <p:to>
                                        <p:strVal val="visible"/>
                                      </p:to>
                                    </p:set>
                                    <p:animEffect transition="in" filter="dissolve">
                                      <p:cBhvr>
                                        <p:cTn id="38" dur="500"/>
                                        <p:tgtEl>
                                          <p:spTgt spid="39948"/>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9965"/>
                                        </p:tgtEl>
                                        <p:attrNameLst>
                                          <p:attrName>style.visibility</p:attrName>
                                        </p:attrNameLst>
                                      </p:cBhvr>
                                      <p:to>
                                        <p:strVal val="visible"/>
                                      </p:to>
                                    </p:set>
                                    <p:animEffect transition="in" filter="dissolve">
                                      <p:cBhvr>
                                        <p:cTn id="43" dur="500"/>
                                        <p:tgtEl>
                                          <p:spTgt spid="3996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9949"/>
                                        </p:tgtEl>
                                        <p:attrNameLst>
                                          <p:attrName>style.visibility</p:attrName>
                                        </p:attrNameLst>
                                      </p:cBhvr>
                                      <p:to>
                                        <p:strVal val="visible"/>
                                      </p:to>
                                    </p:set>
                                    <p:animEffect transition="in" filter="dissolve">
                                      <p:cBhvr>
                                        <p:cTn id="48" dur="500"/>
                                        <p:tgtEl>
                                          <p:spTgt spid="39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autoUpdateAnimBg="0"/>
      <p:bldP spid="39947" grpId="0" autoUpdateAnimBg="0"/>
      <p:bldP spid="39948" grpId="0" autoUpdateAnimBg="0"/>
      <p:bldP spid="39949" grpId="0" autoUpdateAnimBg="0"/>
      <p:bldP spid="39951" grpId="0" autoUpdateAnimBg="0"/>
      <p:bldP spid="39963" grpId="0" autoUpdateAnimBg="0"/>
      <p:bldP spid="39964" grpId="0" autoUpdateAnimBg="0"/>
      <p:bldP spid="3996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17"/>
          <p:cNvGrpSpPr/>
          <p:nvPr/>
        </p:nvGrpSpPr>
        <p:grpSpPr bwMode="auto">
          <a:xfrm>
            <a:off x="304800" y="228600"/>
            <a:ext cx="2667000" cy="701675"/>
            <a:chOff x="2112" y="3638"/>
            <a:chExt cx="1680" cy="442"/>
          </a:xfrm>
        </p:grpSpPr>
        <p:sp>
          <p:nvSpPr>
            <p:cNvPr id="72722" name="Text Box 18"/>
            <p:cNvSpPr txBox="1">
              <a:spLocks noChangeArrowheads="1"/>
            </p:cNvSpPr>
            <p:nvPr/>
          </p:nvSpPr>
          <p:spPr bwMode="auto">
            <a:xfrm>
              <a:off x="2448" y="3638"/>
              <a:ext cx="1344" cy="442"/>
            </a:xfrm>
            <a:prstGeom prst="rect">
              <a:avLst/>
            </a:prstGeom>
            <a:noFill/>
            <a:ln w="9525">
              <a:noFill/>
              <a:miter lim="800000"/>
            </a:ln>
            <a:effectLst/>
          </p:spPr>
          <p:txBody>
            <a:bodyPr>
              <a:spAutoFit/>
            </a:bodyPr>
            <a:lstStyle/>
            <a:p>
              <a:pPr eaLnBrk="0" hangingPunct="0">
                <a:defRPr/>
              </a:pPr>
              <a:r>
                <a:rPr lang="zh-CN" altLang="en-US" sz="4000" b="1">
                  <a:solidFill>
                    <a:srgbClr val="FF0000"/>
                  </a:solidFill>
                  <a:effectLst>
                    <a:outerShdw blurRad="38100" dist="38100" dir="2700000" algn="tl">
                      <a:srgbClr val="C0C0C0"/>
                    </a:outerShdw>
                  </a:effectLst>
                  <a:latin typeface="Times New Roman" panose="02020603050405020304" pitchFamily="18" charset="0"/>
                  <a:ea typeface="华文新魏" panose="02010800040101010101" pitchFamily="2" charset="-122"/>
                </a:rPr>
                <a:t>动脑筋</a:t>
              </a:r>
            </a:p>
          </p:txBody>
        </p:sp>
        <p:pic>
          <p:nvPicPr>
            <p:cNvPr id="40964" name="Picture 19" descr="GY_021"/>
            <p:cNvPicPr>
              <a:picLocks noChangeAspect="1" noChangeArrowheads="1" noCrop="1"/>
            </p:cNvPicPr>
            <p:nvPr/>
          </p:nvPicPr>
          <p:blipFill>
            <a:blip r:embed="rId3"/>
            <a:srcRect/>
            <a:stretch>
              <a:fillRect/>
            </a:stretch>
          </p:blipFill>
          <p:spPr bwMode="auto">
            <a:xfrm>
              <a:off x="2129" y="3696"/>
              <a:ext cx="367"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24" name="Rectangle 20" descr="PE03255_"/>
            <p:cNvSpPr>
              <a:spLocks noChangeArrowheads="1"/>
            </p:cNvSpPr>
            <p:nvPr/>
          </p:nvSpPr>
          <p:spPr bwMode="auto">
            <a:xfrm>
              <a:off x="2112" y="3665"/>
              <a:ext cx="1392" cy="415"/>
            </a:xfrm>
            <a:prstGeom prst="rect">
              <a:avLst/>
            </a:prstGeom>
            <a:noFill/>
            <a:ln w="76200">
              <a:pattFill prst="zigZag">
                <a:fgClr>
                  <a:srgbClr val="FFFFFF"/>
                </a:fgClr>
                <a:bgClr>
                  <a:srgbClr val="660066"/>
                </a:bgClr>
              </a:pattFill>
              <a:miter lim="800000"/>
              <a:headEnd type="none" w="sm" len="sm"/>
              <a:tailEnd type="none" w="sm" len="sm"/>
            </a:ln>
            <a:effectLst/>
          </p:spPr>
          <p:txBody>
            <a:bodyPr wrap="none" anchor="ctr"/>
            <a:lstStyle/>
            <a:p>
              <a:pPr algn="ctr" eaLnBrk="0" hangingPunct="0">
                <a:defRPr/>
              </a:pPr>
              <a:endParaRPr lang="zh-CN" altLang="zh-CN" sz="2400" b="1">
                <a:effectLst>
                  <a:outerShdw blurRad="38100" dist="38100" dir="2700000" algn="tl">
                    <a:srgbClr val="C0C0C0"/>
                  </a:outerShdw>
                </a:effectLst>
                <a:latin typeface="Times New Roman" panose="02020603050405020304" pitchFamily="18" charset="0"/>
                <a:ea typeface="华文中宋" panose="02010600040101010101" pitchFamily="2" charset="-122"/>
              </a:endParaRPr>
            </a:p>
          </p:txBody>
        </p:sp>
      </p:grpSp>
      <p:sp>
        <p:nvSpPr>
          <p:cNvPr id="40966" name="Rectangle 21"/>
          <p:cNvSpPr>
            <a:spLocks noGrp="1" noChangeArrowheads="1"/>
          </p:cNvSpPr>
          <p:nvPr>
            <p:ph type="title" idx="4294967295"/>
          </p:nvPr>
        </p:nvSpPr>
        <p:spPr>
          <a:xfrm>
            <a:off x="4038600" y="381000"/>
            <a:ext cx="3962400" cy="685800"/>
          </a:xfrm>
        </p:spPr>
        <p:txBody>
          <a:bodyPr anchor="b"/>
          <a:lstStyle/>
          <a:p>
            <a:r>
              <a:rPr lang="zh-CN" altLang="en-US" b="1">
                <a:solidFill>
                  <a:schemeClr val="tx1"/>
                </a:solidFill>
              </a:rPr>
              <a:t>争先赛</a:t>
            </a:r>
          </a:p>
        </p:txBody>
      </p:sp>
      <p:sp>
        <p:nvSpPr>
          <p:cNvPr id="40967" name="Rectangle 22"/>
          <p:cNvSpPr>
            <a:spLocks noGrp="1" noChangeArrowheads="1"/>
          </p:cNvSpPr>
          <p:nvPr>
            <p:ph type="body" idx="4294967295"/>
          </p:nvPr>
        </p:nvSpPr>
        <p:spPr>
          <a:xfrm>
            <a:off x="381000" y="990600"/>
            <a:ext cx="7772400" cy="641350"/>
          </a:xfrm>
        </p:spPr>
        <p:txBody>
          <a:bodyPr/>
          <a:lstStyle/>
          <a:p>
            <a:pPr algn="just">
              <a:lnSpc>
                <a:spcPct val="90000"/>
              </a:lnSpc>
              <a:spcBef>
                <a:spcPct val="50000"/>
              </a:spcBef>
            </a:pPr>
            <a:r>
              <a:rPr lang="en-US" altLang="zh-CN" sz="2800" b="1"/>
              <a:t>2.</a:t>
            </a:r>
            <a:r>
              <a:rPr lang="zh-CN" altLang="en-US" sz="2800" b="1"/>
              <a:t>绿苑小区住宅设计</a:t>
            </a:r>
            <a:r>
              <a:rPr lang="en-US" altLang="zh-CN" sz="2800" b="1"/>
              <a:t>,</a:t>
            </a:r>
            <a:r>
              <a:rPr lang="zh-CN" altLang="en-US" sz="2800" b="1"/>
              <a:t>准备在每两幢楼房之间</a:t>
            </a:r>
            <a:r>
              <a:rPr lang="en-US" altLang="zh-CN" sz="2800" b="1"/>
              <a:t>,</a:t>
            </a:r>
            <a:r>
              <a:rPr lang="zh-CN" altLang="en-US" sz="2800" b="1"/>
              <a:t>开辟面积为</a:t>
            </a:r>
            <a:r>
              <a:rPr lang="en-US" altLang="zh-CN" sz="2800" b="1"/>
              <a:t>900</a:t>
            </a:r>
            <a:r>
              <a:rPr lang="zh-CN" altLang="en-US" sz="2800" b="1"/>
              <a:t>平方米的一块长方形绿地</a:t>
            </a:r>
            <a:r>
              <a:rPr lang="en-US" altLang="zh-CN" sz="2800" b="1"/>
              <a:t>,</a:t>
            </a:r>
            <a:r>
              <a:rPr lang="zh-CN" altLang="en-US" sz="2800" b="1"/>
              <a:t>并且长比宽多</a:t>
            </a:r>
            <a:r>
              <a:rPr lang="en-US" altLang="zh-CN" sz="2800" b="1"/>
              <a:t>10</a:t>
            </a:r>
            <a:r>
              <a:rPr lang="zh-CN" altLang="en-US" sz="2800" b="1"/>
              <a:t>米</a:t>
            </a:r>
            <a:r>
              <a:rPr lang="en-US" altLang="zh-CN" sz="2800" b="1"/>
              <a:t>,</a:t>
            </a:r>
            <a:r>
              <a:rPr lang="zh-CN" altLang="en-US" sz="2800" b="1"/>
              <a:t>那么绿地的长和宽各为多少</a:t>
            </a:r>
            <a:r>
              <a:rPr lang="en-US" altLang="zh-CN" sz="2800" b="1"/>
              <a:t>?</a:t>
            </a:r>
          </a:p>
        </p:txBody>
      </p:sp>
      <p:pic>
        <p:nvPicPr>
          <p:cNvPr id="40968" name="Picture 27" descr="Q_011"/>
          <p:cNvPicPr>
            <a:picLocks noChangeAspect="1" noChangeArrowheads="1" noCrop="1"/>
          </p:cNvPicPr>
          <p:nvPr/>
        </p:nvPicPr>
        <p:blipFill>
          <a:blip r:embed="rId4" cstate="email"/>
          <a:srcRect/>
          <a:stretch>
            <a:fillRect/>
          </a:stretch>
        </p:blipFill>
        <p:spPr bwMode="auto">
          <a:xfrm>
            <a:off x="7543800" y="381000"/>
            <a:ext cx="5222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9"/>
          <p:cNvGrpSpPr/>
          <p:nvPr/>
        </p:nvGrpSpPr>
        <p:grpSpPr bwMode="auto">
          <a:xfrm>
            <a:off x="457200" y="1524000"/>
            <a:ext cx="8686800" cy="5334000"/>
            <a:chOff x="718" y="3457"/>
            <a:chExt cx="4130" cy="528"/>
          </a:xfrm>
        </p:grpSpPr>
        <p:sp>
          <p:nvSpPr>
            <p:cNvPr id="40970" name="AutoShape 30"/>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2735" name="Text Box 31"/>
            <p:cNvSpPr txBox="1">
              <a:spLocks noChangeArrowheads="1"/>
            </p:cNvSpPr>
            <p:nvPr/>
          </p:nvSpPr>
          <p:spPr bwMode="auto">
            <a:xfrm>
              <a:off x="718" y="3595"/>
              <a:ext cx="4130" cy="57"/>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72736" name="Object 32"/>
          <p:cNvGraphicFramePr>
            <a:graphicFrameLocks noChangeAspect="1"/>
          </p:cNvGraphicFramePr>
          <p:nvPr/>
        </p:nvGraphicFramePr>
        <p:xfrm>
          <a:off x="1152525" y="2362200"/>
          <a:ext cx="5953125" cy="458788"/>
        </p:xfrm>
        <a:graphic>
          <a:graphicData uri="http://schemas.openxmlformats.org/presentationml/2006/ole">
            <mc:AlternateContent xmlns:mc="http://schemas.openxmlformats.org/markup-compatibility/2006">
              <mc:Choice xmlns:v="urn:schemas-microsoft-com:vml" Requires="v">
                <p:oleObj spid="_x0000_s41026" name="Equation" r:id="rId5" imgW="3556000" imgH="279400" progId="Equation.3">
                  <p:embed/>
                </p:oleObj>
              </mc:Choice>
              <mc:Fallback>
                <p:oleObj name="Equation" r:id="rId5" imgW="3556000" imgH="279400" progId="Equation.3">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2525" y="2362200"/>
                        <a:ext cx="5953125"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37" name="Object 33"/>
          <p:cNvGraphicFramePr>
            <a:graphicFrameLocks noChangeAspect="1"/>
          </p:cNvGraphicFramePr>
          <p:nvPr/>
        </p:nvGraphicFramePr>
        <p:xfrm>
          <a:off x="2919413" y="2819400"/>
          <a:ext cx="2566987" cy="500063"/>
        </p:xfrm>
        <a:graphic>
          <a:graphicData uri="http://schemas.openxmlformats.org/presentationml/2006/ole">
            <mc:AlternateContent xmlns:mc="http://schemas.openxmlformats.org/markup-compatibility/2006">
              <mc:Choice xmlns:v="urn:schemas-microsoft-com:vml" Requires="v">
                <p:oleObj spid="_x0000_s41027" name="Equation" r:id="rId7" imgW="1308100" imgH="254000" progId="Equation.3">
                  <p:embed/>
                </p:oleObj>
              </mc:Choice>
              <mc:Fallback>
                <p:oleObj name="Equation" r:id="rId7" imgW="1308100" imgH="254000" progId="Equation.3">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9413" y="2819400"/>
                        <a:ext cx="2566987"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38" name="Object 34"/>
          <p:cNvGraphicFramePr>
            <a:graphicFrameLocks noChangeAspect="1"/>
          </p:cNvGraphicFramePr>
          <p:nvPr/>
        </p:nvGraphicFramePr>
        <p:xfrm>
          <a:off x="1654175" y="3200400"/>
          <a:ext cx="1241425" cy="431800"/>
        </p:xfrm>
        <a:graphic>
          <a:graphicData uri="http://schemas.openxmlformats.org/presentationml/2006/ole">
            <mc:AlternateContent xmlns:mc="http://schemas.openxmlformats.org/markup-compatibility/2006">
              <mc:Choice xmlns:v="urn:schemas-microsoft-com:vml" Requires="v">
                <p:oleObj spid="_x0000_s41028" name="Equation" r:id="rId9" imgW="736600" imgH="254000" progId="Equation.3">
                  <p:embed/>
                </p:oleObj>
              </mc:Choice>
              <mc:Fallback>
                <p:oleObj name="Equation" r:id="rId9" imgW="736600" imgH="254000" progId="Equation.3">
                  <p:embed/>
                  <p:pic>
                    <p:nvPicPr>
                      <p:cNvPr id="0" name="Object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4175" y="3200400"/>
                        <a:ext cx="12414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39" name="Object 35"/>
          <p:cNvGraphicFramePr>
            <a:graphicFrameLocks noChangeAspect="1"/>
          </p:cNvGraphicFramePr>
          <p:nvPr/>
        </p:nvGraphicFramePr>
        <p:xfrm>
          <a:off x="893763" y="4724400"/>
          <a:ext cx="8142287" cy="512763"/>
        </p:xfrm>
        <a:graphic>
          <a:graphicData uri="http://schemas.openxmlformats.org/presentationml/2006/ole">
            <mc:AlternateContent xmlns:mc="http://schemas.openxmlformats.org/markup-compatibility/2006">
              <mc:Choice xmlns:v="urn:schemas-microsoft-com:vml" Requires="v">
                <p:oleObj spid="_x0000_s41029" name="Equation" r:id="rId11" imgW="5105400" imgH="304800" progId="Equation.3">
                  <p:embed/>
                </p:oleObj>
              </mc:Choice>
              <mc:Fallback>
                <p:oleObj name="Equation" r:id="rId11" imgW="5105400" imgH="304800" progId="Equation.3">
                  <p:embed/>
                  <p:pic>
                    <p:nvPicPr>
                      <p:cNvPr id="0" name="Object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3763" y="4724400"/>
                        <a:ext cx="8142287"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40" name="Object 36"/>
          <p:cNvGraphicFramePr>
            <a:graphicFrameLocks noChangeAspect="1"/>
          </p:cNvGraphicFramePr>
          <p:nvPr/>
        </p:nvGraphicFramePr>
        <p:xfrm>
          <a:off x="2819400" y="3606800"/>
          <a:ext cx="2565400" cy="431800"/>
        </p:xfrm>
        <a:graphic>
          <a:graphicData uri="http://schemas.openxmlformats.org/presentationml/2006/ole">
            <mc:AlternateContent xmlns:mc="http://schemas.openxmlformats.org/markup-compatibility/2006">
              <mc:Choice xmlns:v="urn:schemas-microsoft-com:vml" Requires="v">
                <p:oleObj spid="_x0000_s41030" name="Equation" r:id="rId13" imgW="1524000" imgH="254000" progId="Equation.3">
                  <p:embed/>
                </p:oleObj>
              </mc:Choice>
              <mc:Fallback>
                <p:oleObj name="Equation" r:id="rId13" imgW="1524000" imgH="254000" progId="Equation.3">
                  <p:embed/>
                  <p:pic>
                    <p:nvPicPr>
                      <p:cNvPr id="0" name="Object 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9400" y="3606800"/>
                        <a:ext cx="2565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41" name="Object 37"/>
          <p:cNvGraphicFramePr>
            <a:graphicFrameLocks noChangeAspect="1"/>
          </p:cNvGraphicFramePr>
          <p:nvPr/>
        </p:nvGraphicFramePr>
        <p:xfrm>
          <a:off x="1600200" y="4189413"/>
          <a:ext cx="2368550" cy="458787"/>
        </p:xfrm>
        <a:graphic>
          <a:graphicData uri="http://schemas.openxmlformats.org/presentationml/2006/ole">
            <mc:AlternateContent xmlns:mc="http://schemas.openxmlformats.org/markup-compatibility/2006">
              <mc:Choice xmlns:v="urn:schemas-microsoft-com:vml" Requires="v">
                <p:oleObj spid="_x0000_s41031" name="Equation" r:id="rId15" imgW="1409700" imgH="279400" progId="Equation.3">
                  <p:embed/>
                </p:oleObj>
              </mc:Choice>
              <mc:Fallback>
                <p:oleObj name="Equation" r:id="rId15" imgW="1409700" imgH="279400" progId="Equation.3">
                  <p:embed/>
                  <p:pic>
                    <p:nvPicPr>
                      <p:cNvPr id="0" name="Object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0200" y="4189413"/>
                        <a:ext cx="23685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42" name="Object 38"/>
          <p:cNvGraphicFramePr>
            <a:graphicFrameLocks noChangeAspect="1"/>
          </p:cNvGraphicFramePr>
          <p:nvPr/>
        </p:nvGraphicFramePr>
        <p:xfrm>
          <a:off x="1143000" y="5789613"/>
          <a:ext cx="7572375" cy="458787"/>
        </p:xfrm>
        <a:graphic>
          <a:graphicData uri="http://schemas.openxmlformats.org/presentationml/2006/ole">
            <mc:AlternateContent xmlns:mc="http://schemas.openxmlformats.org/markup-compatibility/2006">
              <mc:Choice xmlns:v="urn:schemas-microsoft-com:vml" Requires="v">
                <p:oleObj spid="_x0000_s41032" name="Equation" r:id="rId17" imgW="4673600" imgH="279400" progId="Equation.3">
                  <p:embed/>
                </p:oleObj>
              </mc:Choice>
              <mc:Fallback>
                <p:oleObj name="Equation" r:id="rId17" imgW="4673600" imgH="279400" progId="Equation.3">
                  <p:embed/>
                  <p:pic>
                    <p:nvPicPr>
                      <p:cNvPr id="0" name="Object 3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3000" y="5789613"/>
                        <a:ext cx="7572375"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0979" name="Group 42"/>
          <p:cNvGrpSpPr/>
          <p:nvPr/>
        </p:nvGrpSpPr>
        <p:grpSpPr bwMode="auto">
          <a:xfrm>
            <a:off x="7086600" y="2895600"/>
            <a:ext cx="1752600" cy="1219200"/>
            <a:chOff x="4464" y="1824"/>
            <a:chExt cx="1104" cy="768"/>
          </a:xfrm>
        </p:grpSpPr>
        <p:sp>
          <p:nvSpPr>
            <p:cNvPr id="40980" name="Rectangle 39"/>
            <p:cNvSpPr>
              <a:spLocks noChangeArrowheads="1"/>
            </p:cNvSpPr>
            <p:nvPr/>
          </p:nvSpPr>
          <p:spPr bwMode="auto">
            <a:xfrm>
              <a:off x="4656" y="1824"/>
              <a:ext cx="912" cy="528"/>
            </a:xfrm>
            <a:prstGeom prst="rect">
              <a:avLst/>
            </a:prstGeom>
            <a:solidFill>
              <a:srgbClr val="008000"/>
            </a:solidFill>
            <a:ln w="9525">
              <a:solidFill>
                <a:schemeClr val="tx1"/>
              </a:solidFill>
              <a:miter lim="800000"/>
            </a:ln>
          </p:spPr>
          <p:txBody>
            <a:bodyPr wrap="none" anchor="ctr"/>
            <a:lstStyle/>
            <a:p>
              <a:endParaRPr lang="zh-CN" altLang="en-US" sz="2400"/>
            </a:p>
          </p:txBody>
        </p:sp>
        <p:sp>
          <p:nvSpPr>
            <p:cNvPr id="40981" name="Text Box 40"/>
            <p:cNvSpPr txBox="1">
              <a:spLocks noChangeArrowheads="1"/>
            </p:cNvSpPr>
            <p:nvPr/>
          </p:nvSpPr>
          <p:spPr bwMode="auto">
            <a:xfrm>
              <a:off x="4464" y="1920"/>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x</a:t>
              </a:r>
            </a:p>
          </p:txBody>
        </p:sp>
        <p:sp>
          <p:nvSpPr>
            <p:cNvPr id="40982" name="Text Box 41"/>
            <p:cNvSpPr txBox="1">
              <a:spLocks noChangeArrowheads="1"/>
            </p:cNvSpPr>
            <p:nvPr/>
          </p:nvSpPr>
          <p:spPr bwMode="auto">
            <a:xfrm>
              <a:off x="4848" y="230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x+10</a:t>
              </a:r>
            </a:p>
          </p:txBody>
        </p:sp>
      </p:grpSp>
      <p:graphicFrame>
        <p:nvGraphicFramePr>
          <p:cNvPr id="72748" name="Object 44"/>
          <p:cNvGraphicFramePr>
            <a:graphicFrameLocks noChangeAspect="1"/>
          </p:cNvGraphicFramePr>
          <p:nvPr/>
        </p:nvGraphicFramePr>
        <p:xfrm>
          <a:off x="511175" y="5291138"/>
          <a:ext cx="5930900" cy="485775"/>
        </p:xfrm>
        <a:graphic>
          <a:graphicData uri="http://schemas.openxmlformats.org/presentationml/2006/ole">
            <mc:AlternateContent xmlns:mc="http://schemas.openxmlformats.org/markup-compatibility/2006">
              <mc:Choice xmlns:v="urn:schemas-microsoft-com:vml" Requires="v">
                <p:oleObj spid="_x0000_s41033" name="Equation" r:id="rId19" imgW="3708400" imgH="292100" progId="Equation.3">
                  <p:embed/>
                </p:oleObj>
              </mc:Choice>
              <mc:Fallback>
                <p:oleObj name="Equation" r:id="rId19" imgW="3708400" imgH="292100" progId="Equation.3">
                  <p:embed/>
                  <p:pic>
                    <p:nvPicPr>
                      <p:cNvPr id="0" name="Object 4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1175" y="5291138"/>
                        <a:ext cx="59309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2736"/>
                                        </p:tgtEl>
                                        <p:attrNameLst>
                                          <p:attrName>style.visibility</p:attrName>
                                        </p:attrNameLst>
                                      </p:cBhvr>
                                      <p:to>
                                        <p:strVal val="visible"/>
                                      </p:to>
                                    </p:set>
                                    <p:animEffect transition="in" filter="blinds(horizontal)">
                                      <p:cBhvr>
                                        <p:cTn id="12" dur="500"/>
                                        <p:tgtEl>
                                          <p:spTgt spid="727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2737"/>
                                        </p:tgtEl>
                                        <p:attrNameLst>
                                          <p:attrName>style.visibility</p:attrName>
                                        </p:attrNameLst>
                                      </p:cBhvr>
                                      <p:to>
                                        <p:strVal val="visible"/>
                                      </p:to>
                                    </p:set>
                                    <p:animEffect transition="in" filter="blinds(horizontal)">
                                      <p:cBhvr>
                                        <p:cTn id="17" dur="500"/>
                                        <p:tgtEl>
                                          <p:spTgt spid="7273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2738"/>
                                        </p:tgtEl>
                                        <p:attrNameLst>
                                          <p:attrName>style.visibility</p:attrName>
                                        </p:attrNameLst>
                                      </p:cBhvr>
                                      <p:to>
                                        <p:strVal val="visible"/>
                                      </p:to>
                                    </p:set>
                                    <p:animEffect transition="in" filter="blinds(horizontal)">
                                      <p:cBhvr>
                                        <p:cTn id="22" dur="500"/>
                                        <p:tgtEl>
                                          <p:spTgt spid="727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2740"/>
                                        </p:tgtEl>
                                        <p:attrNameLst>
                                          <p:attrName>style.visibility</p:attrName>
                                        </p:attrNameLst>
                                      </p:cBhvr>
                                      <p:to>
                                        <p:strVal val="visible"/>
                                      </p:to>
                                    </p:set>
                                    <p:animEffect transition="in" filter="blinds(horizontal)">
                                      <p:cBhvr>
                                        <p:cTn id="27" dur="500"/>
                                        <p:tgtEl>
                                          <p:spTgt spid="7274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2741"/>
                                        </p:tgtEl>
                                        <p:attrNameLst>
                                          <p:attrName>style.visibility</p:attrName>
                                        </p:attrNameLst>
                                      </p:cBhvr>
                                      <p:to>
                                        <p:strVal val="visible"/>
                                      </p:to>
                                    </p:set>
                                    <p:animEffect transition="in" filter="blinds(horizontal)">
                                      <p:cBhvr>
                                        <p:cTn id="32" dur="500"/>
                                        <p:tgtEl>
                                          <p:spTgt spid="7274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2739"/>
                                        </p:tgtEl>
                                        <p:attrNameLst>
                                          <p:attrName>style.visibility</p:attrName>
                                        </p:attrNameLst>
                                      </p:cBhvr>
                                      <p:to>
                                        <p:strVal val="visible"/>
                                      </p:to>
                                    </p:set>
                                    <p:animEffect transition="in" filter="blinds(horizontal)">
                                      <p:cBhvr>
                                        <p:cTn id="37" dur="500"/>
                                        <p:tgtEl>
                                          <p:spTgt spid="7273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2748"/>
                                        </p:tgtEl>
                                        <p:attrNameLst>
                                          <p:attrName>style.visibility</p:attrName>
                                        </p:attrNameLst>
                                      </p:cBhvr>
                                      <p:to>
                                        <p:strVal val="visible"/>
                                      </p:to>
                                    </p:set>
                                    <p:animEffect transition="in" filter="blinds(horizontal)">
                                      <p:cBhvr>
                                        <p:cTn id="42" dur="500"/>
                                        <p:tgtEl>
                                          <p:spTgt spid="7274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2742"/>
                                        </p:tgtEl>
                                        <p:attrNameLst>
                                          <p:attrName>style.visibility</p:attrName>
                                        </p:attrNameLst>
                                      </p:cBhvr>
                                      <p:to>
                                        <p:strVal val="visible"/>
                                      </p:to>
                                    </p:set>
                                    <p:animEffect transition="in" filter="blinds(horizontal)">
                                      <p:cBhvr>
                                        <p:cTn id="47" dur="500"/>
                                        <p:tgtEl>
                                          <p:spTgt spid="72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4"/>
          <p:cNvGrpSpPr/>
          <p:nvPr/>
        </p:nvGrpSpPr>
        <p:grpSpPr bwMode="auto">
          <a:xfrm>
            <a:off x="457200" y="2133600"/>
            <a:ext cx="8686800" cy="4800600"/>
            <a:chOff x="718" y="3457"/>
            <a:chExt cx="4130" cy="528"/>
          </a:xfrm>
        </p:grpSpPr>
        <p:sp>
          <p:nvSpPr>
            <p:cNvPr id="41987" name="AutoShape 35"/>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3764" name="Text Box 36"/>
            <p:cNvSpPr txBox="1">
              <a:spLocks noChangeArrowheads="1"/>
            </p:cNvSpPr>
            <p:nvPr/>
          </p:nvSpPr>
          <p:spPr bwMode="auto">
            <a:xfrm>
              <a:off x="718" y="3592"/>
              <a:ext cx="4130" cy="63"/>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pSp>
        <p:nvGrpSpPr>
          <p:cNvPr id="41989" name="Group 10"/>
          <p:cNvGrpSpPr/>
          <p:nvPr/>
        </p:nvGrpSpPr>
        <p:grpSpPr bwMode="auto">
          <a:xfrm>
            <a:off x="0" y="228600"/>
            <a:ext cx="2794000" cy="990600"/>
            <a:chOff x="304" y="2304"/>
            <a:chExt cx="1760" cy="624"/>
          </a:xfrm>
        </p:grpSpPr>
        <p:grpSp>
          <p:nvGrpSpPr>
            <p:cNvPr id="41990" name="Group 11"/>
            <p:cNvGrpSpPr/>
            <p:nvPr/>
          </p:nvGrpSpPr>
          <p:grpSpPr bwMode="auto">
            <a:xfrm>
              <a:off x="816" y="2304"/>
              <a:ext cx="1248" cy="586"/>
              <a:chOff x="672" y="3439"/>
              <a:chExt cx="4176" cy="593"/>
            </a:xfrm>
          </p:grpSpPr>
          <p:sp>
            <p:nvSpPr>
              <p:cNvPr id="41991" name="AutoShape 12"/>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3741" name="Text Box 13"/>
              <p:cNvSpPr txBox="1">
                <a:spLocks noChangeArrowheads="1"/>
              </p:cNvSpPr>
              <p:nvPr/>
            </p:nvSpPr>
            <p:spPr bwMode="auto">
              <a:xfrm>
                <a:off x="719" y="3439"/>
                <a:ext cx="4129" cy="370"/>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pSp>
          <p:nvGrpSpPr>
            <p:cNvPr id="41993" name="Group 14"/>
            <p:cNvGrpSpPr/>
            <p:nvPr/>
          </p:nvGrpSpPr>
          <p:grpSpPr bwMode="auto">
            <a:xfrm>
              <a:off x="304" y="2448"/>
              <a:ext cx="1419" cy="480"/>
              <a:chOff x="75" y="37"/>
              <a:chExt cx="1419" cy="480"/>
            </a:xfrm>
          </p:grpSpPr>
          <p:sp>
            <p:nvSpPr>
              <p:cNvPr id="73743" name="Text Box 15">
                <a:hlinkClick r:id="rId3" action="ppaction://hlinksldjump"/>
              </p:cNvPr>
              <p:cNvSpPr txBox="1">
                <a:spLocks noChangeArrowheads="1"/>
              </p:cNvSpPr>
              <p:nvPr/>
            </p:nvSpPr>
            <p:spPr bwMode="auto">
              <a:xfrm>
                <a:off x="582" y="38"/>
                <a:ext cx="912" cy="365"/>
              </a:xfrm>
              <a:prstGeom prst="rect">
                <a:avLst/>
              </a:prstGeom>
              <a:noFill/>
              <a:ln w="12700" cap="sq">
                <a:noFill/>
                <a:miter lim="800000"/>
                <a:headEnd type="none" w="sm" len="sm"/>
                <a:tailEnd type="none" w="sm" len="sm"/>
              </a:ln>
              <a:effectLst/>
            </p:spPr>
            <p:txBody>
              <a:bodyPr>
                <a:spAutoFit/>
              </a:bodyPr>
              <a:lstStyle/>
              <a:p>
                <a:pPr eaLnBrk="0" hangingPunct="0">
                  <a:defRPr/>
                </a:pPr>
                <a:r>
                  <a:rPr lang="zh-CN" altLang="en-US" sz="32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想一想</a:t>
                </a:r>
              </a:p>
            </p:txBody>
          </p:sp>
          <p:pic>
            <p:nvPicPr>
              <p:cNvPr id="41995" name="Picture 16" descr="BD06639_"/>
              <p:cNvPicPr>
                <a:picLocks noChangeAspect="1" noChangeArrowheads="1"/>
              </p:cNvPicPr>
              <p:nvPr/>
            </p:nvPicPr>
            <p:blipFill>
              <a:blip r:embed="rId4" cstate="email"/>
              <a:srcRect/>
              <a:stretch>
                <a:fillRect/>
              </a:stretch>
            </p:blipFill>
            <p:spPr bwMode="auto">
              <a:xfrm>
                <a:off x="75" y="37"/>
                <a:ext cx="4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996" name="Picture 17" descr="gif003[1]">
              <a:hlinkClick r:id="" action="ppaction://hlinkshowjump?jump=lastslide"/>
            </p:cNvPr>
            <p:cNvPicPr>
              <a:picLocks noChangeAspect="1" noChangeArrowheads="1" noCrop="1"/>
            </p:cNvPicPr>
            <p:nvPr/>
          </p:nvPicPr>
          <p:blipFill>
            <a:blip r:embed="rId5" cstate="email"/>
            <a:srcRect/>
            <a:stretch>
              <a:fillRect/>
            </a:stretch>
          </p:blipFill>
          <p:spPr bwMode="auto">
            <a:xfrm>
              <a:off x="1664" y="2479"/>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997" name="Rectangle 18"/>
          <p:cNvSpPr>
            <a:spLocks noGrp="1" noChangeArrowheads="1"/>
          </p:cNvSpPr>
          <p:nvPr>
            <p:ph type="title" idx="4294967295"/>
          </p:nvPr>
        </p:nvSpPr>
        <p:spPr>
          <a:xfrm>
            <a:off x="3276600" y="228600"/>
            <a:ext cx="5562600" cy="762000"/>
          </a:xfrm>
        </p:spPr>
        <p:txBody>
          <a:bodyPr anchor="b"/>
          <a:lstStyle/>
          <a:p>
            <a:r>
              <a:rPr lang="zh-CN" altLang="en-US">
                <a:solidFill>
                  <a:srgbClr val="FF0000"/>
                </a:solidFill>
              </a:rPr>
              <a:t>先胜为快</a:t>
            </a:r>
          </a:p>
        </p:txBody>
      </p:sp>
      <p:sp>
        <p:nvSpPr>
          <p:cNvPr id="41998" name="Rectangle 19"/>
          <p:cNvSpPr>
            <a:spLocks noGrp="1" noChangeArrowheads="1"/>
          </p:cNvSpPr>
          <p:nvPr>
            <p:ph type="body" idx="4294967295"/>
          </p:nvPr>
        </p:nvSpPr>
        <p:spPr>
          <a:xfrm>
            <a:off x="228600" y="1143000"/>
            <a:ext cx="8610600" cy="685800"/>
          </a:xfrm>
        </p:spPr>
        <p:txBody>
          <a:bodyPr/>
          <a:lstStyle/>
          <a:p>
            <a:pPr>
              <a:lnSpc>
                <a:spcPct val="90000"/>
              </a:lnSpc>
            </a:pPr>
            <a:r>
              <a:rPr lang="zh-CN" altLang="en-GB" sz="2800" b="1" dirty="0"/>
              <a:t>3.一块长和宽分别为60厘米和40厘米的长方形铁皮,要在它的四角截去四个相等的小正方形，折成一个无盖的长方体水槽,使它的底面积为800平方厘米.求截去正方形的边长.</a:t>
            </a:r>
            <a:endParaRPr lang="en-US" altLang="zh-CN" sz="2800" b="1" dirty="0"/>
          </a:p>
        </p:txBody>
      </p:sp>
      <p:pic>
        <p:nvPicPr>
          <p:cNvPr id="41999" name="Picture 21" descr="Q_011"/>
          <p:cNvPicPr>
            <a:picLocks noChangeAspect="1" noChangeArrowheads="1" noCrop="1"/>
          </p:cNvPicPr>
          <p:nvPr/>
        </p:nvPicPr>
        <p:blipFill>
          <a:blip r:embed="rId6" cstate="email"/>
          <a:srcRect/>
          <a:stretch>
            <a:fillRect/>
          </a:stretch>
        </p:blipFill>
        <p:spPr bwMode="auto">
          <a:xfrm>
            <a:off x="7543800" y="228600"/>
            <a:ext cx="5222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000" name="Group 44"/>
          <p:cNvGrpSpPr/>
          <p:nvPr/>
        </p:nvGrpSpPr>
        <p:grpSpPr bwMode="auto">
          <a:xfrm>
            <a:off x="6376988" y="2971800"/>
            <a:ext cx="2462212" cy="2057400"/>
            <a:chOff x="4017" y="1872"/>
            <a:chExt cx="1551" cy="1296"/>
          </a:xfrm>
        </p:grpSpPr>
        <p:sp>
          <p:nvSpPr>
            <p:cNvPr id="42001" name="Line 27"/>
            <p:cNvSpPr>
              <a:spLocks noChangeShapeType="1"/>
            </p:cNvSpPr>
            <p:nvPr/>
          </p:nvSpPr>
          <p:spPr bwMode="auto">
            <a:xfrm>
              <a:off x="4224" y="2112"/>
              <a:ext cx="0" cy="1056"/>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2002" name="Rectangle 22"/>
            <p:cNvSpPr>
              <a:spLocks noChangeArrowheads="1"/>
            </p:cNvSpPr>
            <p:nvPr/>
          </p:nvSpPr>
          <p:spPr bwMode="auto">
            <a:xfrm>
              <a:off x="4028" y="2112"/>
              <a:ext cx="1540" cy="1056"/>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400"/>
            </a:p>
          </p:txBody>
        </p:sp>
        <p:sp>
          <p:nvSpPr>
            <p:cNvPr id="42003" name="Line 25"/>
            <p:cNvSpPr>
              <a:spLocks noChangeShapeType="1"/>
            </p:cNvSpPr>
            <p:nvPr/>
          </p:nvSpPr>
          <p:spPr bwMode="auto">
            <a:xfrm>
              <a:off x="4017" y="2304"/>
              <a:ext cx="1551"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2004" name="Line 26"/>
            <p:cNvSpPr>
              <a:spLocks noChangeShapeType="1"/>
            </p:cNvSpPr>
            <p:nvPr/>
          </p:nvSpPr>
          <p:spPr bwMode="auto">
            <a:xfrm>
              <a:off x="4039" y="2976"/>
              <a:ext cx="1529"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2005" name="Line 28"/>
            <p:cNvSpPr>
              <a:spLocks noChangeShapeType="1"/>
            </p:cNvSpPr>
            <p:nvPr/>
          </p:nvSpPr>
          <p:spPr bwMode="auto">
            <a:xfrm>
              <a:off x="5376" y="2112"/>
              <a:ext cx="0" cy="1056"/>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2006" name="Text Box 29"/>
            <p:cNvSpPr txBox="1">
              <a:spLocks noChangeArrowheads="1"/>
            </p:cNvSpPr>
            <p:nvPr/>
          </p:nvSpPr>
          <p:spPr bwMode="auto">
            <a:xfrm>
              <a:off x="4032" y="187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a:t>x</a:t>
              </a:r>
            </a:p>
          </p:txBody>
        </p:sp>
        <p:sp>
          <p:nvSpPr>
            <p:cNvPr id="42007" name="Text Box 30"/>
            <p:cNvSpPr txBox="1">
              <a:spLocks noChangeArrowheads="1"/>
            </p:cNvSpPr>
            <p:nvPr/>
          </p:nvSpPr>
          <p:spPr bwMode="auto">
            <a:xfrm>
              <a:off x="4512" y="2112"/>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1800"/>
                <a:t>60-2x</a:t>
              </a:r>
            </a:p>
          </p:txBody>
        </p:sp>
        <p:sp>
          <p:nvSpPr>
            <p:cNvPr id="42008" name="Text Box 31"/>
            <p:cNvSpPr txBox="1">
              <a:spLocks noChangeArrowheads="1"/>
            </p:cNvSpPr>
            <p:nvPr/>
          </p:nvSpPr>
          <p:spPr bwMode="auto">
            <a:xfrm rot="-5400000">
              <a:off x="3884" y="2448"/>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1800"/>
                <a:t>40-2x</a:t>
              </a:r>
            </a:p>
          </p:txBody>
        </p:sp>
        <p:sp>
          <p:nvSpPr>
            <p:cNvPr id="42009" name="Text Box 32"/>
            <p:cNvSpPr txBox="1">
              <a:spLocks noChangeArrowheads="1"/>
            </p:cNvSpPr>
            <p:nvPr/>
          </p:nvSpPr>
          <p:spPr bwMode="auto">
            <a:xfrm>
              <a:off x="4464" y="2496"/>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solidFill>
                    <a:srgbClr val="FF0000"/>
                  </a:solidFill>
                </a:rPr>
                <a:t>800cm</a:t>
              </a:r>
              <a:r>
                <a:rPr lang="en-US" altLang="zh-CN" sz="2400" baseline="30000">
                  <a:solidFill>
                    <a:srgbClr val="FF0000"/>
                  </a:solidFill>
                </a:rPr>
                <a:t>2</a:t>
              </a:r>
            </a:p>
          </p:txBody>
        </p:sp>
      </p:grpSp>
      <p:graphicFrame>
        <p:nvGraphicFramePr>
          <p:cNvPr id="91136" name="Object 0"/>
          <p:cNvGraphicFramePr>
            <a:graphicFrameLocks noChangeAspect="1"/>
          </p:cNvGraphicFramePr>
          <p:nvPr/>
        </p:nvGraphicFramePr>
        <p:xfrm>
          <a:off x="701675" y="2743200"/>
          <a:ext cx="6799263" cy="458788"/>
        </p:xfrm>
        <a:graphic>
          <a:graphicData uri="http://schemas.openxmlformats.org/presentationml/2006/ole">
            <mc:AlternateContent xmlns:mc="http://schemas.openxmlformats.org/markup-compatibility/2006">
              <mc:Choice xmlns:v="urn:schemas-microsoft-com:vml" Requires="v">
                <p:oleObj spid="_x0000_s42054" name="Equation" r:id="rId7" imgW="4064000" imgH="279400" progId="Equation.3">
                  <p:embed/>
                </p:oleObj>
              </mc:Choice>
              <mc:Fallback>
                <p:oleObj name="Equation" r:id="rId7" imgW="4064000" imgH="279400" progId="Equation.3">
                  <p:embed/>
                  <p:pic>
                    <p:nvPicPr>
                      <p:cNvPr id="0" name="Object 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75" y="2743200"/>
                        <a:ext cx="679926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37" name="Object 1"/>
          <p:cNvGraphicFramePr>
            <a:graphicFrameLocks noChangeAspect="1"/>
          </p:cNvGraphicFramePr>
          <p:nvPr/>
        </p:nvGraphicFramePr>
        <p:xfrm>
          <a:off x="2322513" y="3124200"/>
          <a:ext cx="3440112" cy="500063"/>
        </p:xfrm>
        <a:graphic>
          <a:graphicData uri="http://schemas.openxmlformats.org/presentationml/2006/ole">
            <mc:AlternateContent xmlns:mc="http://schemas.openxmlformats.org/markup-compatibility/2006">
              <mc:Choice xmlns:v="urn:schemas-microsoft-com:vml" Requires="v">
                <p:oleObj spid="_x0000_s42055" name="Equation" r:id="rId9" imgW="2057400" imgH="254000" progId="Equation.3">
                  <p:embed/>
                </p:oleObj>
              </mc:Choice>
              <mc:Fallback>
                <p:oleObj name="Equation" r:id="rId9" imgW="2057400" imgH="2540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22513" y="3124200"/>
                        <a:ext cx="3440112"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38" name="Object 2"/>
          <p:cNvGraphicFramePr>
            <a:graphicFrameLocks noChangeAspect="1"/>
          </p:cNvGraphicFramePr>
          <p:nvPr/>
        </p:nvGraphicFramePr>
        <p:xfrm>
          <a:off x="1157288" y="5715000"/>
          <a:ext cx="4927600" cy="431800"/>
        </p:xfrm>
        <a:graphic>
          <a:graphicData uri="http://schemas.openxmlformats.org/presentationml/2006/ole">
            <mc:AlternateContent xmlns:mc="http://schemas.openxmlformats.org/markup-compatibility/2006">
              <mc:Choice xmlns:v="urn:schemas-microsoft-com:vml" Requires="v">
                <p:oleObj spid="_x0000_s42056" name="Equation" r:id="rId11" imgW="3035300" imgH="254000" progId="Equation.DSMT4">
                  <p:embed/>
                </p:oleObj>
              </mc:Choice>
              <mc:Fallback>
                <p:oleObj name="Equation" r:id="rId11" imgW="3035300" imgH="254000"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57288" y="5715000"/>
                        <a:ext cx="4927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39" name="Object 3"/>
          <p:cNvGraphicFramePr>
            <a:graphicFrameLocks noChangeAspect="1"/>
          </p:cNvGraphicFramePr>
          <p:nvPr/>
        </p:nvGraphicFramePr>
        <p:xfrm>
          <a:off x="1560513" y="3606800"/>
          <a:ext cx="1241425" cy="431800"/>
        </p:xfrm>
        <a:graphic>
          <a:graphicData uri="http://schemas.openxmlformats.org/presentationml/2006/ole">
            <mc:AlternateContent xmlns:mc="http://schemas.openxmlformats.org/markup-compatibility/2006">
              <mc:Choice xmlns:v="urn:schemas-microsoft-com:vml" Requires="v">
                <p:oleObj spid="_x0000_s42057" name="Equation" r:id="rId13" imgW="736600" imgH="254000" progId="Equation.3">
                  <p:embed/>
                </p:oleObj>
              </mc:Choice>
              <mc:Fallback>
                <p:oleObj name="Equation" r:id="rId13" imgW="736600" imgH="254000" progId="Equation.3">
                  <p:embed/>
                  <p:pic>
                    <p:nvPicPr>
                      <p:cNvPr id="0" name="Object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60513" y="3606800"/>
                        <a:ext cx="12414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40" name="Object 4"/>
          <p:cNvGraphicFramePr>
            <a:graphicFrameLocks noChangeAspect="1"/>
          </p:cNvGraphicFramePr>
          <p:nvPr/>
        </p:nvGraphicFramePr>
        <p:xfrm>
          <a:off x="1524000" y="5056188"/>
          <a:ext cx="4584700" cy="458787"/>
        </p:xfrm>
        <a:graphic>
          <a:graphicData uri="http://schemas.openxmlformats.org/presentationml/2006/ole">
            <mc:AlternateContent xmlns:mc="http://schemas.openxmlformats.org/markup-compatibility/2006">
              <mc:Choice xmlns:v="urn:schemas-microsoft-com:vml" Requires="v">
                <p:oleObj spid="_x0000_s42058" name="Equation" r:id="rId15" imgW="2870200" imgH="279400" progId="Equation.DSMT4">
                  <p:embed/>
                </p:oleObj>
              </mc:Choice>
              <mc:Fallback>
                <p:oleObj name="Equation" r:id="rId15" imgW="2870200" imgH="279400" progId="Equation.DSMT4">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5056188"/>
                        <a:ext cx="45847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41" name="Object 5"/>
          <p:cNvGraphicFramePr>
            <a:graphicFrameLocks noChangeAspect="1"/>
          </p:cNvGraphicFramePr>
          <p:nvPr/>
        </p:nvGraphicFramePr>
        <p:xfrm>
          <a:off x="2698750" y="3886200"/>
          <a:ext cx="2620963" cy="431800"/>
        </p:xfrm>
        <a:graphic>
          <a:graphicData uri="http://schemas.openxmlformats.org/presentationml/2006/ole">
            <mc:AlternateContent xmlns:mc="http://schemas.openxmlformats.org/markup-compatibility/2006">
              <mc:Choice xmlns:v="urn:schemas-microsoft-com:vml" Requires="v">
                <p:oleObj spid="_x0000_s42059" name="Equation" r:id="rId17" imgW="1562100" imgH="254000" progId="Equation.3">
                  <p:embed/>
                </p:oleObj>
              </mc:Choice>
              <mc:Fallback>
                <p:oleObj name="Equation" r:id="rId17" imgW="1562100" imgH="254000" progId="Equation.3">
                  <p:embed/>
                  <p:pic>
                    <p:nvPicPr>
                      <p:cNvPr id="0" name="Object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98750" y="3886200"/>
                        <a:ext cx="26209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42" name="Object 6"/>
          <p:cNvGraphicFramePr>
            <a:graphicFrameLocks noChangeAspect="1"/>
          </p:cNvGraphicFramePr>
          <p:nvPr/>
        </p:nvGraphicFramePr>
        <p:xfrm>
          <a:off x="1506538" y="4343400"/>
          <a:ext cx="2368550" cy="458788"/>
        </p:xfrm>
        <a:graphic>
          <a:graphicData uri="http://schemas.openxmlformats.org/presentationml/2006/ole">
            <mc:AlternateContent xmlns:mc="http://schemas.openxmlformats.org/markup-compatibility/2006">
              <mc:Choice xmlns:v="urn:schemas-microsoft-com:vml" Requires="v">
                <p:oleObj spid="_x0000_s42060" name="Equation" r:id="rId19" imgW="1409700" imgH="279400" progId="Equation.3">
                  <p:embed/>
                </p:oleObj>
              </mc:Choice>
              <mc:Fallback>
                <p:oleObj name="Equation" r:id="rId19" imgW="1409700" imgH="279400" progId="Equation.3">
                  <p:embed/>
                  <p:pic>
                    <p:nvPicPr>
                      <p:cNvPr id="0" name="Object 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06538" y="4343400"/>
                        <a:ext cx="2368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1136"/>
                                        </p:tgtEl>
                                        <p:attrNameLst>
                                          <p:attrName>style.visibility</p:attrName>
                                        </p:attrNameLst>
                                      </p:cBhvr>
                                      <p:to>
                                        <p:strVal val="visible"/>
                                      </p:to>
                                    </p:set>
                                    <p:animEffect transition="in" filter="blinds(horizontal)">
                                      <p:cBhvr>
                                        <p:cTn id="12" dur="500"/>
                                        <p:tgtEl>
                                          <p:spTgt spid="911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1137"/>
                                        </p:tgtEl>
                                        <p:attrNameLst>
                                          <p:attrName>style.visibility</p:attrName>
                                        </p:attrNameLst>
                                      </p:cBhvr>
                                      <p:to>
                                        <p:strVal val="visible"/>
                                      </p:to>
                                    </p:set>
                                    <p:animEffect transition="in" filter="blinds(horizontal)">
                                      <p:cBhvr>
                                        <p:cTn id="17" dur="500"/>
                                        <p:tgtEl>
                                          <p:spTgt spid="9113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1139"/>
                                        </p:tgtEl>
                                        <p:attrNameLst>
                                          <p:attrName>style.visibility</p:attrName>
                                        </p:attrNameLst>
                                      </p:cBhvr>
                                      <p:to>
                                        <p:strVal val="visible"/>
                                      </p:to>
                                    </p:set>
                                    <p:animEffect transition="in" filter="blinds(horizontal)">
                                      <p:cBhvr>
                                        <p:cTn id="22" dur="500"/>
                                        <p:tgtEl>
                                          <p:spTgt spid="9113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1141"/>
                                        </p:tgtEl>
                                        <p:attrNameLst>
                                          <p:attrName>style.visibility</p:attrName>
                                        </p:attrNameLst>
                                      </p:cBhvr>
                                      <p:to>
                                        <p:strVal val="visible"/>
                                      </p:to>
                                    </p:set>
                                    <p:animEffect transition="in" filter="blinds(horizontal)">
                                      <p:cBhvr>
                                        <p:cTn id="27" dur="500"/>
                                        <p:tgtEl>
                                          <p:spTgt spid="9114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1142"/>
                                        </p:tgtEl>
                                        <p:attrNameLst>
                                          <p:attrName>style.visibility</p:attrName>
                                        </p:attrNameLst>
                                      </p:cBhvr>
                                      <p:to>
                                        <p:strVal val="visible"/>
                                      </p:to>
                                    </p:set>
                                    <p:animEffect transition="in" filter="blinds(horizontal)">
                                      <p:cBhvr>
                                        <p:cTn id="32" dur="500"/>
                                        <p:tgtEl>
                                          <p:spTgt spid="9114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1140"/>
                                        </p:tgtEl>
                                        <p:attrNameLst>
                                          <p:attrName>style.visibility</p:attrName>
                                        </p:attrNameLst>
                                      </p:cBhvr>
                                      <p:to>
                                        <p:strVal val="visible"/>
                                      </p:to>
                                    </p:set>
                                    <p:animEffect transition="in" filter="blinds(horizontal)">
                                      <p:cBhvr>
                                        <p:cTn id="37" dur="500"/>
                                        <p:tgtEl>
                                          <p:spTgt spid="9114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1138"/>
                                        </p:tgtEl>
                                        <p:attrNameLst>
                                          <p:attrName>style.visibility</p:attrName>
                                        </p:attrNameLst>
                                      </p:cBhvr>
                                      <p:to>
                                        <p:strVal val="visible"/>
                                      </p:to>
                                    </p:set>
                                    <p:animEffect transition="in" filter="blinds(horizontal)">
                                      <p:cBhvr>
                                        <p:cTn id="42" dur="500"/>
                                        <p:tgtEl>
                                          <p:spTgt spid="91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5"/>
          <p:cNvGrpSpPr/>
          <p:nvPr/>
        </p:nvGrpSpPr>
        <p:grpSpPr bwMode="auto">
          <a:xfrm>
            <a:off x="533400" y="2057400"/>
            <a:ext cx="8610600" cy="4800600"/>
            <a:chOff x="718" y="3457"/>
            <a:chExt cx="4130" cy="528"/>
          </a:xfrm>
        </p:grpSpPr>
        <p:sp>
          <p:nvSpPr>
            <p:cNvPr id="43011" name="AutoShape 206"/>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57551" name="Text Box 207"/>
            <p:cNvSpPr txBox="1">
              <a:spLocks noChangeArrowheads="1"/>
            </p:cNvSpPr>
            <p:nvPr/>
          </p:nvSpPr>
          <p:spPr bwMode="auto">
            <a:xfrm>
              <a:off x="718" y="3592"/>
              <a:ext cx="4130" cy="63"/>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3013" name="Rectangle 2"/>
          <p:cNvSpPr>
            <a:spLocks noGrp="1" noChangeArrowheads="1"/>
          </p:cNvSpPr>
          <p:nvPr>
            <p:ph type="title" idx="4294967295"/>
          </p:nvPr>
        </p:nvSpPr>
        <p:spPr>
          <a:xfrm>
            <a:off x="3886200" y="228600"/>
            <a:ext cx="5029200" cy="533400"/>
          </a:xfrm>
        </p:spPr>
        <p:txBody>
          <a:bodyPr anchor="b"/>
          <a:lstStyle/>
          <a:p>
            <a:r>
              <a:rPr lang="en-US" altLang="zh-CN" sz="3600">
                <a:solidFill>
                  <a:srgbClr val="FF0000"/>
                </a:solidFill>
                <a:ea typeface="隶书" panose="02010509060101010101" pitchFamily="49" charset="-122"/>
              </a:rPr>
              <a:t>  </a:t>
            </a:r>
            <a:r>
              <a:rPr lang="zh-CN" altLang="en-US" sz="3600">
                <a:solidFill>
                  <a:srgbClr val="FF0000"/>
                </a:solidFill>
                <a:ea typeface="隶书" panose="02010509060101010101" pitchFamily="49" charset="-122"/>
              </a:rPr>
              <a:t>源于生活的数学</a:t>
            </a:r>
          </a:p>
        </p:txBody>
      </p:sp>
      <p:pic>
        <p:nvPicPr>
          <p:cNvPr id="43014" name="Picture 7" descr="Q_011"/>
          <p:cNvPicPr>
            <a:picLocks noChangeAspect="1" noChangeArrowheads="1" noCrop="1"/>
          </p:cNvPicPr>
          <p:nvPr/>
        </p:nvPicPr>
        <p:blipFill>
          <a:blip r:embed="rId3" cstate="email"/>
          <a:srcRect/>
          <a:stretch>
            <a:fillRect/>
          </a:stretch>
        </p:blipFill>
        <p:spPr bwMode="auto">
          <a:xfrm>
            <a:off x="7467600" y="152400"/>
            <a:ext cx="5222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140" descr="AG00029_"/>
          <p:cNvPicPr>
            <a:picLocks noChangeAspect="1" noChangeArrowheads="1" noCrop="1"/>
          </p:cNvPicPr>
          <p:nvPr/>
        </p:nvPicPr>
        <p:blipFill>
          <a:blip r:embed="rId4" cstate="email"/>
          <a:srcRect/>
          <a:stretch>
            <a:fillRect/>
          </a:stretch>
        </p:blipFill>
        <p:spPr bwMode="auto">
          <a:xfrm>
            <a:off x="609600" y="0"/>
            <a:ext cx="11430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3016" name="Object 170"/>
          <p:cNvGraphicFramePr>
            <a:graphicFrameLocks noChangeAspect="1"/>
          </p:cNvGraphicFramePr>
          <p:nvPr/>
        </p:nvGraphicFramePr>
        <p:xfrm>
          <a:off x="5105400" y="1752600"/>
          <a:ext cx="306388" cy="836613"/>
        </p:xfrm>
        <a:graphic>
          <a:graphicData uri="http://schemas.openxmlformats.org/presentationml/2006/ole">
            <mc:AlternateContent xmlns:mc="http://schemas.openxmlformats.org/markup-compatibility/2006">
              <mc:Choice xmlns:v="urn:schemas-microsoft-com:vml" Requires="v">
                <p:oleObj spid="_x0000_s43070" name="Equation" r:id="rId5" imgW="190500" imgH="508000" progId="Equation.3">
                  <p:embed/>
                </p:oleObj>
              </mc:Choice>
              <mc:Fallback>
                <p:oleObj name="Equation" r:id="rId5" imgW="190500" imgH="508000" progId="Equation.3">
                  <p:embed/>
                  <p:pic>
                    <p:nvPicPr>
                      <p:cNvPr id="0" name="Object 1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752600"/>
                        <a:ext cx="306388"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17" name="Text Box 187"/>
          <p:cNvSpPr txBox="1">
            <a:spLocks noChangeArrowheads="1"/>
          </p:cNvSpPr>
          <p:nvPr/>
        </p:nvSpPr>
        <p:spPr bwMode="auto">
          <a:xfrm>
            <a:off x="152400" y="990600"/>
            <a:ext cx="8534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2800" dirty="0"/>
              <a:t>4.</a:t>
            </a:r>
            <a:r>
              <a:rPr lang="zh-CN" altLang="en-GB" sz="2800" b="1" dirty="0"/>
              <a:t>学生会准备举办摄影展览, 在每张长和宽分别为18厘米和12厘米的长方形相片周围镶上一圈等宽的彩纸. 经试验, 彩纸面积为相片面积的    时较美观,求镶上彩纸条的宽. (精确到0.1厘米</a:t>
            </a:r>
            <a:r>
              <a:rPr lang="en-US" altLang="zh-CN" sz="2800" b="1" dirty="0"/>
              <a:t>)</a:t>
            </a:r>
            <a:endParaRPr lang="en-US" altLang="zh-CN" sz="2800" dirty="0"/>
          </a:p>
        </p:txBody>
      </p:sp>
      <p:grpSp>
        <p:nvGrpSpPr>
          <p:cNvPr id="43018" name="Group 204"/>
          <p:cNvGrpSpPr/>
          <p:nvPr/>
        </p:nvGrpSpPr>
        <p:grpSpPr bwMode="auto">
          <a:xfrm>
            <a:off x="6470650" y="3621088"/>
            <a:ext cx="2597150" cy="2017712"/>
            <a:chOff x="1968" y="2016"/>
            <a:chExt cx="1636" cy="1271"/>
          </a:xfrm>
        </p:grpSpPr>
        <p:pic>
          <p:nvPicPr>
            <p:cNvPr id="43019" name="Picture 203" descr="地毯3"/>
            <p:cNvPicPr>
              <a:picLocks noChangeAspect="1" noChangeArrowheads="1"/>
            </p:cNvPicPr>
            <p:nvPr/>
          </p:nvPicPr>
          <p:blipFill>
            <a:blip r:embed="rId7"/>
            <a:srcRect/>
            <a:stretch>
              <a:fillRect/>
            </a:stretch>
          </p:blipFill>
          <p:spPr bwMode="auto">
            <a:xfrm>
              <a:off x="1968" y="2016"/>
              <a:ext cx="1636" cy="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0" name="Picture 201" descr="黄金分割"/>
            <p:cNvPicPr>
              <a:picLocks noChangeAspect="1" noChangeArrowheads="1"/>
            </p:cNvPicPr>
            <p:nvPr/>
          </p:nvPicPr>
          <p:blipFill>
            <a:blip r:embed="rId8" cstate="email"/>
            <a:srcRect/>
            <a:stretch>
              <a:fillRect/>
            </a:stretch>
          </p:blipFill>
          <p:spPr bwMode="auto">
            <a:xfrm>
              <a:off x="2149" y="2185"/>
              <a:ext cx="122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57552" name="Object 208"/>
          <p:cNvGraphicFramePr>
            <a:graphicFrameLocks noChangeAspect="1"/>
          </p:cNvGraphicFramePr>
          <p:nvPr/>
        </p:nvGraphicFramePr>
        <p:xfrm>
          <a:off x="1377950" y="2667000"/>
          <a:ext cx="5445125" cy="458788"/>
        </p:xfrm>
        <a:graphic>
          <a:graphicData uri="http://schemas.openxmlformats.org/presentationml/2006/ole">
            <mc:AlternateContent xmlns:mc="http://schemas.openxmlformats.org/markup-compatibility/2006">
              <mc:Choice xmlns:v="urn:schemas-microsoft-com:vml" Requires="v">
                <p:oleObj spid="_x0000_s43071" name="Equation" r:id="rId9" imgW="3251200" imgH="279400" progId="Equation.3">
                  <p:embed/>
                </p:oleObj>
              </mc:Choice>
              <mc:Fallback>
                <p:oleObj name="Equation" r:id="rId9" imgW="3251200" imgH="279400" progId="Equation.3">
                  <p:embed/>
                  <p:pic>
                    <p:nvPicPr>
                      <p:cNvPr id="0" name="Object 20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7950" y="2667000"/>
                        <a:ext cx="5445125"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3" name="Object 209"/>
          <p:cNvGraphicFramePr>
            <a:graphicFrameLocks noChangeAspect="1"/>
          </p:cNvGraphicFramePr>
          <p:nvPr/>
        </p:nvGraphicFramePr>
        <p:xfrm>
          <a:off x="1549400" y="3048000"/>
          <a:ext cx="5384800" cy="887413"/>
        </p:xfrm>
        <a:graphic>
          <a:graphicData uri="http://schemas.openxmlformats.org/presentationml/2006/ole">
            <mc:AlternateContent xmlns:mc="http://schemas.openxmlformats.org/markup-compatibility/2006">
              <mc:Choice xmlns:v="urn:schemas-microsoft-com:vml" Requires="v">
                <p:oleObj spid="_x0000_s43072" name="Equation" r:id="rId11" imgW="3225800" imgH="508000" progId="Equation.3">
                  <p:embed/>
                </p:oleObj>
              </mc:Choice>
              <mc:Fallback>
                <p:oleObj name="Equation" r:id="rId11" imgW="3225800" imgH="508000" progId="Equation.3">
                  <p:embed/>
                  <p:pic>
                    <p:nvPicPr>
                      <p:cNvPr id="0" name="Object 2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49400" y="3048000"/>
                        <a:ext cx="5384800" cy="88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4" name="Object 210"/>
          <p:cNvGraphicFramePr>
            <a:graphicFrameLocks noChangeAspect="1"/>
          </p:cNvGraphicFramePr>
          <p:nvPr/>
        </p:nvGraphicFramePr>
        <p:xfrm>
          <a:off x="1403350" y="6426200"/>
          <a:ext cx="3705225" cy="431800"/>
        </p:xfrm>
        <a:graphic>
          <a:graphicData uri="http://schemas.openxmlformats.org/presentationml/2006/ole">
            <mc:AlternateContent xmlns:mc="http://schemas.openxmlformats.org/markup-compatibility/2006">
              <mc:Choice xmlns:v="urn:schemas-microsoft-com:vml" Requires="v">
                <p:oleObj spid="_x0000_s43073" name="Equation" r:id="rId13" imgW="2222500" imgH="254000" progId="Equation.DSMT4">
                  <p:embed/>
                </p:oleObj>
              </mc:Choice>
              <mc:Fallback>
                <p:oleObj name="Equation" r:id="rId13" imgW="2222500" imgH="254000" progId="Equation.DSMT4">
                  <p:embed/>
                  <p:pic>
                    <p:nvPicPr>
                      <p:cNvPr id="0" name="Object 2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03350" y="6426200"/>
                        <a:ext cx="37052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5" name="Object 211"/>
          <p:cNvGraphicFramePr>
            <a:graphicFrameLocks noChangeAspect="1"/>
          </p:cNvGraphicFramePr>
          <p:nvPr/>
        </p:nvGraphicFramePr>
        <p:xfrm>
          <a:off x="1524000" y="3759200"/>
          <a:ext cx="1241425" cy="431800"/>
        </p:xfrm>
        <a:graphic>
          <a:graphicData uri="http://schemas.openxmlformats.org/presentationml/2006/ole">
            <mc:AlternateContent xmlns:mc="http://schemas.openxmlformats.org/markup-compatibility/2006">
              <mc:Choice xmlns:v="urn:schemas-microsoft-com:vml" Requires="v">
                <p:oleObj spid="_x0000_s43074" name="Equation" r:id="rId15" imgW="736600" imgH="254000" progId="Equation.3">
                  <p:embed/>
                </p:oleObj>
              </mc:Choice>
              <mc:Fallback>
                <p:oleObj name="Equation" r:id="rId15" imgW="736600" imgH="254000" progId="Equation.3">
                  <p:embed/>
                  <p:pic>
                    <p:nvPicPr>
                      <p:cNvPr id="0" name="Object 2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3759200"/>
                        <a:ext cx="12414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6" name="Object 212"/>
          <p:cNvGraphicFramePr>
            <a:graphicFrameLocks noChangeAspect="1"/>
          </p:cNvGraphicFramePr>
          <p:nvPr/>
        </p:nvGraphicFramePr>
        <p:xfrm>
          <a:off x="1295400" y="4641850"/>
          <a:ext cx="5041900" cy="1835150"/>
        </p:xfrm>
        <a:graphic>
          <a:graphicData uri="http://schemas.openxmlformats.org/presentationml/2006/ole">
            <mc:AlternateContent xmlns:mc="http://schemas.openxmlformats.org/markup-compatibility/2006">
              <mc:Choice xmlns:v="urn:schemas-microsoft-com:vml" Requires="v">
                <p:oleObj spid="_x0000_s43075" name="Equation" r:id="rId17" imgW="3149600" imgH="1143000" progId="Equation.DSMT4">
                  <p:embed/>
                </p:oleObj>
              </mc:Choice>
              <mc:Fallback>
                <p:oleObj name="Equation" r:id="rId17" imgW="3149600" imgH="1143000" progId="Equation.DSMT4">
                  <p:embed/>
                  <p:pic>
                    <p:nvPicPr>
                      <p:cNvPr id="0" name="Object 2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95400" y="4641850"/>
                        <a:ext cx="5041900"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7" name="Object 213"/>
          <p:cNvGraphicFramePr>
            <a:graphicFrameLocks noChangeAspect="1"/>
          </p:cNvGraphicFramePr>
          <p:nvPr/>
        </p:nvGraphicFramePr>
        <p:xfrm>
          <a:off x="2811463" y="3886200"/>
          <a:ext cx="2395537" cy="431800"/>
        </p:xfrm>
        <a:graphic>
          <a:graphicData uri="http://schemas.openxmlformats.org/presentationml/2006/ole">
            <mc:AlternateContent xmlns:mc="http://schemas.openxmlformats.org/markup-compatibility/2006">
              <mc:Choice xmlns:v="urn:schemas-microsoft-com:vml" Requires="v">
                <p:oleObj spid="_x0000_s43076" name="Equation" r:id="rId19" imgW="1422400" imgH="254000" progId="Equation.3">
                  <p:embed/>
                </p:oleObj>
              </mc:Choice>
              <mc:Fallback>
                <p:oleObj name="Equation" r:id="rId19" imgW="1422400" imgH="254000" progId="Equation.3">
                  <p:embed/>
                  <p:pic>
                    <p:nvPicPr>
                      <p:cNvPr id="0" name="Object 2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11463" y="3886200"/>
                        <a:ext cx="239553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558" name="Object 214"/>
          <p:cNvGraphicFramePr>
            <a:graphicFrameLocks noChangeAspect="1"/>
          </p:cNvGraphicFramePr>
          <p:nvPr/>
        </p:nvGraphicFramePr>
        <p:xfrm>
          <a:off x="1506538" y="4267200"/>
          <a:ext cx="2368550" cy="458788"/>
        </p:xfrm>
        <a:graphic>
          <a:graphicData uri="http://schemas.openxmlformats.org/presentationml/2006/ole">
            <mc:AlternateContent xmlns:mc="http://schemas.openxmlformats.org/markup-compatibility/2006">
              <mc:Choice xmlns:v="urn:schemas-microsoft-com:vml" Requires="v">
                <p:oleObj spid="_x0000_s43077" name="Equation" r:id="rId21" imgW="1409700" imgH="279400" progId="Equation.3">
                  <p:embed/>
                </p:oleObj>
              </mc:Choice>
              <mc:Fallback>
                <p:oleObj name="Equation" r:id="rId21" imgW="1409700" imgH="279400" progId="Equation.3">
                  <p:embed/>
                  <p:pic>
                    <p:nvPicPr>
                      <p:cNvPr id="0" name="Object 2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06538" y="4267200"/>
                        <a:ext cx="23685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7552"/>
                                        </p:tgtEl>
                                        <p:attrNameLst>
                                          <p:attrName>style.visibility</p:attrName>
                                        </p:attrNameLst>
                                      </p:cBhvr>
                                      <p:to>
                                        <p:strVal val="visible"/>
                                      </p:to>
                                    </p:set>
                                    <p:animEffect transition="in" filter="blinds(horizontal)">
                                      <p:cBhvr>
                                        <p:cTn id="12" dur="500"/>
                                        <p:tgtEl>
                                          <p:spTgt spid="575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553"/>
                                        </p:tgtEl>
                                        <p:attrNameLst>
                                          <p:attrName>style.visibility</p:attrName>
                                        </p:attrNameLst>
                                      </p:cBhvr>
                                      <p:to>
                                        <p:strVal val="visible"/>
                                      </p:to>
                                    </p:set>
                                    <p:animEffect transition="in" filter="blinds(horizontal)">
                                      <p:cBhvr>
                                        <p:cTn id="17" dur="500"/>
                                        <p:tgtEl>
                                          <p:spTgt spid="575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7555"/>
                                        </p:tgtEl>
                                        <p:attrNameLst>
                                          <p:attrName>style.visibility</p:attrName>
                                        </p:attrNameLst>
                                      </p:cBhvr>
                                      <p:to>
                                        <p:strVal val="visible"/>
                                      </p:to>
                                    </p:set>
                                    <p:animEffect transition="in" filter="blinds(horizontal)">
                                      <p:cBhvr>
                                        <p:cTn id="22" dur="500"/>
                                        <p:tgtEl>
                                          <p:spTgt spid="5755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7557"/>
                                        </p:tgtEl>
                                        <p:attrNameLst>
                                          <p:attrName>style.visibility</p:attrName>
                                        </p:attrNameLst>
                                      </p:cBhvr>
                                      <p:to>
                                        <p:strVal val="visible"/>
                                      </p:to>
                                    </p:set>
                                    <p:animEffect transition="in" filter="blinds(horizontal)">
                                      <p:cBhvr>
                                        <p:cTn id="27" dur="500"/>
                                        <p:tgtEl>
                                          <p:spTgt spid="575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7558"/>
                                        </p:tgtEl>
                                        <p:attrNameLst>
                                          <p:attrName>style.visibility</p:attrName>
                                        </p:attrNameLst>
                                      </p:cBhvr>
                                      <p:to>
                                        <p:strVal val="visible"/>
                                      </p:to>
                                    </p:set>
                                    <p:animEffect transition="in" filter="blinds(horizontal)">
                                      <p:cBhvr>
                                        <p:cTn id="32" dur="500"/>
                                        <p:tgtEl>
                                          <p:spTgt spid="575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7556"/>
                                        </p:tgtEl>
                                        <p:attrNameLst>
                                          <p:attrName>style.visibility</p:attrName>
                                        </p:attrNameLst>
                                      </p:cBhvr>
                                      <p:to>
                                        <p:strVal val="visible"/>
                                      </p:to>
                                    </p:set>
                                    <p:animEffect transition="in" filter="blinds(horizontal)">
                                      <p:cBhvr>
                                        <p:cTn id="37" dur="500"/>
                                        <p:tgtEl>
                                          <p:spTgt spid="5755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7554"/>
                                        </p:tgtEl>
                                        <p:attrNameLst>
                                          <p:attrName>style.visibility</p:attrName>
                                        </p:attrNameLst>
                                      </p:cBhvr>
                                      <p:to>
                                        <p:strVal val="visible"/>
                                      </p:to>
                                    </p:set>
                                    <p:animEffect transition="in" filter="blinds(horizontal)">
                                      <p:cBhvr>
                                        <p:cTn id="42" dur="500"/>
                                        <p:tgtEl>
                                          <p:spTgt spid="57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191000" y="228600"/>
            <a:ext cx="4724400" cy="685800"/>
          </a:xfrm>
        </p:spPr>
        <p:txBody>
          <a:bodyPr anchor="b"/>
          <a:lstStyle/>
          <a:p>
            <a:r>
              <a:rPr lang="zh-CN" altLang="en-US">
                <a:solidFill>
                  <a:schemeClr val="tx1"/>
                </a:solidFill>
                <a:ea typeface="隶书" panose="02010509060101010101" pitchFamily="49" charset="-122"/>
              </a:rPr>
              <a:t>回味无穷</a:t>
            </a:r>
          </a:p>
        </p:txBody>
      </p:sp>
      <p:sp>
        <p:nvSpPr>
          <p:cNvPr id="44035" name="Rectangle 3"/>
          <p:cNvSpPr>
            <a:spLocks noGrp="1" noChangeArrowheads="1"/>
          </p:cNvSpPr>
          <p:nvPr>
            <p:ph type="body" sz="half" idx="4294967295"/>
          </p:nvPr>
        </p:nvSpPr>
        <p:spPr>
          <a:xfrm>
            <a:off x="0" y="990600"/>
            <a:ext cx="9144000" cy="5334000"/>
          </a:xfrm>
        </p:spPr>
        <p:txBody>
          <a:bodyPr/>
          <a:lstStyle/>
          <a:p>
            <a:pPr>
              <a:lnSpc>
                <a:spcPct val="90000"/>
              </a:lnSpc>
              <a:spcBef>
                <a:spcPct val="50000"/>
              </a:spcBef>
            </a:pPr>
            <a:r>
              <a:rPr lang="zh-CN" altLang="en-US" sz="2800" dirty="0">
                <a:latin typeface="隶书" panose="02010509060101010101" pitchFamily="49" charset="-122"/>
                <a:ea typeface="隶书" panose="02010509060101010101" pitchFamily="49" charset="-122"/>
              </a:rPr>
              <a:t>列方程解应用题的一般步骤是</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1.</a:t>
            </a:r>
            <a:r>
              <a:rPr lang="zh-CN" altLang="en-US" sz="2800" dirty="0">
                <a:latin typeface="隶书" panose="02010509060101010101" pitchFamily="49" charset="-122"/>
                <a:ea typeface="隶书" panose="02010509060101010101" pitchFamily="49" charset="-122"/>
              </a:rPr>
              <a:t>审</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2.</a:t>
            </a:r>
            <a:r>
              <a:rPr lang="zh-CN" altLang="en-US" sz="2800" dirty="0">
                <a:latin typeface="隶书" panose="02010509060101010101" pitchFamily="49" charset="-122"/>
                <a:ea typeface="隶书" panose="02010509060101010101" pitchFamily="49" charset="-122"/>
              </a:rPr>
              <a:t>设</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3.</a:t>
            </a:r>
            <a:r>
              <a:rPr lang="zh-CN" altLang="en-US" sz="2800" dirty="0">
                <a:latin typeface="隶书" panose="02010509060101010101" pitchFamily="49" charset="-122"/>
                <a:ea typeface="隶书" panose="02010509060101010101" pitchFamily="49" charset="-122"/>
              </a:rPr>
              <a:t>列</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4.</a:t>
            </a:r>
            <a:r>
              <a:rPr lang="zh-CN" altLang="en-US" sz="2800" dirty="0">
                <a:latin typeface="隶书" panose="02010509060101010101" pitchFamily="49" charset="-122"/>
                <a:ea typeface="隶书" panose="02010509060101010101" pitchFamily="49" charset="-122"/>
              </a:rPr>
              <a:t>解</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5.</a:t>
            </a:r>
            <a:r>
              <a:rPr lang="zh-CN" altLang="en-US" sz="2800" dirty="0">
                <a:latin typeface="隶书" panose="02010509060101010101" pitchFamily="49" charset="-122"/>
                <a:ea typeface="隶书" panose="02010509060101010101" pitchFamily="49" charset="-122"/>
              </a:rPr>
              <a:t>验</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en-US" altLang="zh-CN" sz="2800" dirty="0">
                <a:latin typeface="隶书" panose="02010509060101010101" pitchFamily="49" charset="-122"/>
                <a:ea typeface="隶书" panose="02010509060101010101" pitchFamily="49" charset="-122"/>
              </a:rPr>
              <a:t>6.</a:t>
            </a:r>
            <a:r>
              <a:rPr lang="zh-CN" altLang="en-US" sz="2800" dirty="0">
                <a:latin typeface="隶书" panose="02010509060101010101" pitchFamily="49" charset="-122"/>
                <a:ea typeface="隶书" panose="02010509060101010101" pitchFamily="49" charset="-122"/>
              </a:rPr>
              <a:t>答</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zh-CN" altLang="en-US" sz="2800" dirty="0">
                <a:latin typeface="隶书" panose="02010509060101010101" pitchFamily="49" charset="-122"/>
                <a:ea typeface="隶书" panose="02010509060101010101" pitchFamily="49" charset="-122"/>
              </a:rPr>
              <a:t>列方程解应用题的关键是</a:t>
            </a:r>
            <a:r>
              <a:rPr lang="en-US" altLang="zh-CN" sz="2800" dirty="0">
                <a:latin typeface="隶书" panose="02010509060101010101" pitchFamily="49" charset="-122"/>
                <a:ea typeface="隶书" panose="02010509060101010101" pitchFamily="49" charset="-122"/>
              </a:rPr>
              <a:t>:</a:t>
            </a:r>
          </a:p>
          <a:p>
            <a:pPr>
              <a:lnSpc>
                <a:spcPct val="90000"/>
              </a:lnSpc>
              <a:spcBef>
                <a:spcPct val="50000"/>
              </a:spcBef>
            </a:pPr>
            <a:r>
              <a:rPr lang="zh-CN" altLang="en-US" sz="2800" dirty="0">
                <a:latin typeface="隶书" panose="02010509060101010101" pitchFamily="49" charset="-122"/>
                <a:ea typeface="隶书" panose="02010509060101010101" pitchFamily="49" charset="-122"/>
              </a:rPr>
              <a:t>找出</a:t>
            </a:r>
            <a:r>
              <a:rPr lang="zh-CN" altLang="en-US" sz="2800" dirty="0">
                <a:solidFill>
                  <a:srgbClr val="FF0000"/>
                </a:solidFill>
                <a:latin typeface="隶书" panose="02010509060101010101" pitchFamily="49" charset="-122"/>
                <a:ea typeface="隶书" panose="02010509060101010101" pitchFamily="49" charset="-122"/>
              </a:rPr>
              <a:t>相等关系</a:t>
            </a:r>
            <a:r>
              <a:rPr lang="en-US" altLang="zh-CN" sz="2800" dirty="0">
                <a:latin typeface="隶书" panose="02010509060101010101" pitchFamily="49" charset="-122"/>
                <a:ea typeface="隶书" panose="02010509060101010101" pitchFamily="49" charset="-122"/>
              </a:rPr>
              <a:t>.</a:t>
            </a:r>
          </a:p>
        </p:txBody>
      </p:sp>
      <p:grpSp>
        <p:nvGrpSpPr>
          <p:cNvPr id="44036" name="Group 5"/>
          <p:cNvGrpSpPr/>
          <p:nvPr/>
        </p:nvGrpSpPr>
        <p:grpSpPr bwMode="auto">
          <a:xfrm>
            <a:off x="381000" y="0"/>
            <a:ext cx="2819400" cy="930275"/>
            <a:chOff x="480" y="2592"/>
            <a:chExt cx="1776" cy="586"/>
          </a:xfrm>
        </p:grpSpPr>
        <p:grpSp>
          <p:nvGrpSpPr>
            <p:cNvPr id="44037" name="Group 6"/>
            <p:cNvGrpSpPr/>
            <p:nvPr/>
          </p:nvGrpSpPr>
          <p:grpSpPr bwMode="auto">
            <a:xfrm>
              <a:off x="480" y="2592"/>
              <a:ext cx="1680" cy="586"/>
              <a:chOff x="672" y="3439"/>
              <a:chExt cx="4176" cy="593"/>
            </a:xfrm>
          </p:grpSpPr>
          <p:sp>
            <p:nvSpPr>
              <p:cNvPr id="44038" name="AutoShape 7"/>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12296" name="Text Box 8"/>
              <p:cNvSpPr txBox="1">
                <a:spLocks noChangeArrowheads="1"/>
              </p:cNvSpPr>
              <p:nvPr/>
            </p:nvSpPr>
            <p:spPr bwMode="auto">
              <a:xfrm>
                <a:off x="719" y="3439"/>
                <a:ext cx="4129" cy="370"/>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44040" name="Picture 9" descr="打开书"/>
            <p:cNvPicPr>
              <a:picLocks noChangeAspect="1" noChangeArrowheads="1" noCrop="1"/>
            </p:cNvPicPr>
            <p:nvPr/>
          </p:nvPicPr>
          <p:blipFill>
            <a:blip r:embed="rId2"/>
            <a:srcRect/>
            <a:stretch>
              <a:fillRect/>
            </a:stretch>
          </p:blipFill>
          <p:spPr bwMode="auto">
            <a:xfrm>
              <a:off x="1152" y="2736"/>
              <a:ext cx="39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Text Box 10"/>
            <p:cNvSpPr txBox="1">
              <a:spLocks noChangeArrowheads="1"/>
            </p:cNvSpPr>
            <p:nvPr/>
          </p:nvSpPr>
          <p:spPr bwMode="auto">
            <a:xfrm>
              <a:off x="528" y="2736"/>
              <a:ext cx="17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zh-CN" altLang="en-US" sz="3200">
                  <a:solidFill>
                    <a:srgbClr val="FF0000"/>
                  </a:solidFill>
                  <a:ea typeface="隶书" panose="02010509060101010101" pitchFamily="49" charset="-122"/>
                </a:rPr>
                <a:t>小结       拓展</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27" dur="500"/>
                                        <p:tgtEl>
                                          <p:spTgt spid="44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32" dur="500"/>
                                        <p:tgtEl>
                                          <p:spTgt spid="44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blinds(horizontal)">
                                      <p:cBhvr>
                                        <p:cTn id="37" dur="500"/>
                                        <p:tgtEl>
                                          <p:spTgt spid="44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35">
                                            <p:txEl>
                                              <p:pRg st="7" end="7"/>
                                            </p:txEl>
                                          </p:spTgt>
                                        </p:tgtEl>
                                        <p:attrNameLst>
                                          <p:attrName>style.visibility</p:attrName>
                                        </p:attrNameLst>
                                      </p:cBhvr>
                                      <p:to>
                                        <p:strVal val="visible"/>
                                      </p:to>
                                    </p:set>
                                    <p:animEffect transition="in" filter="blinds(horizontal)">
                                      <p:cBhvr>
                                        <p:cTn id="42" dur="500"/>
                                        <p:tgtEl>
                                          <p:spTgt spid="44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35">
                                            <p:txEl>
                                              <p:pRg st="8" end="8"/>
                                            </p:txEl>
                                          </p:spTgt>
                                        </p:tgtEl>
                                        <p:attrNameLst>
                                          <p:attrName>style.visibility</p:attrName>
                                        </p:attrNameLst>
                                      </p:cBhvr>
                                      <p:to>
                                        <p:strVal val="visible"/>
                                      </p:to>
                                    </p:set>
                                    <p:animEffect transition="in" filter="blinds(horizontal)">
                                      <p:cBhvr>
                                        <p:cTn id="47" dur="500"/>
                                        <p:tgtEl>
                                          <p:spTgt spid="44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4495800" y="304800"/>
            <a:ext cx="4419600" cy="1143000"/>
          </a:xfrm>
        </p:spPr>
        <p:txBody>
          <a:bodyPr anchor="b"/>
          <a:lstStyle/>
          <a:p>
            <a:r>
              <a:rPr lang="zh-CN" altLang="en-US" i="1">
                <a:solidFill>
                  <a:srgbClr val="FF0000"/>
                </a:solidFill>
                <a:ea typeface="隶书" panose="02010509060101010101" pitchFamily="49" charset="-122"/>
              </a:rPr>
              <a:t>知识的升华</a:t>
            </a:r>
          </a:p>
        </p:txBody>
      </p:sp>
      <p:grpSp>
        <p:nvGrpSpPr>
          <p:cNvPr id="45059" name="Group 5"/>
          <p:cNvGrpSpPr/>
          <p:nvPr/>
        </p:nvGrpSpPr>
        <p:grpSpPr bwMode="auto">
          <a:xfrm>
            <a:off x="1295400" y="0"/>
            <a:ext cx="3009900" cy="1524000"/>
            <a:chOff x="816" y="2880"/>
            <a:chExt cx="1896" cy="960"/>
          </a:xfrm>
        </p:grpSpPr>
        <p:pic>
          <p:nvPicPr>
            <p:cNvPr id="45060" name="Picture 6" descr="AG00029_"/>
            <p:cNvPicPr>
              <a:picLocks noChangeAspect="1" noChangeArrowheads="1" noCrop="1"/>
            </p:cNvPicPr>
            <p:nvPr/>
          </p:nvPicPr>
          <p:blipFill>
            <a:blip r:embed="rId2"/>
            <a:srcRect/>
            <a:stretch>
              <a:fillRect/>
            </a:stretch>
          </p:blipFill>
          <p:spPr bwMode="auto">
            <a:xfrm>
              <a:off x="1632" y="2935"/>
              <a:ext cx="1080"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5061" name="Group 7"/>
            <p:cNvGrpSpPr/>
            <p:nvPr/>
          </p:nvGrpSpPr>
          <p:grpSpPr bwMode="auto">
            <a:xfrm>
              <a:off x="816" y="2880"/>
              <a:ext cx="816" cy="960"/>
              <a:chOff x="672" y="3504"/>
              <a:chExt cx="4176" cy="528"/>
            </a:xfrm>
          </p:grpSpPr>
          <p:sp>
            <p:nvSpPr>
              <p:cNvPr id="45062" name="AutoShape 8"/>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13321" name="Text Box 9"/>
              <p:cNvSpPr txBox="1">
                <a:spLocks noChangeArrowheads="1"/>
              </p:cNvSpPr>
              <p:nvPr/>
            </p:nvSpPr>
            <p:spPr bwMode="auto">
              <a:xfrm>
                <a:off x="718" y="3524"/>
                <a:ext cx="4130" cy="201"/>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5064" name="Text Box 10"/>
            <p:cNvSpPr txBox="1">
              <a:spLocks noChangeArrowheads="1"/>
            </p:cNvSpPr>
            <p:nvPr/>
          </p:nvSpPr>
          <p:spPr bwMode="auto">
            <a:xfrm>
              <a:off x="912" y="2995"/>
              <a:ext cx="67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200" b="1">
                  <a:solidFill>
                    <a:srgbClr val="FF0000"/>
                  </a:solidFill>
                  <a:ea typeface="隶书" panose="02010509060101010101" pitchFamily="49" charset="-122"/>
                </a:rPr>
                <a:t>独立</a:t>
              </a:r>
            </a:p>
            <a:p>
              <a:r>
                <a:rPr lang="zh-CN" altLang="en-US" sz="3200" b="1">
                  <a:solidFill>
                    <a:srgbClr val="FF0000"/>
                  </a:solidFill>
                  <a:ea typeface="隶书" panose="02010509060101010101" pitchFamily="49" charset="-122"/>
                </a:rPr>
                <a:t>作业</a:t>
              </a:r>
            </a:p>
          </p:txBody>
        </p:sp>
      </p:grpSp>
      <p:sp>
        <p:nvSpPr>
          <p:cNvPr id="45065" name="Rectangle 11"/>
          <p:cNvSpPr>
            <a:spLocks noGrp="1" noChangeArrowheads="1"/>
          </p:cNvSpPr>
          <p:nvPr/>
        </p:nvSpPr>
        <p:spPr bwMode="auto">
          <a:xfrm>
            <a:off x="762000" y="2217738"/>
            <a:ext cx="7772400"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ctr">
              <a:buClr>
                <a:schemeClr val="tx2"/>
              </a:buClr>
              <a:buSzPts val="6000"/>
              <a:buFont typeface="Times New Roman" panose="02020603050405020304" pitchFamily="18" charset="0"/>
              <a:buNone/>
            </a:pPr>
            <a:r>
              <a:rPr lang="en-US" altLang="zh-CN" sz="4000">
                <a:ea typeface="隶书" panose="02010509060101010101" pitchFamily="49" charset="-122"/>
              </a:rPr>
              <a:t>P</a:t>
            </a:r>
            <a:r>
              <a:rPr lang="en-US" altLang="zh-CN" sz="4000" baseline="-25000">
                <a:ea typeface="隶书" panose="02010509060101010101" pitchFamily="49" charset="-122"/>
              </a:rPr>
              <a:t>53</a:t>
            </a:r>
            <a:r>
              <a:rPr lang="zh-CN" altLang="en-US" sz="4000">
                <a:ea typeface="隶书" panose="02010509060101010101" pitchFamily="49" charset="-122"/>
              </a:rPr>
              <a:t>综合运用</a:t>
            </a:r>
            <a:r>
              <a:rPr lang="en-US" altLang="zh-CN" sz="4000">
                <a:ea typeface="隶书" panose="02010509060101010101" pitchFamily="49" charset="-122"/>
              </a:rPr>
              <a:t>8</a:t>
            </a:r>
            <a:r>
              <a:rPr lang="zh-CN" altLang="en-US" sz="4000">
                <a:ea typeface="隶书" panose="02010509060101010101" pitchFamily="49" charset="-122"/>
              </a:rPr>
              <a:t>、</a:t>
            </a:r>
            <a:r>
              <a:rPr lang="en-US" altLang="zh-CN" sz="4000">
                <a:ea typeface="隶书" panose="02010509060101010101" pitchFamily="49" charset="-122"/>
              </a:rPr>
              <a:t>9</a:t>
            </a:r>
            <a:r>
              <a:rPr lang="zh-CN" altLang="en-US" sz="4000">
                <a:ea typeface="隶书" panose="02010509060101010101" pitchFamily="49" charset="-122"/>
              </a:rPr>
              <a:t>题</a:t>
            </a:r>
            <a:r>
              <a:rPr lang="en-US" altLang="zh-CN" sz="4000">
                <a:ea typeface="隶书" panose="02010509060101010101" pitchFamily="49" charset="-122"/>
              </a:rPr>
              <a:t>;</a:t>
            </a:r>
          </a:p>
          <a:p>
            <a:pPr algn="ctr">
              <a:buClr>
                <a:schemeClr val="tx2"/>
              </a:buClr>
              <a:buSzPts val="6000"/>
              <a:buFont typeface="Times New Roman" panose="02020603050405020304" pitchFamily="18" charset="0"/>
              <a:buNone/>
            </a:pPr>
            <a:endParaRPr lang="en-US" altLang="zh-CN" sz="4000">
              <a:ea typeface="隶书" panose="02010509060101010101" pitchFamily="49" charset="-122"/>
            </a:endParaRPr>
          </a:p>
          <a:p>
            <a:pPr algn="ctr">
              <a:buClr>
                <a:schemeClr val="tx2"/>
              </a:buClr>
              <a:buSzPts val="6000"/>
              <a:buFont typeface="Times New Roman" panose="02020603050405020304" pitchFamily="18" charset="0"/>
              <a:buNone/>
            </a:pPr>
            <a:r>
              <a:rPr lang="zh-CN" altLang="en-US" sz="6000">
                <a:solidFill>
                  <a:srgbClr val="FF0000"/>
                </a:solidFill>
                <a:ea typeface="隶书" panose="02010509060101010101" pitchFamily="49" charset="-122"/>
              </a:rPr>
              <a:t>祝你成功！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5065">
                                            <p:txEl>
                                              <p:pRg st="0" end="0"/>
                                            </p:txEl>
                                          </p:spTgt>
                                        </p:tgtEl>
                                        <p:attrNameLst>
                                          <p:attrName>style.visibility</p:attrName>
                                        </p:attrNameLst>
                                      </p:cBhvr>
                                      <p:to>
                                        <p:strVal val="visible"/>
                                      </p:to>
                                    </p:set>
                                    <p:anim calcmode="lin" valueType="num">
                                      <p:cBhvr>
                                        <p:cTn id="7" dur="500" fill="hold"/>
                                        <p:tgtEl>
                                          <p:spTgt spid="4506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5065">
                                            <p:txEl>
                                              <p:pRg st="2" end="2"/>
                                            </p:txEl>
                                          </p:spTgt>
                                        </p:tgtEl>
                                        <p:attrNameLst>
                                          <p:attrName>style.visibility</p:attrName>
                                        </p:attrNameLst>
                                      </p:cBhvr>
                                      <p:to>
                                        <p:strVal val="visible"/>
                                      </p:to>
                                    </p:set>
                                    <p:anim calcmode="lin" valueType="num">
                                      <p:cBhvr>
                                        <p:cTn id="13" dur="500" fill="hold"/>
                                        <p:tgtEl>
                                          <p:spTgt spid="4506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506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1"/>
          <p:cNvGrpSpPr/>
          <p:nvPr/>
        </p:nvGrpSpPr>
        <p:grpSpPr bwMode="auto">
          <a:xfrm>
            <a:off x="457200" y="1828800"/>
            <a:ext cx="8686800" cy="5029200"/>
            <a:chOff x="718" y="3457"/>
            <a:chExt cx="4130" cy="528"/>
          </a:xfrm>
        </p:grpSpPr>
        <p:sp>
          <p:nvSpPr>
            <p:cNvPr id="46083" name="AutoShape 92"/>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52317" name="Text Box 93"/>
            <p:cNvSpPr txBox="1">
              <a:spLocks noChangeArrowheads="1"/>
            </p:cNvSpPr>
            <p:nvPr/>
          </p:nvSpPr>
          <p:spPr bwMode="auto">
            <a:xfrm>
              <a:off x="718" y="3593"/>
              <a:ext cx="4130" cy="61"/>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6085" name="Rectangle 2"/>
          <p:cNvSpPr>
            <a:spLocks noGrp="1" noChangeArrowheads="1"/>
          </p:cNvSpPr>
          <p:nvPr>
            <p:ph type="title" idx="4294967295"/>
          </p:nvPr>
        </p:nvSpPr>
        <p:spPr>
          <a:xfrm>
            <a:off x="4495800" y="304800"/>
            <a:ext cx="4419600" cy="685800"/>
          </a:xfrm>
        </p:spPr>
        <p:txBody>
          <a:bodyPr anchor="b"/>
          <a:lstStyle/>
          <a:p>
            <a:r>
              <a:rPr lang="zh-CN" altLang="en-US" dirty="0">
                <a:solidFill>
                  <a:srgbClr val="FF0000"/>
                </a:solidFill>
                <a:ea typeface="隶书" panose="02010509060101010101" pitchFamily="49" charset="-122"/>
              </a:rPr>
              <a:t>解下列方程</a:t>
            </a:r>
          </a:p>
        </p:txBody>
      </p:sp>
      <p:grpSp>
        <p:nvGrpSpPr>
          <p:cNvPr id="46086" name="Group 3"/>
          <p:cNvGrpSpPr/>
          <p:nvPr/>
        </p:nvGrpSpPr>
        <p:grpSpPr bwMode="auto">
          <a:xfrm>
            <a:off x="1295400" y="-28575"/>
            <a:ext cx="3009900" cy="1231900"/>
            <a:chOff x="816" y="2856"/>
            <a:chExt cx="1896" cy="1035"/>
          </a:xfrm>
        </p:grpSpPr>
        <p:pic>
          <p:nvPicPr>
            <p:cNvPr id="46087" name="Picture 4" descr="AG00029_"/>
            <p:cNvPicPr>
              <a:picLocks noChangeAspect="1" noChangeArrowheads="1" noCrop="1"/>
            </p:cNvPicPr>
            <p:nvPr/>
          </p:nvPicPr>
          <p:blipFill>
            <a:blip r:embed="rId3"/>
            <a:srcRect/>
            <a:stretch>
              <a:fillRect/>
            </a:stretch>
          </p:blipFill>
          <p:spPr bwMode="auto">
            <a:xfrm>
              <a:off x="1632" y="2935"/>
              <a:ext cx="1080"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088" name="Group 5"/>
            <p:cNvGrpSpPr/>
            <p:nvPr/>
          </p:nvGrpSpPr>
          <p:grpSpPr bwMode="auto">
            <a:xfrm>
              <a:off x="816" y="2856"/>
              <a:ext cx="816" cy="984"/>
              <a:chOff x="672" y="3491"/>
              <a:chExt cx="4176" cy="541"/>
            </a:xfrm>
          </p:grpSpPr>
          <p:sp>
            <p:nvSpPr>
              <p:cNvPr id="46089" name="AutoShape 6"/>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52231" name="Text Box 7"/>
              <p:cNvSpPr txBox="1">
                <a:spLocks noChangeArrowheads="1"/>
              </p:cNvSpPr>
              <p:nvPr/>
            </p:nvSpPr>
            <p:spPr bwMode="auto">
              <a:xfrm>
                <a:off x="718" y="3491"/>
                <a:ext cx="4130" cy="268"/>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6091" name="Text Box 8"/>
            <p:cNvSpPr txBox="1">
              <a:spLocks noChangeArrowheads="1"/>
            </p:cNvSpPr>
            <p:nvPr/>
          </p:nvSpPr>
          <p:spPr bwMode="auto">
            <a:xfrm>
              <a:off x="912" y="2995"/>
              <a:ext cx="672" cy="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200" b="1" dirty="0">
                  <a:solidFill>
                    <a:srgbClr val="FF0000"/>
                  </a:solidFill>
                  <a:ea typeface="隶书" panose="02010509060101010101" pitchFamily="49" charset="-122"/>
                </a:rPr>
                <a:t>独立</a:t>
              </a:r>
            </a:p>
            <a:p>
              <a:r>
                <a:rPr lang="zh-CN" altLang="en-US" sz="3200" b="1" dirty="0">
                  <a:solidFill>
                    <a:srgbClr val="FF0000"/>
                  </a:solidFill>
                  <a:ea typeface="隶书" panose="02010509060101010101" pitchFamily="49" charset="-122"/>
                </a:rPr>
                <a:t>作业</a:t>
              </a:r>
            </a:p>
          </p:txBody>
        </p:sp>
      </p:grpSp>
      <p:sp>
        <p:nvSpPr>
          <p:cNvPr id="46092" name="Rectangle 55"/>
          <p:cNvSpPr>
            <a:spLocks noGrp="1" noChangeArrowheads="1"/>
          </p:cNvSpPr>
          <p:nvPr/>
        </p:nvSpPr>
        <p:spPr bwMode="auto">
          <a:xfrm>
            <a:off x="381000" y="1066800"/>
            <a:ext cx="8382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Font typeface="Wingdings" panose="05000000000000000000" pitchFamily="2" charset="2"/>
              <a:buChar char="w"/>
            </a:pPr>
            <a:r>
              <a:rPr lang="en-GB" altLang="zh-CN" sz="2800" b="1" dirty="0"/>
              <a:t>1.</a:t>
            </a:r>
            <a:r>
              <a:rPr lang="zh-CN" altLang="en-GB" sz="2800" b="1" dirty="0"/>
              <a:t>有这样一道阿拉伯古算题:有两笔钱,一多一少,其和等于20,积等96,多的一笔被许诺赏给赛义德,那么赛义德得到多少钱?</a:t>
            </a:r>
            <a:endParaRPr lang="en-US" altLang="zh-CN" sz="3200" dirty="0"/>
          </a:p>
        </p:txBody>
      </p:sp>
      <p:graphicFrame>
        <p:nvGraphicFramePr>
          <p:cNvPr id="52305" name="Object 81"/>
          <p:cNvGraphicFramePr>
            <a:graphicFrameLocks noChangeAspect="1"/>
          </p:cNvGraphicFramePr>
          <p:nvPr/>
        </p:nvGraphicFramePr>
        <p:xfrm>
          <a:off x="1096963" y="2436813"/>
          <a:ext cx="6065837" cy="458787"/>
        </p:xfrm>
        <a:graphic>
          <a:graphicData uri="http://schemas.openxmlformats.org/presentationml/2006/ole">
            <mc:AlternateContent xmlns:mc="http://schemas.openxmlformats.org/markup-compatibility/2006">
              <mc:Choice xmlns:v="urn:schemas-microsoft-com:vml" Requires="v">
                <p:oleObj spid="_x0000_s46137" name="Equation" r:id="rId4" imgW="3632200" imgH="279400" progId="Equation.3">
                  <p:embed/>
                </p:oleObj>
              </mc:Choice>
              <mc:Fallback>
                <p:oleObj name="Equation" r:id="rId4" imgW="3632200" imgH="279400" progId="Equation.3">
                  <p:embed/>
                  <p:pic>
                    <p:nvPicPr>
                      <p:cNvPr id="0" name="Object 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6963" y="2436813"/>
                        <a:ext cx="6065837"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06" name="Object 82"/>
          <p:cNvGraphicFramePr>
            <a:graphicFrameLocks noChangeAspect="1"/>
          </p:cNvGraphicFramePr>
          <p:nvPr/>
        </p:nvGraphicFramePr>
        <p:xfrm>
          <a:off x="3013075" y="2928938"/>
          <a:ext cx="2058988" cy="500062"/>
        </p:xfrm>
        <a:graphic>
          <a:graphicData uri="http://schemas.openxmlformats.org/presentationml/2006/ole">
            <mc:AlternateContent xmlns:mc="http://schemas.openxmlformats.org/markup-compatibility/2006">
              <mc:Choice xmlns:v="urn:schemas-microsoft-com:vml" Requires="v">
                <p:oleObj spid="_x0000_s46138" name="Equation" r:id="rId6" imgW="1219200" imgH="254000" progId="Equation.3">
                  <p:embed/>
                </p:oleObj>
              </mc:Choice>
              <mc:Fallback>
                <p:oleObj name="Equation" r:id="rId6" imgW="1219200" imgH="254000" progId="Equation.3">
                  <p:embed/>
                  <p:pic>
                    <p:nvPicPr>
                      <p:cNvPr id="0" name="Object 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3075" y="2928938"/>
                        <a:ext cx="2058988"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07" name="Object 83"/>
          <p:cNvGraphicFramePr>
            <a:graphicFrameLocks noChangeAspect="1"/>
          </p:cNvGraphicFramePr>
          <p:nvPr/>
        </p:nvGraphicFramePr>
        <p:xfrm>
          <a:off x="1600200" y="3378200"/>
          <a:ext cx="1241425" cy="431800"/>
        </p:xfrm>
        <a:graphic>
          <a:graphicData uri="http://schemas.openxmlformats.org/presentationml/2006/ole">
            <mc:AlternateContent xmlns:mc="http://schemas.openxmlformats.org/markup-compatibility/2006">
              <mc:Choice xmlns:v="urn:schemas-microsoft-com:vml" Requires="v">
                <p:oleObj spid="_x0000_s46139" name="Equation" r:id="rId8" imgW="736600" imgH="254000" progId="Equation.3">
                  <p:embed/>
                </p:oleObj>
              </mc:Choice>
              <mc:Fallback>
                <p:oleObj name="Equation" r:id="rId8" imgW="736600" imgH="254000" progId="Equation.3">
                  <p:embed/>
                  <p:pic>
                    <p:nvPicPr>
                      <p:cNvPr id="0" name="Object 8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3378200"/>
                        <a:ext cx="12414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08" name="Object 84"/>
          <p:cNvGraphicFramePr>
            <a:graphicFrameLocks noChangeAspect="1"/>
          </p:cNvGraphicFramePr>
          <p:nvPr/>
        </p:nvGraphicFramePr>
        <p:xfrm>
          <a:off x="2133600" y="4875213"/>
          <a:ext cx="4502150" cy="458787"/>
        </p:xfrm>
        <a:graphic>
          <a:graphicData uri="http://schemas.openxmlformats.org/presentationml/2006/ole">
            <mc:AlternateContent xmlns:mc="http://schemas.openxmlformats.org/markup-compatibility/2006">
              <mc:Choice xmlns:v="urn:schemas-microsoft-com:vml" Requires="v">
                <p:oleObj spid="_x0000_s46140" name="Equation" r:id="rId10" imgW="2819400" imgH="279400" progId="Equation.DSMT4">
                  <p:embed/>
                </p:oleObj>
              </mc:Choice>
              <mc:Fallback>
                <p:oleObj name="Equation" r:id="rId10" imgW="2819400" imgH="279400" progId="Equation.DSMT4">
                  <p:embed/>
                  <p:pic>
                    <p:nvPicPr>
                      <p:cNvPr id="0" name="Object 8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3600" y="4875213"/>
                        <a:ext cx="45021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09" name="Object 85"/>
          <p:cNvGraphicFramePr>
            <a:graphicFrameLocks noChangeAspect="1"/>
          </p:cNvGraphicFramePr>
          <p:nvPr/>
        </p:nvGraphicFramePr>
        <p:xfrm>
          <a:off x="2878138" y="3759200"/>
          <a:ext cx="2706687" cy="431800"/>
        </p:xfrm>
        <a:graphic>
          <a:graphicData uri="http://schemas.openxmlformats.org/presentationml/2006/ole">
            <mc:AlternateContent xmlns:mc="http://schemas.openxmlformats.org/markup-compatibility/2006">
              <mc:Choice xmlns:v="urn:schemas-microsoft-com:vml" Requires="v">
                <p:oleObj spid="_x0000_s46141" name="Equation" r:id="rId12" imgW="1612900" imgH="254000" progId="Equation.3">
                  <p:embed/>
                </p:oleObj>
              </mc:Choice>
              <mc:Fallback>
                <p:oleObj name="Equation" r:id="rId12" imgW="1612900" imgH="254000" progId="Equation.3">
                  <p:embed/>
                  <p:pic>
                    <p:nvPicPr>
                      <p:cNvPr id="0" name="Object 8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78138" y="3759200"/>
                        <a:ext cx="270668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10" name="Object 86"/>
          <p:cNvGraphicFramePr>
            <a:graphicFrameLocks noChangeAspect="1"/>
          </p:cNvGraphicFramePr>
          <p:nvPr/>
        </p:nvGraphicFramePr>
        <p:xfrm>
          <a:off x="1600200" y="4341813"/>
          <a:ext cx="2228850" cy="458787"/>
        </p:xfrm>
        <a:graphic>
          <a:graphicData uri="http://schemas.openxmlformats.org/presentationml/2006/ole">
            <mc:AlternateContent xmlns:mc="http://schemas.openxmlformats.org/markup-compatibility/2006">
              <mc:Choice xmlns:v="urn:schemas-microsoft-com:vml" Requires="v">
                <p:oleObj spid="_x0000_s46142" name="Equation" r:id="rId14" imgW="1320800" imgH="279400" progId="Equation.3">
                  <p:embed/>
                </p:oleObj>
              </mc:Choice>
              <mc:Fallback>
                <p:oleObj name="Equation" r:id="rId14" imgW="1320800" imgH="279400" progId="Equation.3">
                  <p:embed/>
                  <p:pic>
                    <p:nvPicPr>
                      <p:cNvPr id="0" name="Object 8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0200" y="4341813"/>
                        <a:ext cx="22288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311" name="Object 87"/>
          <p:cNvGraphicFramePr>
            <a:graphicFrameLocks noChangeAspect="1"/>
          </p:cNvGraphicFramePr>
          <p:nvPr/>
        </p:nvGraphicFramePr>
        <p:xfrm>
          <a:off x="1295400" y="5486400"/>
          <a:ext cx="4032250" cy="431800"/>
        </p:xfrm>
        <a:graphic>
          <a:graphicData uri="http://schemas.openxmlformats.org/presentationml/2006/ole">
            <mc:AlternateContent xmlns:mc="http://schemas.openxmlformats.org/markup-compatibility/2006">
              <mc:Choice xmlns:v="urn:schemas-microsoft-com:vml" Requires="v">
                <p:oleObj spid="_x0000_s46143" name="Equation" r:id="rId16" imgW="2413000" imgH="254000" progId="Equation.DSMT4">
                  <p:embed/>
                </p:oleObj>
              </mc:Choice>
              <mc:Fallback>
                <p:oleObj name="Equation" r:id="rId16" imgW="2413000" imgH="254000" progId="Equation.DSMT4">
                  <p:embed/>
                  <p:pic>
                    <p:nvPicPr>
                      <p:cNvPr id="0" name="Object 8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95400" y="5486400"/>
                        <a:ext cx="40322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92"/>
                                        </p:tgtEl>
                                        <p:attrNameLst>
                                          <p:attrName>style.visibility</p:attrName>
                                        </p:attrNameLst>
                                      </p:cBhvr>
                                      <p:to>
                                        <p:strVal val="visible"/>
                                      </p:to>
                                    </p:set>
                                    <p:animEffect transition="in" filter="blinds(horizontal)">
                                      <p:cBhvr>
                                        <p:cTn id="12" dur="500"/>
                                        <p:tgtEl>
                                          <p:spTgt spid="46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305"/>
                                        </p:tgtEl>
                                        <p:attrNameLst>
                                          <p:attrName>style.visibility</p:attrName>
                                        </p:attrNameLst>
                                      </p:cBhvr>
                                      <p:to>
                                        <p:strVal val="visible"/>
                                      </p:to>
                                    </p:set>
                                    <p:animEffect transition="in" filter="blinds(horizontal)">
                                      <p:cBhvr>
                                        <p:cTn id="17" dur="500"/>
                                        <p:tgtEl>
                                          <p:spTgt spid="523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2306"/>
                                        </p:tgtEl>
                                        <p:attrNameLst>
                                          <p:attrName>style.visibility</p:attrName>
                                        </p:attrNameLst>
                                      </p:cBhvr>
                                      <p:to>
                                        <p:strVal val="visible"/>
                                      </p:to>
                                    </p:set>
                                    <p:animEffect transition="in" filter="blinds(horizontal)">
                                      <p:cBhvr>
                                        <p:cTn id="22" dur="500"/>
                                        <p:tgtEl>
                                          <p:spTgt spid="5230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2307"/>
                                        </p:tgtEl>
                                        <p:attrNameLst>
                                          <p:attrName>style.visibility</p:attrName>
                                        </p:attrNameLst>
                                      </p:cBhvr>
                                      <p:to>
                                        <p:strVal val="visible"/>
                                      </p:to>
                                    </p:set>
                                    <p:animEffect transition="in" filter="blinds(horizontal)">
                                      <p:cBhvr>
                                        <p:cTn id="27" dur="500"/>
                                        <p:tgtEl>
                                          <p:spTgt spid="5230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2309"/>
                                        </p:tgtEl>
                                        <p:attrNameLst>
                                          <p:attrName>style.visibility</p:attrName>
                                        </p:attrNameLst>
                                      </p:cBhvr>
                                      <p:to>
                                        <p:strVal val="visible"/>
                                      </p:to>
                                    </p:set>
                                    <p:animEffect transition="in" filter="blinds(horizontal)">
                                      <p:cBhvr>
                                        <p:cTn id="32" dur="500"/>
                                        <p:tgtEl>
                                          <p:spTgt spid="5230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2310"/>
                                        </p:tgtEl>
                                        <p:attrNameLst>
                                          <p:attrName>style.visibility</p:attrName>
                                        </p:attrNameLst>
                                      </p:cBhvr>
                                      <p:to>
                                        <p:strVal val="visible"/>
                                      </p:to>
                                    </p:set>
                                    <p:animEffect transition="in" filter="blinds(horizontal)">
                                      <p:cBhvr>
                                        <p:cTn id="37" dur="500"/>
                                        <p:tgtEl>
                                          <p:spTgt spid="523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2308"/>
                                        </p:tgtEl>
                                        <p:attrNameLst>
                                          <p:attrName>style.visibility</p:attrName>
                                        </p:attrNameLst>
                                      </p:cBhvr>
                                      <p:to>
                                        <p:strVal val="visible"/>
                                      </p:to>
                                    </p:set>
                                    <p:animEffect transition="in" filter="blinds(horizontal)">
                                      <p:cBhvr>
                                        <p:cTn id="42" dur="500"/>
                                        <p:tgtEl>
                                          <p:spTgt spid="5230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2311"/>
                                        </p:tgtEl>
                                        <p:attrNameLst>
                                          <p:attrName>style.visibility</p:attrName>
                                        </p:attrNameLst>
                                      </p:cBhvr>
                                      <p:to>
                                        <p:strVal val="visible"/>
                                      </p:to>
                                    </p:set>
                                    <p:animEffect transition="in" filter="blinds(horizontal)">
                                      <p:cBhvr>
                                        <p:cTn id="47" dur="500"/>
                                        <p:tgtEl>
                                          <p:spTgt spid="5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p:nvPr/>
        </p:nvGrpSpPr>
        <p:grpSpPr bwMode="auto">
          <a:xfrm>
            <a:off x="0" y="1905000"/>
            <a:ext cx="9144000" cy="4953000"/>
            <a:chOff x="718" y="3457"/>
            <a:chExt cx="4130" cy="528"/>
          </a:xfrm>
        </p:grpSpPr>
        <p:sp>
          <p:nvSpPr>
            <p:cNvPr id="47107" name="AutoShape 34"/>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88099" name="Text Box 35"/>
            <p:cNvSpPr txBox="1">
              <a:spLocks noChangeArrowheads="1"/>
            </p:cNvSpPr>
            <p:nvPr/>
          </p:nvSpPr>
          <p:spPr bwMode="auto">
            <a:xfrm>
              <a:off x="718" y="3593"/>
              <a:ext cx="4130" cy="61"/>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7109" name="Rectangle 2"/>
          <p:cNvSpPr>
            <a:spLocks noGrp="1" noChangeArrowheads="1"/>
          </p:cNvSpPr>
          <p:nvPr>
            <p:ph type="title" idx="4294967295"/>
          </p:nvPr>
        </p:nvSpPr>
        <p:spPr>
          <a:xfrm>
            <a:off x="4495800" y="304800"/>
            <a:ext cx="4419600" cy="685800"/>
          </a:xfrm>
        </p:spPr>
        <p:txBody>
          <a:bodyPr anchor="b"/>
          <a:lstStyle/>
          <a:p>
            <a:r>
              <a:rPr lang="zh-CN" altLang="en-US">
                <a:solidFill>
                  <a:srgbClr val="FF0000"/>
                </a:solidFill>
                <a:ea typeface="隶书" panose="02010509060101010101" pitchFamily="49" charset="-122"/>
              </a:rPr>
              <a:t>解下列方程</a:t>
            </a:r>
          </a:p>
        </p:txBody>
      </p:sp>
      <p:grpSp>
        <p:nvGrpSpPr>
          <p:cNvPr id="47110" name="Group 3"/>
          <p:cNvGrpSpPr/>
          <p:nvPr/>
        </p:nvGrpSpPr>
        <p:grpSpPr bwMode="auto">
          <a:xfrm>
            <a:off x="1295400" y="-28575"/>
            <a:ext cx="3009900" cy="1231900"/>
            <a:chOff x="816" y="2856"/>
            <a:chExt cx="1896" cy="1035"/>
          </a:xfrm>
        </p:grpSpPr>
        <p:pic>
          <p:nvPicPr>
            <p:cNvPr id="47111" name="Picture 4" descr="AG00029_"/>
            <p:cNvPicPr>
              <a:picLocks noChangeAspect="1" noChangeArrowheads="1" noCrop="1"/>
            </p:cNvPicPr>
            <p:nvPr/>
          </p:nvPicPr>
          <p:blipFill>
            <a:blip r:embed="rId3"/>
            <a:srcRect/>
            <a:stretch>
              <a:fillRect/>
            </a:stretch>
          </p:blipFill>
          <p:spPr bwMode="auto">
            <a:xfrm>
              <a:off x="1632" y="2935"/>
              <a:ext cx="1080"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7112" name="Group 5"/>
            <p:cNvGrpSpPr/>
            <p:nvPr/>
          </p:nvGrpSpPr>
          <p:grpSpPr bwMode="auto">
            <a:xfrm>
              <a:off x="816" y="2856"/>
              <a:ext cx="816" cy="984"/>
              <a:chOff x="672" y="3491"/>
              <a:chExt cx="4176" cy="541"/>
            </a:xfrm>
          </p:grpSpPr>
          <p:sp>
            <p:nvSpPr>
              <p:cNvPr id="47113" name="AutoShape 6"/>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88071" name="Text Box 7"/>
              <p:cNvSpPr txBox="1">
                <a:spLocks noChangeArrowheads="1"/>
              </p:cNvSpPr>
              <p:nvPr/>
            </p:nvSpPr>
            <p:spPr bwMode="auto">
              <a:xfrm>
                <a:off x="718" y="3491"/>
                <a:ext cx="4130" cy="268"/>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7115" name="Text Box 8"/>
            <p:cNvSpPr txBox="1">
              <a:spLocks noChangeArrowheads="1"/>
            </p:cNvSpPr>
            <p:nvPr/>
          </p:nvSpPr>
          <p:spPr bwMode="auto">
            <a:xfrm>
              <a:off x="912" y="2995"/>
              <a:ext cx="672" cy="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200" b="1">
                  <a:solidFill>
                    <a:srgbClr val="FF0000"/>
                  </a:solidFill>
                  <a:ea typeface="隶书" panose="02010509060101010101" pitchFamily="49" charset="-122"/>
                </a:rPr>
                <a:t>独立</a:t>
              </a:r>
            </a:p>
            <a:p>
              <a:r>
                <a:rPr lang="zh-CN" altLang="en-US" sz="3200" b="1">
                  <a:solidFill>
                    <a:srgbClr val="FF0000"/>
                  </a:solidFill>
                  <a:ea typeface="隶书" panose="02010509060101010101" pitchFamily="49" charset="-122"/>
                </a:rPr>
                <a:t>作业</a:t>
              </a:r>
            </a:p>
          </p:txBody>
        </p:sp>
      </p:grpSp>
      <p:sp>
        <p:nvSpPr>
          <p:cNvPr id="47116" name="Rectangle 11"/>
          <p:cNvSpPr>
            <a:spLocks noGrp="1" noChangeArrowheads="1"/>
          </p:cNvSpPr>
          <p:nvPr/>
        </p:nvSpPr>
        <p:spPr bwMode="auto">
          <a:xfrm>
            <a:off x="0" y="12192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Font typeface="Wingdings" panose="05000000000000000000" pitchFamily="2" charset="2"/>
              <a:buChar char="w"/>
            </a:pPr>
            <a:r>
              <a:rPr lang="en-GB" altLang="zh-CN" sz="2800" b="1" dirty="0"/>
              <a:t>2.</a:t>
            </a:r>
            <a:r>
              <a:rPr lang="zh-CN" altLang="en-GB" sz="2800" b="1" dirty="0"/>
              <a:t>如图,在</a:t>
            </a:r>
            <a:r>
              <a:rPr lang="en-GB" altLang="zh-CN" sz="2800" b="1" dirty="0"/>
              <a:t>R</a:t>
            </a:r>
            <a:r>
              <a:rPr lang="en-US" altLang="zh-CN" sz="2800" b="1" dirty="0" err="1"/>
              <a:t>t△ABC</a:t>
            </a:r>
            <a:r>
              <a:rPr lang="zh-CN" altLang="en-US" sz="2800" b="1" dirty="0"/>
              <a:t>中</a:t>
            </a:r>
            <a:r>
              <a:rPr lang="en-US" altLang="zh-CN" sz="2800" b="1" dirty="0"/>
              <a:t>,∠C=90°,</a:t>
            </a:r>
            <a:r>
              <a:rPr lang="zh-CN" altLang="en-US" sz="2800" b="1" dirty="0"/>
              <a:t>点</a:t>
            </a:r>
            <a:r>
              <a:rPr lang="en-US" altLang="zh-CN" sz="2800" b="1" dirty="0"/>
              <a:t>P,Q</a:t>
            </a:r>
            <a:r>
              <a:rPr lang="zh-CN" altLang="en-US" sz="2800" b="1" dirty="0"/>
              <a:t>同时由</a:t>
            </a:r>
            <a:r>
              <a:rPr lang="en-US" altLang="zh-CN" sz="2800" b="1" dirty="0"/>
              <a:t>A,B</a:t>
            </a:r>
            <a:r>
              <a:rPr lang="zh-CN" altLang="en-US" sz="2800" b="1" dirty="0"/>
              <a:t>两点出发</a:t>
            </a:r>
            <a:r>
              <a:rPr lang="en-US" altLang="zh-CN" sz="2800" b="1" dirty="0"/>
              <a:t>,</a:t>
            </a:r>
            <a:r>
              <a:rPr lang="zh-CN" altLang="en-US" sz="2800" b="1" dirty="0"/>
              <a:t>分别沿</a:t>
            </a:r>
            <a:r>
              <a:rPr lang="en-US" altLang="zh-CN" sz="2800" b="1" dirty="0"/>
              <a:t>AC,BC</a:t>
            </a:r>
            <a:r>
              <a:rPr lang="zh-CN" altLang="en-US" sz="2800" b="1" dirty="0"/>
              <a:t>方向向点</a:t>
            </a:r>
            <a:r>
              <a:rPr lang="en-US" altLang="zh-CN" sz="2800" b="1" dirty="0"/>
              <a:t>C</a:t>
            </a:r>
            <a:r>
              <a:rPr lang="zh-CN" altLang="en-US" sz="2800" b="1" dirty="0"/>
              <a:t>匀速移动</a:t>
            </a:r>
            <a:r>
              <a:rPr lang="en-US" altLang="zh-CN" sz="2800" b="1" dirty="0"/>
              <a:t>,</a:t>
            </a:r>
            <a:r>
              <a:rPr lang="zh-CN" altLang="en-US" sz="2800" b="1" dirty="0"/>
              <a:t>它们的速度都是</a:t>
            </a:r>
            <a:r>
              <a:rPr lang="en-US" altLang="zh-CN" sz="2800" b="1" dirty="0"/>
              <a:t>1m/s.</a:t>
            </a:r>
            <a:r>
              <a:rPr lang="zh-CN" altLang="en-US" sz="2800" b="1" dirty="0"/>
              <a:t>几秒后△</a:t>
            </a:r>
            <a:r>
              <a:rPr lang="en-US" altLang="zh-CN" sz="2800" b="1" dirty="0"/>
              <a:t>PCD</a:t>
            </a:r>
            <a:r>
              <a:rPr lang="zh-CN" altLang="en-US" sz="2800" b="1" dirty="0"/>
              <a:t>的面积是</a:t>
            </a:r>
            <a:r>
              <a:rPr lang="en-US" altLang="zh-CN" sz="2800" b="1" dirty="0" err="1"/>
              <a:t>Rt△ACB</a:t>
            </a:r>
            <a:r>
              <a:rPr lang="zh-CN" altLang="en-US" sz="2800" b="1" dirty="0"/>
              <a:t>面积的一半</a:t>
            </a:r>
            <a:r>
              <a:rPr lang="zh-CN" altLang="en-GB" sz="2800" b="1" dirty="0"/>
              <a:t>?</a:t>
            </a:r>
            <a:endParaRPr lang="en-US" altLang="zh-CN" sz="3200" dirty="0"/>
          </a:p>
        </p:txBody>
      </p:sp>
      <p:grpSp>
        <p:nvGrpSpPr>
          <p:cNvPr id="47117" name="Group 32"/>
          <p:cNvGrpSpPr/>
          <p:nvPr/>
        </p:nvGrpSpPr>
        <p:grpSpPr bwMode="auto">
          <a:xfrm>
            <a:off x="6477000" y="3048000"/>
            <a:ext cx="2438400" cy="2895600"/>
            <a:chOff x="3696" y="2016"/>
            <a:chExt cx="1536" cy="1824"/>
          </a:xfrm>
        </p:grpSpPr>
        <p:sp>
          <p:nvSpPr>
            <p:cNvPr id="47118" name="AutoShape 15"/>
            <p:cNvSpPr>
              <a:spLocks noChangeArrowheads="1"/>
            </p:cNvSpPr>
            <p:nvPr/>
          </p:nvSpPr>
          <p:spPr bwMode="auto">
            <a:xfrm>
              <a:off x="4032" y="2256"/>
              <a:ext cx="960" cy="1248"/>
            </a:xfrm>
            <a:prstGeom prst="rtTriangle">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400"/>
            </a:p>
          </p:txBody>
        </p:sp>
        <p:sp>
          <p:nvSpPr>
            <p:cNvPr id="47119" name="Text Box 16"/>
            <p:cNvSpPr txBox="1">
              <a:spLocks noChangeArrowheads="1"/>
            </p:cNvSpPr>
            <p:nvPr/>
          </p:nvSpPr>
          <p:spPr bwMode="auto">
            <a:xfrm>
              <a:off x="3936" y="201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A</a:t>
              </a:r>
            </a:p>
          </p:txBody>
        </p:sp>
        <p:sp>
          <p:nvSpPr>
            <p:cNvPr id="47120" name="Text Box 17"/>
            <p:cNvSpPr txBox="1">
              <a:spLocks noChangeArrowheads="1"/>
            </p:cNvSpPr>
            <p:nvPr/>
          </p:nvSpPr>
          <p:spPr bwMode="auto">
            <a:xfrm>
              <a:off x="4992" y="3264"/>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B</a:t>
              </a:r>
            </a:p>
          </p:txBody>
        </p:sp>
        <p:sp>
          <p:nvSpPr>
            <p:cNvPr id="47121" name="Text Box 18"/>
            <p:cNvSpPr txBox="1">
              <a:spLocks noChangeArrowheads="1"/>
            </p:cNvSpPr>
            <p:nvPr/>
          </p:nvSpPr>
          <p:spPr bwMode="auto">
            <a:xfrm>
              <a:off x="3792" y="345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C</a:t>
              </a:r>
            </a:p>
          </p:txBody>
        </p:sp>
        <p:sp>
          <p:nvSpPr>
            <p:cNvPr id="47122" name="Text Box 19"/>
            <p:cNvSpPr txBox="1">
              <a:spLocks noChangeArrowheads="1"/>
            </p:cNvSpPr>
            <p:nvPr/>
          </p:nvSpPr>
          <p:spPr bwMode="auto">
            <a:xfrm>
              <a:off x="3840" y="259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P</a:t>
              </a:r>
            </a:p>
          </p:txBody>
        </p:sp>
        <p:sp>
          <p:nvSpPr>
            <p:cNvPr id="47123" name="Text Box 20"/>
            <p:cNvSpPr txBox="1">
              <a:spLocks noChangeArrowheads="1"/>
            </p:cNvSpPr>
            <p:nvPr/>
          </p:nvSpPr>
          <p:spPr bwMode="auto">
            <a:xfrm>
              <a:off x="4416" y="345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400"/>
                <a:t>Q</a:t>
              </a:r>
            </a:p>
          </p:txBody>
        </p:sp>
        <p:sp>
          <p:nvSpPr>
            <p:cNvPr id="47124" name="Line 21"/>
            <p:cNvSpPr>
              <a:spLocks noChangeShapeType="1"/>
            </p:cNvSpPr>
            <p:nvPr/>
          </p:nvSpPr>
          <p:spPr bwMode="auto">
            <a:xfrm>
              <a:off x="4032" y="2784"/>
              <a:ext cx="432" cy="72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7125" name="Line 22"/>
            <p:cNvSpPr>
              <a:spLocks noChangeShapeType="1"/>
            </p:cNvSpPr>
            <p:nvPr/>
          </p:nvSpPr>
          <p:spPr bwMode="auto">
            <a:xfrm>
              <a:off x="3696" y="2256"/>
              <a:ext cx="336"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7126" name="Line 23"/>
            <p:cNvSpPr>
              <a:spLocks noChangeShapeType="1"/>
            </p:cNvSpPr>
            <p:nvPr/>
          </p:nvSpPr>
          <p:spPr bwMode="auto">
            <a:xfrm>
              <a:off x="3744" y="3504"/>
              <a:ext cx="336"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7127" name="Line 24"/>
            <p:cNvSpPr>
              <a:spLocks noChangeShapeType="1"/>
            </p:cNvSpPr>
            <p:nvPr/>
          </p:nvSpPr>
          <p:spPr bwMode="auto">
            <a:xfrm>
              <a:off x="4032" y="3504"/>
              <a:ext cx="0" cy="288"/>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7128" name="Line 25"/>
            <p:cNvSpPr>
              <a:spLocks noChangeShapeType="1"/>
            </p:cNvSpPr>
            <p:nvPr/>
          </p:nvSpPr>
          <p:spPr bwMode="auto">
            <a:xfrm>
              <a:off x="4992" y="3504"/>
              <a:ext cx="0" cy="288"/>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47129" name="Line 26"/>
            <p:cNvSpPr>
              <a:spLocks noChangeShapeType="1"/>
            </p:cNvSpPr>
            <p:nvPr/>
          </p:nvSpPr>
          <p:spPr bwMode="auto">
            <a:xfrm flipV="1">
              <a:off x="3792" y="2256"/>
              <a:ext cx="0" cy="48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7130" name="Line 27"/>
            <p:cNvSpPr>
              <a:spLocks noChangeShapeType="1"/>
            </p:cNvSpPr>
            <p:nvPr/>
          </p:nvSpPr>
          <p:spPr bwMode="auto">
            <a:xfrm>
              <a:off x="3840" y="3072"/>
              <a:ext cx="0" cy="432"/>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7131" name="Line 28"/>
            <p:cNvSpPr>
              <a:spLocks noChangeShapeType="1"/>
            </p:cNvSpPr>
            <p:nvPr/>
          </p:nvSpPr>
          <p:spPr bwMode="auto">
            <a:xfrm>
              <a:off x="4608" y="3744"/>
              <a:ext cx="384" cy="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7132" name="Line 29"/>
            <p:cNvSpPr>
              <a:spLocks noChangeShapeType="1"/>
            </p:cNvSpPr>
            <p:nvPr/>
          </p:nvSpPr>
          <p:spPr bwMode="auto">
            <a:xfrm flipH="1">
              <a:off x="4032" y="3744"/>
              <a:ext cx="336" cy="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7133" name="Text Box 30"/>
            <p:cNvSpPr txBox="1">
              <a:spLocks noChangeArrowheads="1"/>
            </p:cNvSpPr>
            <p:nvPr/>
          </p:nvSpPr>
          <p:spPr bwMode="auto">
            <a:xfrm rot="-5400000">
              <a:off x="3586" y="2750"/>
              <a:ext cx="4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1600"/>
                <a:t>8cm</a:t>
              </a:r>
            </a:p>
          </p:txBody>
        </p:sp>
        <p:sp>
          <p:nvSpPr>
            <p:cNvPr id="47134" name="Text Box 31"/>
            <p:cNvSpPr txBox="1">
              <a:spLocks noChangeArrowheads="1"/>
            </p:cNvSpPr>
            <p:nvPr/>
          </p:nvSpPr>
          <p:spPr bwMode="auto">
            <a:xfrm>
              <a:off x="4320" y="3628"/>
              <a:ext cx="4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1600"/>
                <a:t>6cm</a:t>
              </a:r>
            </a:p>
          </p:txBody>
        </p:sp>
      </p:grpSp>
      <p:graphicFrame>
        <p:nvGraphicFramePr>
          <p:cNvPr id="88100" name="Object 36"/>
          <p:cNvGraphicFramePr>
            <a:graphicFrameLocks noChangeAspect="1"/>
          </p:cNvGraphicFramePr>
          <p:nvPr/>
        </p:nvGraphicFramePr>
        <p:xfrm>
          <a:off x="101600" y="2590800"/>
          <a:ext cx="8661400" cy="458788"/>
        </p:xfrm>
        <a:graphic>
          <a:graphicData uri="http://schemas.openxmlformats.org/presentationml/2006/ole">
            <mc:AlternateContent xmlns:mc="http://schemas.openxmlformats.org/markup-compatibility/2006">
              <mc:Choice xmlns:v="urn:schemas-microsoft-com:vml" Requires="v">
                <p:oleObj spid="_x0000_s47179" name="Equation" r:id="rId4" imgW="5181600" imgH="279400" progId="Equation.3">
                  <p:embed/>
                </p:oleObj>
              </mc:Choice>
              <mc:Fallback>
                <p:oleObj name="Equation" r:id="rId4" imgW="5181600" imgH="279400" progId="Equation.3">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 y="2590800"/>
                        <a:ext cx="86614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1" name="Object 37"/>
          <p:cNvGraphicFramePr>
            <a:graphicFrameLocks noChangeAspect="1"/>
          </p:cNvGraphicFramePr>
          <p:nvPr/>
        </p:nvGraphicFramePr>
        <p:xfrm>
          <a:off x="1600200" y="2846388"/>
          <a:ext cx="4060825" cy="966787"/>
        </p:xfrm>
        <a:graphic>
          <a:graphicData uri="http://schemas.openxmlformats.org/presentationml/2006/ole">
            <mc:AlternateContent xmlns:mc="http://schemas.openxmlformats.org/markup-compatibility/2006">
              <mc:Choice xmlns:v="urn:schemas-microsoft-com:vml" Requires="v">
                <p:oleObj spid="_x0000_s47180" name="Equation" r:id="rId6" imgW="2425700" imgH="508000" progId="Equation.3">
                  <p:embed/>
                </p:oleObj>
              </mc:Choice>
              <mc:Fallback>
                <p:oleObj name="Equation" r:id="rId6" imgW="2425700" imgH="508000" progId="Equation.3">
                  <p:embed/>
                  <p:pic>
                    <p:nvPicPr>
                      <p:cNvPr id="0" name="Object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2846388"/>
                        <a:ext cx="4060825" cy="966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2" name="Object 38"/>
          <p:cNvGraphicFramePr>
            <a:graphicFrameLocks noChangeAspect="1"/>
          </p:cNvGraphicFramePr>
          <p:nvPr/>
        </p:nvGraphicFramePr>
        <p:xfrm>
          <a:off x="838200" y="3759200"/>
          <a:ext cx="1239838" cy="431800"/>
        </p:xfrm>
        <a:graphic>
          <a:graphicData uri="http://schemas.openxmlformats.org/presentationml/2006/ole">
            <mc:AlternateContent xmlns:mc="http://schemas.openxmlformats.org/markup-compatibility/2006">
              <mc:Choice xmlns:v="urn:schemas-microsoft-com:vml" Requires="v">
                <p:oleObj spid="_x0000_s47181" name="Equation" r:id="rId8" imgW="736600" imgH="254000" progId="Equation.3">
                  <p:embed/>
                </p:oleObj>
              </mc:Choice>
              <mc:Fallback>
                <p:oleObj name="Equation" r:id="rId8" imgW="736600" imgH="254000" progId="Equation.3">
                  <p:embed/>
                  <p:pic>
                    <p:nvPicPr>
                      <p:cNvPr id="0" name="Object 3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3759200"/>
                        <a:ext cx="1239838"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3" name="Object 39"/>
          <p:cNvGraphicFramePr>
            <a:graphicFrameLocks noChangeAspect="1"/>
          </p:cNvGraphicFramePr>
          <p:nvPr/>
        </p:nvGraphicFramePr>
        <p:xfrm>
          <a:off x="914400" y="5256213"/>
          <a:ext cx="4421188" cy="458787"/>
        </p:xfrm>
        <a:graphic>
          <a:graphicData uri="http://schemas.openxmlformats.org/presentationml/2006/ole">
            <mc:AlternateContent xmlns:mc="http://schemas.openxmlformats.org/markup-compatibility/2006">
              <mc:Choice xmlns:v="urn:schemas-microsoft-com:vml" Requires="v">
                <p:oleObj spid="_x0000_s47182" name="Equation" r:id="rId10" imgW="2768600" imgH="279400" progId="Equation.DSMT4">
                  <p:embed/>
                </p:oleObj>
              </mc:Choice>
              <mc:Fallback>
                <p:oleObj name="Equation" r:id="rId10" imgW="2768600" imgH="279400" progId="Equation.DSMT4">
                  <p:embed/>
                  <p:pic>
                    <p:nvPicPr>
                      <p:cNvPr id="0" name="Object 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 y="5256213"/>
                        <a:ext cx="4421188"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4" name="Object 40"/>
          <p:cNvGraphicFramePr>
            <a:graphicFrameLocks noChangeAspect="1"/>
          </p:cNvGraphicFramePr>
          <p:nvPr/>
        </p:nvGraphicFramePr>
        <p:xfrm>
          <a:off x="1905000" y="4038600"/>
          <a:ext cx="2678113" cy="520700"/>
        </p:xfrm>
        <a:graphic>
          <a:graphicData uri="http://schemas.openxmlformats.org/presentationml/2006/ole">
            <mc:AlternateContent xmlns:mc="http://schemas.openxmlformats.org/markup-compatibility/2006">
              <mc:Choice xmlns:v="urn:schemas-microsoft-com:vml" Requires="v">
                <p:oleObj spid="_x0000_s47183" name="Equation" r:id="rId12" imgW="1600200" imgH="254000" progId="Equation.3">
                  <p:embed/>
                </p:oleObj>
              </mc:Choice>
              <mc:Fallback>
                <p:oleObj name="Equation" r:id="rId12" imgW="1600200" imgH="254000" progId="Equation.3">
                  <p:embed/>
                  <p:pic>
                    <p:nvPicPr>
                      <p:cNvPr id="0" name="Object 4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00" y="4038600"/>
                        <a:ext cx="2678113"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5" name="Object 41"/>
          <p:cNvGraphicFramePr>
            <a:graphicFrameLocks noChangeAspect="1"/>
          </p:cNvGraphicFramePr>
          <p:nvPr/>
        </p:nvGraphicFramePr>
        <p:xfrm>
          <a:off x="914400" y="4646613"/>
          <a:ext cx="2368550" cy="458787"/>
        </p:xfrm>
        <a:graphic>
          <a:graphicData uri="http://schemas.openxmlformats.org/presentationml/2006/ole">
            <mc:AlternateContent xmlns:mc="http://schemas.openxmlformats.org/markup-compatibility/2006">
              <mc:Choice xmlns:v="urn:schemas-microsoft-com:vml" Requires="v">
                <p:oleObj spid="_x0000_s47184" name="Equation" r:id="rId14" imgW="1409700" imgH="279400" progId="Equation.3">
                  <p:embed/>
                </p:oleObj>
              </mc:Choice>
              <mc:Fallback>
                <p:oleObj name="Equation" r:id="rId14" imgW="1409700" imgH="279400" progId="Equation.3">
                  <p:embed/>
                  <p:pic>
                    <p:nvPicPr>
                      <p:cNvPr id="0" name="Object 4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4400" y="4646613"/>
                        <a:ext cx="23685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107" name="Object 43"/>
          <p:cNvGraphicFramePr>
            <a:graphicFrameLocks noChangeAspect="1"/>
          </p:cNvGraphicFramePr>
          <p:nvPr/>
        </p:nvGraphicFramePr>
        <p:xfrm>
          <a:off x="76200" y="5789613"/>
          <a:ext cx="6518275" cy="458787"/>
        </p:xfrm>
        <a:graphic>
          <a:graphicData uri="http://schemas.openxmlformats.org/presentationml/2006/ole">
            <mc:AlternateContent xmlns:mc="http://schemas.openxmlformats.org/markup-compatibility/2006">
              <mc:Choice xmlns:v="urn:schemas-microsoft-com:vml" Requires="v">
                <p:oleObj spid="_x0000_s47185" name="Equation" r:id="rId16" imgW="3898900" imgH="279400" progId="Equation.DSMT4">
                  <p:embed/>
                </p:oleObj>
              </mc:Choice>
              <mc:Fallback>
                <p:oleObj name="Equation" r:id="rId16" imgW="3898900" imgH="279400" progId="Equation.DSMT4">
                  <p:embed/>
                  <p:pic>
                    <p:nvPicPr>
                      <p:cNvPr id="0" name="Object 4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 y="5789613"/>
                        <a:ext cx="6518275"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16"/>
                                        </p:tgtEl>
                                        <p:attrNameLst>
                                          <p:attrName>style.visibility</p:attrName>
                                        </p:attrNameLst>
                                      </p:cBhvr>
                                      <p:to>
                                        <p:strVal val="visible"/>
                                      </p:to>
                                    </p:set>
                                    <p:animEffect transition="in" filter="blinds(horizontal)">
                                      <p:cBhvr>
                                        <p:cTn id="12" dur="500"/>
                                        <p:tgtEl>
                                          <p:spTgt spid="471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8100"/>
                                        </p:tgtEl>
                                        <p:attrNameLst>
                                          <p:attrName>style.visibility</p:attrName>
                                        </p:attrNameLst>
                                      </p:cBhvr>
                                      <p:to>
                                        <p:strVal val="visible"/>
                                      </p:to>
                                    </p:set>
                                    <p:animEffect transition="in" filter="blinds(horizontal)">
                                      <p:cBhvr>
                                        <p:cTn id="17" dur="500"/>
                                        <p:tgtEl>
                                          <p:spTgt spid="8810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8101"/>
                                        </p:tgtEl>
                                        <p:attrNameLst>
                                          <p:attrName>style.visibility</p:attrName>
                                        </p:attrNameLst>
                                      </p:cBhvr>
                                      <p:to>
                                        <p:strVal val="visible"/>
                                      </p:to>
                                    </p:set>
                                    <p:animEffect transition="in" filter="blinds(horizontal)">
                                      <p:cBhvr>
                                        <p:cTn id="22" dur="500"/>
                                        <p:tgtEl>
                                          <p:spTgt spid="8810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8102"/>
                                        </p:tgtEl>
                                        <p:attrNameLst>
                                          <p:attrName>style.visibility</p:attrName>
                                        </p:attrNameLst>
                                      </p:cBhvr>
                                      <p:to>
                                        <p:strVal val="visible"/>
                                      </p:to>
                                    </p:set>
                                    <p:animEffect transition="in" filter="blinds(horizontal)">
                                      <p:cBhvr>
                                        <p:cTn id="27" dur="500"/>
                                        <p:tgtEl>
                                          <p:spTgt spid="8810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8104"/>
                                        </p:tgtEl>
                                        <p:attrNameLst>
                                          <p:attrName>style.visibility</p:attrName>
                                        </p:attrNameLst>
                                      </p:cBhvr>
                                      <p:to>
                                        <p:strVal val="visible"/>
                                      </p:to>
                                    </p:set>
                                    <p:animEffect transition="in" filter="blinds(horizontal)">
                                      <p:cBhvr>
                                        <p:cTn id="32" dur="500"/>
                                        <p:tgtEl>
                                          <p:spTgt spid="8810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8105"/>
                                        </p:tgtEl>
                                        <p:attrNameLst>
                                          <p:attrName>style.visibility</p:attrName>
                                        </p:attrNameLst>
                                      </p:cBhvr>
                                      <p:to>
                                        <p:strVal val="visible"/>
                                      </p:to>
                                    </p:set>
                                    <p:animEffect transition="in" filter="blinds(horizontal)">
                                      <p:cBhvr>
                                        <p:cTn id="37" dur="500"/>
                                        <p:tgtEl>
                                          <p:spTgt spid="8810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8103"/>
                                        </p:tgtEl>
                                        <p:attrNameLst>
                                          <p:attrName>style.visibility</p:attrName>
                                        </p:attrNameLst>
                                      </p:cBhvr>
                                      <p:to>
                                        <p:strVal val="visible"/>
                                      </p:to>
                                    </p:set>
                                    <p:animEffect transition="in" filter="blinds(horizontal)">
                                      <p:cBhvr>
                                        <p:cTn id="42" dur="500"/>
                                        <p:tgtEl>
                                          <p:spTgt spid="8810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8107"/>
                                        </p:tgtEl>
                                        <p:attrNameLst>
                                          <p:attrName>style.visibility</p:attrName>
                                        </p:attrNameLst>
                                      </p:cBhvr>
                                      <p:to>
                                        <p:strVal val="visible"/>
                                      </p:to>
                                    </p:set>
                                    <p:animEffect transition="in" filter="blinds(horizontal)">
                                      <p:cBhvr>
                                        <p:cTn id="47" dur="500"/>
                                        <p:tgtEl>
                                          <p:spTgt spid="88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3779838" y="692150"/>
            <a:ext cx="5029200" cy="685800"/>
          </a:xfrm>
        </p:spPr>
        <p:txBody>
          <a:bodyPr anchor="b"/>
          <a:lstStyle/>
          <a:p>
            <a:r>
              <a:rPr lang="zh-CN" altLang="en-US" sz="5100" dirty="0">
                <a:solidFill>
                  <a:srgbClr val="D4180A"/>
                </a:solidFill>
                <a:ea typeface="隶书" panose="02010509060101010101" pitchFamily="49" charset="-122"/>
              </a:rPr>
              <a:t>结束寄语</a:t>
            </a:r>
          </a:p>
        </p:txBody>
      </p:sp>
      <p:sp>
        <p:nvSpPr>
          <p:cNvPr id="48131" name="Rectangle 3"/>
          <p:cNvSpPr>
            <a:spLocks noGrp="1" noChangeArrowheads="1"/>
          </p:cNvSpPr>
          <p:nvPr>
            <p:ph type="body" idx="4294967295"/>
          </p:nvPr>
        </p:nvSpPr>
        <p:spPr>
          <a:xfrm>
            <a:off x="900113" y="2060575"/>
            <a:ext cx="7620000" cy="3200400"/>
          </a:xfrm>
        </p:spPr>
        <p:txBody>
          <a:bodyPr/>
          <a:lstStyle/>
          <a:p>
            <a:r>
              <a:rPr lang="zh-CN" altLang="en-US" sz="3600" dirty="0">
                <a:latin typeface="隶书" panose="02010509060101010101" pitchFamily="49" charset="-122"/>
                <a:ea typeface="隶书" panose="02010509060101010101" pitchFamily="49" charset="-122"/>
              </a:rPr>
              <a:t>一元二次方程也是刻画现实世界的有效数学模型</a:t>
            </a:r>
            <a:r>
              <a:rPr lang="en-US" altLang="zh-CN" sz="3600" dirty="0">
                <a:latin typeface="隶书" panose="02010509060101010101" pitchFamily="49" charset="-122"/>
                <a:ea typeface="隶书" panose="02010509060101010101" pitchFamily="49" charset="-122"/>
              </a:rPr>
              <a:t>.</a:t>
            </a:r>
          </a:p>
          <a:p>
            <a:r>
              <a:rPr lang="zh-CN" altLang="en-US" sz="3600" dirty="0">
                <a:latin typeface="隶书" panose="02010509060101010101" pitchFamily="49" charset="-122"/>
                <a:ea typeface="隶书" panose="02010509060101010101" pitchFamily="49" charset="-122"/>
              </a:rPr>
              <a:t>用列方程的方法去解释或解答一些生活中的现象或问题是一种重要的数学方程方法</a:t>
            </a:r>
            <a:r>
              <a:rPr lang="en-US" altLang="zh-CN" sz="3600" dirty="0">
                <a:ea typeface="隶书" panose="02010509060101010101" pitchFamily="49" charset="-122"/>
              </a:rPr>
              <a:t>——</a:t>
            </a:r>
            <a:r>
              <a:rPr lang="zh-CN" altLang="en-US" sz="3600" dirty="0">
                <a:latin typeface="隶书" panose="02010509060101010101" pitchFamily="49" charset="-122"/>
                <a:ea typeface="隶书" panose="02010509060101010101" pitchFamily="49" charset="-122"/>
              </a:rPr>
              <a:t>即</a:t>
            </a:r>
            <a:r>
              <a:rPr lang="zh-CN" altLang="en-US" sz="3600" dirty="0">
                <a:solidFill>
                  <a:srgbClr val="FF0000"/>
                </a:solidFill>
                <a:latin typeface="隶书" panose="02010509060101010101" pitchFamily="49" charset="-122"/>
                <a:ea typeface="隶书" panose="02010509060101010101" pitchFamily="49" charset="-122"/>
              </a:rPr>
              <a:t>方程的思想</a:t>
            </a:r>
            <a:r>
              <a:rPr lang="en-US" altLang="zh-CN" sz="3600" dirty="0" smtClean="0">
                <a:solidFill>
                  <a:srgbClr val="FF0000"/>
                </a:solidFill>
                <a:latin typeface="隶书" panose="02010509060101010101" pitchFamily="49" charset="-122"/>
                <a:ea typeface="隶书" panose="02010509060101010101" pitchFamily="49" charset="-122"/>
              </a:rPr>
              <a:t>. </a:t>
            </a:r>
            <a:endParaRPr lang="en-US" altLang="zh-CN" sz="3600" dirty="0">
              <a:solidFill>
                <a:srgbClr val="FF0000"/>
              </a:solidFill>
              <a:latin typeface="隶书" panose="02010509060101010101" pitchFamily="49" charset="-122"/>
              <a:ea typeface="隶书" panose="02010509060101010101" pitchFamily="49" charset="-122"/>
            </a:endParaRPr>
          </a:p>
        </p:txBody>
      </p:sp>
      <p:grpSp>
        <p:nvGrpSpPr>
          <p:cNvPr id="48132" name="Group 4"/>
          <p:cNvGrpSpPr/>
          <p:nvPr/>
        </p:nvGrpSpPr>
        <p:grpSpPr bwMode="auto">
          <a:xfrm>
            <a:off x="1239838" y="0"/>
            <a:ext cx="2646362" cy="1547813"/>
            <a:chOff x="288" y="1872"/>
            <a:chExt cx="1667" cy="975"/>
          </a:xfrm>
        </p:grpSpPr>
        <p:pic>
          <p:nvPicPr>
            <p:cNvPr id="48133" name="Picture 5" descr="gif1450"/>
            <p:cNvPicPr>
              <a:picLocks noChangeAspect="1" noChangeArrowheads="1" noCrop="1"/>
            </p:cNvPicPr>
            <p:nvPr/>
          </p:nvPicPr>
          <p:blipFill>
            <a:blip r:embed="rId2"/>
            <a:srcRect/>
            <a:stretch>
              <a:fillRect/>
            </a:stretch>
          </p:blipFill>
          <p:spPr bwMode="auto">
            <a:xfrm>
              <a:off x="1200" y="1872"/>
              <a:ext cx="755" cy="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8134" name="Group 6"/>
            <p:cNvGrpSpPr/>
            <p:nvPr/>
          </p:nvGrpSpPr>
          <p:grpSpPr bwMode="auto">
            <a:xfrm>
              <a:off x="288" y="1899"/>
              <a:ext cx="1056" cy="751"/>
              <a:chOff x="672" y="3493"/>
              <a:chExt cx="4176" cy="539"/>
            </a:xfrm>
          </p:grpSpPr>
          <p:sp>
            <p:nvSpPr>
              <p:cNvPr id="48135" name="AutoShape 7"/>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89096" name="Text Box 8"/>
              <p:cNvSpPr txBox="1">
                <a:spLocks noChangeArrowheads="1"/>
              </p:cNvSpPr>
              <p:nvPr/>
            </p:nvSpPr>
            <p:spPr bwMode="auto">
              <a:xfrm>
                <a:off x="719" y="3493"/>
                <a:ext cx="4129" cy="262"/>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sp>
          <p:nvSpPr>
            <p:cNvPr id="48137" name="Text Box 9"/>
            <p:cNvSpPr txBox="1">
              <a:spLocks noChangeArrowheads="1"/>
            </p:cNvSpPr>
            <p:nvPr/>
          </p:nvSpPr>
          <p:spPr bwMode="auto">
            <a:xfrm>
              <a:off x="384" y="2112"/>
              <a:ext cx="9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2800">
                  <a:solidFill>
                    <a:srgbClr val="FF0000"/>
                  </a:solidFill>
                  <a:latin typeface="隶书" panose="02010509060101010101" pitchFamily="49" charset="-122"/>
                  <a:ea typeface="隶书" panose="02010509060101010101" pitchFamily="49" charset="-122"/>
                </a:rPr>
                <a:t>下课了</a:t>
              </a:r>
              <a:r>
                <a:rPr lang="en-US" altLang="zh-CN" sz="2800">
                  <a:solidFill>
                    <a:srgbClr val="FF0000"/>
                  </a:solidFill>
                  <a:latin typeface="隶书" panose="02010509060101010101" pitchFamily="49" charset="-122"/>
                  <a:ea typeface="隶书" panose="02010509060101010101" pitchFamily="49"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4813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p:cTn id="13" dur="500" fill="hold"/>
                                        <p:tgtEl>
                                          <p:spTgt spid="4813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48131">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7"/>
          <p:cNvSpPr>
            <a:spLocks noGrp="1" noChangeArrowheads="1"/>
          </p:cNvSpPr>
          <p:nvPr>
            <p:ph type="title" idx="4294967295"/>
          </p:nvPr>
        </p:nvSpPr>
        <p:spPr>
          <a:xfrm>
            <a:off x="3962400" y="228600"/>
            <a:ext cx="5181600" cy="914400"/>
          </a:xfrm>
        </p:spPr>
        <p:txBody>
          <a:bodyPr anchor="b"/>
          <a:lstStyle/>
          <a:p>
            <a:r>
              <a:rPr lang="zh-CN" altLang="en-US" sz="3600">
                <a:solidFill>
                  <a:schemeClr val="tx1"/>
                </a:solidFill>
                <a:ea typeface="隶书" panose="02010509060101010101" pitchFamily="49" charset="-122"/>
              </a:rPr>
              <a:t>配方法</a:t>
            </a:r>
            <a:endParaRPr lang="zh-CN" altLang="en-US" sz="3600">
              <a:solidFill>
                <a:srgbClr val="FF0000"/>
              </a:solidFill>
              <a:ea typeface="隶书" panose="02010509060101010101" pitchFamily="49" charset="-122"/>
            </a:endParaRPr>
          </a:p>
        </p:txBody>
      </p:sp>
      <p:sp>
        <p:nvSpPr>
          <p:cNvPr id="30723" name="Rectangle 1028"/>
          <p:cNvSpPr>
            <a:spLocks noGrp="1" noChangeArrowheads="1"/>
          </p:cNvSpPr>
          <p:nvPr/>
        </p:nvSpPr>
        <p:spPr bwMode="auto">
          <a:xfrm>
            <a:off x="609600" y="1295400"/>
            <a:ext cx="8534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Char char="w"/>
            </a:pPr>
            <a:r>
              <a:rPr lang="zh-CN" altLang="en-US" sz="2800" dirty="0">
                <a:latin typeface="隶书" panose="02010509060101010101" pitchFamily="49" charset="-122"/>
                <a:ea typeface="隶书" panose="02010509060101010101" pitchFamily="49" charset="-122"/>
              </a:rPr>
              <a:t>我们通过配成</a:t>
            </a:r>
            <a:r>
              <a:rPr lang="zh-CN" altLang="en-US" sz="2800" dirty="0">
                <a:solidFill>
                  <a:srgbClr val="FF0000"/>
                </a:solidFill>
                <a:latin typeface="隶书" panose="02010509060101010101" pitchFamily="49" charset="-122"/>
                <a:ea typeface="隶书" panose="02010509060101010101" pitchFamily="49" charset="-122"/>
              </a:rPr>
              <a:t>完全平方式</a:t>
            </a:r>
            <a:r>
              <a:rPr lang="zh-CN" altLang="en-US" sz="2800" dirty="0">
                <a:latin typeface="隶书" panose="02010509060101010101" pitchFamily="49" charset="-122"/>
                <a:ea typeface="隶书" panose="02010509060101010101" pitchFamily="49" charset="-122"/>
              </a:rPr>
              <a:t>的方法</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得到了一元二次方程的根</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这种解一元二次方程的方法称为</a:t>
            </a:r>
            <a:r>
              <a:rPr lang="zh-CN" altLang="en-US" sz="2800" dirty="0">
                <a:solidFill>
                  <a:srgbClr val="FF0000"/>
                </a:solidFill>
                <a:latin typeface="隶书" panose="02010509060101010101" pitchFamily="49" charset="-122"/>
                <a:ea typeface="隶书" panose="02010509060101010101" pitchFamily="49" charset="-122"/>
              </a:rPr>
              <a:t>配方法</a:t>
            </a:r>
            <a:r>
              <a:rPr lang="en-US" altLang="zh-CN" sz="2800" dirty="0">
                <a:latin typeface="隶书" panose="02010509060101010101" pitchFamily="49" charset="-122"/>
                <a:ea typeface="隶书" panose="02010509060101010101" pitchFamily="49" charset="-122"/>
              </a:rPr>
              <a:t>(solving by completing the square)</a:t>
            </a:r>
          </a:p>
        </p:txBody>
      </p:sp>
      <p:pic>
        <p:nvPicPr>
          <p:cNvPr id="30724" name="Picture 1032" descr="Q_011"/>
          <p:cNvPicPr>
            <a:picLocks noChangeAspect="1" noChangeArrowheads="1" noCrop="1"/>
          </p:cNvPicPr>
          <p:nvPr/>
        </p:nvPicPr>
        <p:blipFill>
          <a:blip r:embed="rId3" cstate="email"/>
          <a:srcRect/>
          <a:stretch>
            <a:fillRect/>
          </a:stretch>
        </p:blipFill>
        <p:spPr bwMode="auto">
          <a:xfrm>
            <a:off x="7315200" y="457200"/>
            <a:ext cx="5222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5" name="Group 1055"/>
          <p:cNvGrpSpPr/>
          <p:nvPr/>
        </p:nvGrpSpPr>
        <p:grpSpPr bwMode="auto">
          <a:xfrm>
            <a:off x="533400" y="533400"/>
            <a:ext cx="3581400" cy="685800"/>
            <a:chOff x="768" y="336"/>
            <a:chExt cx="2256" cy="432"/>
          </a:xfrm>
        </p:grpSpPr>
        <p:grpSp>
          <p:nvGrpSpPr>
            <p:cNvPr id="30726" name="Group 1056"/>
            <p:cNvGrpSpPr/>
            <p:nvPr/>
          </p:nvGrpSpPr>
          <p:grpSpPr bwMode="auto">
            <a:xfrm>
              <a:off x="768" y="348"/>
              <a:ext cx="1488" cy="330"/>
              <a:chOff x="1920" y="45"/>
              <a:chExt cx="2112" cy="236"/>
            </a:xfrm>
          </p:grpSpPr>
          <p:sp>
            <p:nvSpPr>
              <p:cNvPr id="30727" name="Rectangle 1057"/>
              <p:cNvSpPr>
                <a:spLocks noChangeArrowheads="1"/>
              </p:cNvSpPr>
              <p:nvPr/>
            </p:nvSpPr>
            <p:spPr bwMode="auto">
              <a:xfrm>
                <a:off x="1920" y="58"/>
                <a:ext cx="2112" cy="223"/>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p>
                <a:pPr algn="ctr">
                  <a:spcBef>
                    <a:spcPct val="50000"/>
                  </a:spcBef>
                </a:pPr>
                <a:r>
                  <a:rPr lang="zh-CN" altLang="en-US" sz="2400" dirty="0">
                    <a:solidFill>
                      <a:srgbClr val="FF0000"/>
                    </a:solidFill>
                    <a:ea typeface="隶书" panose="02010509060101010101" pitchFamily="49" charset="-122"/>
                  </a:rPr>
                  <a:t>回顾与复习</a:t>
                </a:r>
                <a:endParaRPr lang="zh-CN" altLang="en-US" sz="2400" b="1" baseline="-25000" dirty="0">
                  <a:solidFill>
                    <a:srgbClr val="FF0000"/>
                  </a:solidFill>
                  <a:ea typeface="隶书" panose="02010509060101010101" pitchFamily="49" charset="-122"/>
                </a:endParaRPr>
              </a:p>
            </p:txBody>
          </p:sp>
          <p:sp>
            <p:nvSpPr>
              <p:cNvPr id="56354" name="Rectangle 1058" descr="PE03255_"/>
              <p:cNvSpPr>
                <a:spLocks noChangeArrowheads="1"/>
              </p:cNvSpPr>
              <p:nvPr/>
            </p:nvSpPr>
            <p:spPr bwMode="auto">
              <a:xfrm>
                <a:off x="3601" y="45"/>
                <a:ext cx="342" cy="234"/>
              </a:xfrm>
              <a:prstGeom prst="rect">
                <a:avLst/>
              </a:prstGeom>
              <a:noFill/>
              <a:ln w="38100">
                <a:noFill/>
                <a:miter lim="800000"/>
                <a:headEnd type="none" w="sm" len="sm"/>
                <a:tailEnd type="none" w="sm" len="sm"/>
              </a:ln>
              <a:effectLst/>
            </p:spPr>
            <p:txBody>
              <a:bodyPr wrap="none">
                <a:spAutoFit/>
              </a:bodyPr>
              <a:lstStyle/>
              <a:p>
                <a:r>
                  <a:rPr lang="en-US" altLang="zh-CN" sz="2800" b="1">
                    <a:solidFill>
                      <a:srgbClr val="000000"/>
                    </a:solidFill>
                    <a:effectLst>
                      <a:outerShdw blurRad="38100" dist="38100" dir="2700000" algn="tl">
                        <a:srgbClr val="C0C0C0"/>
                      </a:outerShdw>
                    </a:effectLst>
                    <a:ea typeface="BatangChe" pitchFamily="49" charset="-127"/>
                  </a:rPr>
                  <a:t>1</a:t>
                </a:r>
              </a:p>
            </p:txBody>
          </p:sp>
        </p:grpSp>
        <p:pic>
          <p:nvPicPr>
            <p:cNvPr id="30729" name="Picture 1059" descr="678"/>
            <p:cNvPicPr>
              <a:picLocks noChangeAspect="1" noChangeArrowheads="1" noCrop="1"/>
            </p:cNvPicPr>
            <p:nvPr/>
          </p:nvPicPr>
          <p:blipFill>
            <a:blip r:embed="rId4"/>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1060" descr="gif003[1]">
              <a:hlinkClick r:id="" action="ppaction://hlinkshowjump?jump=lastslide"/>
            </p:cNvPr>
            <p:cNvPicPr>
              <a:picLocks noChangeAspect="1" noChangeArrowheads="1" noCrop="1"/>
            </p:cNvPicPr>
            <p:nvPr/>
          </p:nvPicPr>
          <p:blipFill>
            <a:blip r:embed="rId5"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31" name="Rectangle 1062"/>
          <p:cNvSpPr>
            <a:spLocks noGrp="1" noChangeArrowheads="1"/>
          </p:cNvSpPr>
          <p:nvPr/>
        </p:nvSpPr>
        <p:spPr bwMode="auto">
          <a:xfrm>
            <a:off x="533400" y="38100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Font typeface="Wingdings" panose="05000000000000000000" pitchFamily="2" charset="2"/>
              <a:buChar char="w"/>
            </a:pPr>
            <a:r>
              <a:rPr lang="zh-CN" altLang="en-US" sz="2800" dirty="0">
                <a:solidFill>
                  <a:srgbClr val="FF0000"/>
                </a:solidFill>
                <a:latin typeface="隶书" panose="02010509060101010101" pitchFamily="49" charset="-122"/>
                <a:ea typeface="隶书" panose="02010509060101010101" pitchFamily="49" charset="-122"/>
              </a:rPr>
              <a:t>平方根的意义</a:t>
            </a:r>
            <a:r>
              <a:rPr lang="en-US" altLang="zh-CN" sz="2800" dirty="0">
                <a:solidFill>
                  <a:srgbClr val="FF0000"/>
                </a:solidFill>
                <a:latin typeface="隶书" panose="02010509060101010101" pitchFamily="49" charset="-122"/>
                <a:ea typeface="隶书" panose="02010509060101010101" pitchFamily="49" charset="-122"/>
              </a:rPr>
              <a:t>:</a:t>
            </a:r>
          </a:p>
        </p:txBody>
      </p:sp>
      <p:sp>
        <p:nvSpPr>
          <p:cNvPr id="30732" name="Rectangle 1119"/>
          <p:cNvSpPr>
            <a:spLocks noGrp="1" noChangeArrowheads="1"/>
          </p:cNvSpPr>
          <p:nvPr/>
        </p:nvSpPr>
        <p:spPr bwMode="auto">
          <a:xfrm>
            <a:off x="533400" y="46482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Font typeface="Wingdings" panose="05000000000000000000" pitchFamily="2" charset="2"/>
              <a:buChar char="w"/>
            </a:pPr>
            <a:r>
              <a:rPr lang="zh-CN" altLang="en-US" sz="2800" dirty="0">
                <a:solidFill>
                  <a:srgbClr val="FF0000"/>
                </a:solidFill>
                <a:latin typeface="隶书" panose="02010509060101010101" pitchFamily="49" charset="-122"/>
                <a:ea typeface="隶书" panose="02010509060101010101" pitchFamily="49" charset="-122"/>
              </a:rPr>
              <a:t>完全平方式</a:t>
            </a:r>
            <a:r>
              <a:rPr lang="en-US" altLang="zh-CN" sz="2800" dirty="0">
                <a:solidFill>
                  <a:srgbClr val="FF0000"/>
                </a:solidFill>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式子</a:t>
            </a:r>
            <a:r>
              <a:rPr lang="en-US" altLang="zh-CN" sz="2800" dirty="0">
                <a:latin typeface="隶书" panose="02010509060101010101" pitchFamily="49" charset="-122"/>
                <a:ea typeface="隶书" panose="02010509060101010101" pitchFamily="49" charset="-122"/>
              </a:rPr>
              <a:t>a</a:t>
            </a:r>
            <a:r>
              <a:rPr lang="en-US" altLang="zh-CN" sz="2800" baseline="30000" dirty="0">
                <a:latin typeface="隶书" panose="02010509060101010101" pitchFamily="49" charset="-122"/>
                <a:ea typeface="隶书" panose="02010509060101010101" pitchFamily="49" charset="-122"/>
              </a:rPr>
              <a:t>2</a:t>
            </a:r>
            <a:r>
              <a:rPr lang="en-US" altLang="zh-CN" sz="2800" dirty="0">
                <a:solidFill>
                  <a:srgbClr val="FF0000"/>
                </a:solidFill>
                <a:latin typeface="隶书" panose="02010509060101010101" pitchFamily="49" charset="-122"/>
                <a:ea typeface="隶书" panose="02010509060101010101" pitchFamily="49" charset="-122"/>
              </a:rPr>
              <a:t>±</a:t>
            </a:r>
            <a:r>
              <a:rPr lang="en-US" altLang="zh-CN" sz="2800" dirty="0">
                <a:latin typeface="隶书" panose="02010509060101010101" pitchFamily="49" charset="-122"/>
                <a:ea typeface="隶书" panose="02010509060101010101" pitchFamily="49" charset="-122"/>
              </a:rPr>
              <a:t>2ab+b</a:t>
            </a:r>
            <a:r>
              <a:rPr lang="en-US" altLang="zh-CN" sz="2800" baseline="30000" dirty="0">
                <a:latin typeface="隶书" panose="02010509060101010101" pitchFamily="49" charset="-122"/>
                <a:ea typeface="隶书" panose="02010509060101010101" pitchFamily="49" charset="-122"/>
              </a:rPr>
              <a:t>2</a:t>
            </a:r>
            <a:r>
              <a:rPr lang="zh-CN" altLang="en-US" sz="2800" dirty="0">
                <a:latin typeface="隶书" panose="02010509060101010101" pitchFamily="49" charset="-122"/>
                <a:ea typeface="隶书" panose="02010509060101010101" pitchFamily="49" charset="-122"/>
              </a:rPr>
              <a:t>叫完全平方式</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且</a:t>
            </a:r>
            <a:r>
              <a:rPr lang="en-US" altLang="zh-CN" sz="2800" dirty="0">
                <a:latin typeface="隶书" panose="02010509060101010101" pitchFamily="49" charset="-122"/>
                <a:ea typeface="隶书" panose="02010509060101010101" pitchFamily="49" charset="-122"/>
              </a:rPr>
              <a:t>a</a:t>
            </a:r>
            <a:r>
              <a:rPr lang="en-US" altLang="zh-CN" sz="2800" baseline="30000" dirty="0">
                <a:latin typeface="隶书" panose="02010509060101010101" pitchFamily="49" charset="-122"/>
                <a:ea typeface="隶书" panose="02010509060101010101" pitchFamily="49" charset="-122"/>
              </a:rPr>
              <a:t>2</a:t>
            </a:r>
            <a:r>
              <a:rPr lang="en-US" altLang="zh-CN" sz="2800" dirty="0">
                <a:solidFill>
                  <a:srgbClr val="FF0000"/>
                </a:solidFill>
                <a:latin typeface="隶书" panose="02010509060101010101" pitchFamily="49" charset="-122"/>
                <a:ea typeface="隶书" panose="02010509060101010101" pitchFamily="49" charset="-122"/>
              </a:rPr>
              <a:t>±</a:t>
            </a:r>
            <a:r>
              <a:rPr lang="en-US" altLang="zh-CN" sz="2800" dirty="0">
                <a:latin typeface="隶书" panose="02010509060101010101" pitchFamily="49" charset="-122"/>
                <a:ea typeface="隶书" panose="02010509060101010101" pitchFamily="49" charset="-122"/>
              </a:rPr>
              <a:t>2ab+b</a:t>
            </a:r>
            <a:r>
              <a:rPr lang="en-US" altLang="zh-CN" sz="2800" baseline="30000" dirty="0">
                <a:latin typeface="隶书" panose="02010509060101010101" pitchFamily="49" charset="-122"/>
                <a:ea typeface="隶书" panose="02010509060101010101" pitchFamily="49" charset="-122"/>
              </a:rPr>
              <a:t>2</a:t>
            </a:r>
            <a:r>
              <a:rPr lang="en-US" altLang="zh-CN" sz="2800" dirty="0">
                <a:latin typeface="隶书" panose="02010509060101010101" pitchFamily="49" charset="-122"/>
                <a:ea typeface="隶书" panose="02010509060101010101" pitchFamily="49" charset="-122"/>
              </a:rPr>
              <a:t> =(</a:t>
            </a:r>
            <a:r>
              <a:rPr lang="en-US" altLang="zh-CN" sz="2800" dirty="0" err="1">
                <a:latin typeface="隶书" panose="02010509060101010101" pitchFamily="49" charset="-122"/>
                <a:ea typeface="隶书" panose="02010509060101010101" pitchFamily="49" charset="-122"/>
              </a:rPr>
              <a:t>a</a:t>
            </a:r>
            <a:r>
              <a:rPr lang="en-US" altLang="zh-CN" sz="2800" dirty="0" err="1">
                <a:solidFill>
                  <a:srgbClr val="FF0000"/>
                </a:solidFill>
                <a:latin typeface="隶书" panose="02010509060101010101" pitchFamily="49" charset="-122"/>
                <a:ea typeface="隶书" panose="02010509060101010101" pitchFamily="49" charset="-122"/>
              </a:rPr>
              <a:t>±</a:t>
            </a:r>
            <a:r>
              <a:rPr lang="en-US" altLang="zh-CN" sz="2800" dirty="0" err="1">
                <a:latin typeface="隶书" panose="02010509060101010101" pitchFamily="49" charset="-122"/>
                <a:ea typeface="隶书" panose="02010509060101010101" pitchFamily="49" charset="-122"/>
              </a:rPr>
              <a:t>b</a:t>
            </a:r>
            <a:r>
              <a:rPr lang="en-US" altLang="zh-CN" sz="2800" dirty="0">
                <a:latin typeface="隶书" panose="02010509060101010101" pitchFamily="49" charset="-122"/>
                <a:ea typeface="隶书" panose="02010509060101010101" pitchFamily="49" charset="-122"/>
              </a:rPr>
              <a:t>)</a:t>
            </a:r>
            <a:r>
              <a:rPr lang="en-US" altLang="zh-CN" sz="2800" baseline="30000" dirty="0">
                <a:latin typeface="隶书" panose="02010509060101010101" pitchFamily="49" charset="-122"/>
                <a:ea typeface="隶书" panose="02010509060101010101" pitchFamily="49" charset="-122"/>
              </a:rPr>
              <a:t>2</a:t>
            </a:r>
            <a:r>
              <a:rPr lang="en-US" altLang="zh-CN" sz="2800" dirty="0">
                <a:latin typeface="隶书" panose="02010509060101010101" pitchFamily="49" charset="-122"/>
                <a:ea typeface="隶书" panose="02010509060101010101" pitchFamily="49" charset="-122"/>
              </a:rPr>
              <a:t>.</a:t>
            </a:r>
          </a:p>
        </p:txBody>
      </p:sp>
      <p:grpSp>
        <p:nvGrpSpPr>
          <p:cNvPr id="4" name="Group 1121"/>
          <p:cNvGrpSpPr/>
          <p:nvPr/>
        </p:nvGrpSpPr>
        <p:grpSpPr bwMode="auto">
          <a:xfrm>
            <a:off x="2895600" y="3863975"/>
            <a:ext cx="3657600" cy="479425"/>
            <a:chOff x="1872" y="720"/>
            <a:chExt cx="2304" cy="302"/>
          </a:xfrm>
        </p:grpSpPr>
        <p:sp>
          <p:nvSpPr>
            <p:cNvPr id="30734" name="Text Box 1122"/>
            <p:cNvSpPr txBox="1">
              <a:spLocks noChangeArrowheads="1"/>
            </p:cNvSpPr>
            <p:nvPr/>
          </p:nvSpPr>
          <p:spPr bwMode="auto">
            <a:xfrm>
              <a:off x="1872" y="720"/>
              <a:ext cx="23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2400" dirty="0"/>
                <a:t>      </a:t>
              </a:r>
              <a:r>
                <a:rPr lang="zh-CN" altLang="en-US" sz="2400" dirty="0"/>
                <a:t>如果</a:t>
              </a:r>
              <a:r>
                <a:rPr lang="en-US" altLang="zh-CN" sz="2400" dirty="0"/>
                <a:t>x</a:t>
              </a:r>
              <a:r>
                <a:rPr lang="en-US" altLang="zh-CN" sz="2400" baseline="30000" dirty="0"/>
                <a:t>2</a:t>
              </a:r>
              <a:r>
                <a:rPr lang="en-US" altLang="zh-CN" sz="2400" dirty="0"/>
                <a:t>=a,</a:t>
              </a:r>
              <a:r>
                <a:rPr lang="zh-CN" altLang="en-US" sz="2400" dirty="0"/>
                <a:t>那么</a:t>
              </a:r>
              <a:r>
                <a:rPr lang="en-US" altLang="zh-CN" sz="2400" dirty="0"/>
                <a:t>x=</a:t>
              </a:r>
            </a:p>
          </p:txBody>
        </p:sp>
        <p:graphicFrame>
          <p:nvGraphicFramePr>
            <p:cNvPr id="30735" name="Object 1123"/>
            <p:cNvGraphicFramePr>
              <a:graphicFrameLocks noChangeAspect="1"/>
            </p:cNvGraphicFramePr>
            <p:nvPr/>
          </p:nvGraphicFramePr>
          <p:xfrm>
            <a:off x="3624" y="720"/>
            <a:ext cx="504" cy="302"/>
          </p:xfrm>
          <a:graphic>
            <a:graphicData uri="http://schemas.openxmlformats.org/presentationml/2006/ole">
              <mc:AlternateContent xmlns:mc="http://schemas.openxmlformats.org/markup-compatibility/2006">
                <mc:Choice xmlns:v="urn:schemas-microsoft-com:vml" Requires="v">
                  <p:oleObj spid="_x0000_s30744" name="Equation" r:id="rId6" imgW="381000" imgH="228600" progId="Equation.3">
                    <p:embed/>
                  </p:oleObj>
                </mc:Choice>
                <mc:Fallback>
                  <p:oleObj name="Equation" r:id="rId6" imgW="381000" imgH="228600" progId="Equation.3">
                    <p:embed/>
                    <p:pic>
                      <p:nvPicPr>
                        <p:cNvPr id="0" name="Object 11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4" y="720"/>
                          <a:ext cx="504" cy="3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0736" name="Rectangle 1124"/>
          <p:cNvSpPr>
            <a:spLocks noGrp="1" noChangeArrowheads="1"/>
          </p:cNvSpPr>
          <p:nvPr/>
        </p:nvSpPr>
        <p:spPr bwMode="auto">
          <a:xfrm>
            <a:off x="533400" y="26670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SzPts val="2800"/>
              <a:buFont typeface="Wingdings" panose="05000000000000000000" pitchFamily="2" charset="2"/>
              <a:buNone/>
            </a:pPr>
            <a:r>
              <a:rPr lang="zh-CN" altLang="en-US" sz="2800" dirty="0">
                <a:latin typeface="隶书" panose="02010509060101010101" pitchFamily="49" charset="-122"/>
                <a:ea typeface="隶书" panose="02010509060101010101" pitchFamily="49" charset="-122"/>
              </a:rPr>
              <a:t>用配方法解一元二次方程的方法的</a:t>
            </a:r>
            <a:r>
              <a:rPr lang="zh-CN" altLang="en-US" sz="4800" dirty="0">
                <a:solidFill>
                  <a:srgbClr val="FF0000"/>
                </a:solidFill>
                <a:latin typeface="幼圆" panose="02010509060101010101" pitchFamily="49" charset="-122"/>
                <a:ea typeface="幼圆" panose="02010509060101010101" pitchFamily="49" charset="-122"/>
              </a:rPr>
              <a:t>助手</a:t>
            </a:r>
            <a:r>
              <a:rPr lang="en-US" altLang="zh-CN" sz="2800" dirty="0">
                <a:latin typeface="隶书" panose="02010509060101010101" pitchFamily="49" charset="-122"/>
                <a:ea typeface="隶书" panose="020105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36"/>
                                        </p:tgtEl>
                                        <p:attrNameLst>
                                          <p:attrName>style.visibility</p:attrName>
                                        </p:attrNameLst>
                                      </p:cBhvr>
                                      <p:to>
                                        <p:strVal val="visible"/>
                                      </p:to>
                                    </p:set>
                                    <p:animEffect transition="in" filter="blinds(horizontal)">
                                      <p:cBhvr>
                                        <p:cTn id="12" dur="500"/>
                                        <p:tgtEl>
                                          <p:spTgt spid="307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31"/>
                                        </p:tgtEl>
                                        <p:attrNameLst>
                                          <p:attrName>style.visibility</p:attrName>
                                        </p:attrNameLst>
                                      </p:cBhvr>
                                      <p:to>
                                        <p:strVal val="visible"/>
                                      </p:to>
                                    </p:set>
                                    <p:animEffect transition="in" filter="dissolve">
                                      <p:cBhvr>
                                        <p:cTn id="17" dur="500"/>
                                        <p:tgtEl>
                                          <p:spTgt spid="30731"/>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2/3*#ppt_w"/>
                                          </p:val>
                                        </p:tav>
                                        <p:tav tm="100000">
                                          <p:val>
                                            <p:strVal val="#ppt_w"/>
                                          </p:val>
                                        </p:tav>
                                      </p:tavLst>
                                    </p:anim>
                                    <p:anim calcmode="lin" valueType="num">
                                      <p:cBhvr>
                                        <p:cTn id="23" dur="500" fill="hold"/>
                                        <p:tgtEl>
                                          <p:spTgt spid="4"/>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0732"/>
                                        </p:tgtEl>
                                        <p:attrNameLst>
                                          <p:attrName>style.visibility</p:attrName>
                                        </p:attrNameLst>
                                      </p:cBhvr>
                                      <p:to>
                                        <p:strVal val="visible"/>
                                      </p:to>
                                    </p:set>
                                    <p:animEffect transition="in" filter="dissolve">
                                      <p:cBhvr>
                                        <p:cTn id="28" dur="5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31" grpId="0" autoUpdateAnimBg="0"/>
      <p:bldP spid="30732" grpId="0" autoUpdateAnimBg="0"/>
      <p:bldP spid="3073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962400" y="228600"/>
            <a:ext cx="5181600" cy="914400"/>
          </a:xfrm>
        </p:spPr>
        <p:txBody>
          <a:bodyPr anchor="b"/>
          <a:lstStyle/>
          <a:p>
            <a:r>
              <a:rPr lang="zh-CN" altLang="en-US" sz="3600">
                <a:solidFill>
                  <a:schemeClr val="tx1"/>
                </a:solidFill>
                <a:ea typeface="隶书" panose="02010509060101010101" pitchFamily="49" charset="-122"/>
              </a:rPr>
              <a:t>配方法</a:t>
            </a:r>
            <a:endParaRPr lang="zh-CN" altLang="en-US" sz="3600">
              <a:solidFill>
                <a:srgbClr val="FF0000"/>
              </a:solidFill>
              <a:ea typeface="隶书" panose="02010509060101010101" pitchFamily="49" charset="-122"/>
            </a:endParaRPr>
          </a:p>
        </p:txBody>
      </p:sp>
      <p:pic>
        <p:nvPicPr>
          <p:cNvPr id="31747" name="Picture 7" descr="Q_011"/>
          <p:cNvPicPr>
            <a:picLocks noChangeAspect="1" noChangeArrowheads="1" noCrop="1"/>
          </p:cNvPicPr>
          <p:nvPr/>
        </p:nvPicPr>
        <p:blipFill>
          <a:blip r:embed="rId2" cstate="email"/>
          <a:srcRect/>
          <a:stretch>
            <a:fillRect/>
          </a:stretch>
        </p:blipFill>
        <p:spPr bwMode="auto">
          <a:xfrm>
            <a:off x="7315200" y="457200"/>
            <a:ext cx="5222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48" name="Group 8"/>
          <p:cNvGrpSpPr/>
          <p:nvPr/>
        </p:nvGrpSpPr>
        <p:grpSpPr bwMode="auto">
          <a:xfrm>
            <a:off x="533400" y="533400"/>
            <a:ext cx="3581400" cy="685800"/>
            <a:chOff x="768" y="336"/>
            <a:chExt cx="2256" cy="432"/>
          </a:xfrm>
        </p:grpSpPr>
        <p:grpSp>
          <p:nvGrpSpPr>
            <p:cNvPr id="31749" name="Group 9"/>
            <p:cNvGrpSpPr/>
            <p:nvPr/>
          </p:nvGrpSpPr>
          <p:grpSpPr bwMode="auto">
            <a:xfrm>
              <a:off x="768" y="348"/>
              <a:ext cx="1488" cy="330"/>
              <a:chOff x="1920" y="45"/>
              <a:chExt cx="2112" cy="236"/>
            </a:xfrm>
          </p:grpSpPr>
          <p:sp>
            <p:nvSpPr>
              <p:cNvPr id="31750" name="Rectangle 10"/>
              <p:cNvSpPr>
                <a:spLocks noChangeArrowheads="1"/>
              </p:cNvSpPr>
              <p:nvPr/>
            </p:nvSpPr>
            <p:spPr bwMode="auto">
              <a:xfrm>
                <a:off x="1920" y="58"/>
                <a:ext cx="2112" cy="223"/>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p>
                <a:pPr algn="ctr">
                  <a:spcBef>
                    <a:spcPct val="50000"/>
                  </a:spcBef>
                </a:pPr>
                <a:r>
                  <a:rPr lang="zh-CN" altLang="en-US" sz="2400">
                    <a:solidFill>
                      <a:srgbClr val="FF0000"/>
                    </a:solidFill>
                    <a:ea typeface="隶书" panose="02010509060101010101" pitchFamily="49" charset="-122"/>
                  </a:rPr>
                  <a:t>回顾与复习</a:t>
                </a:r>
                <a:endParaRPr lang="zh-CN" altLang="en-US" sz="2400" b="1" baseline="-25000">
                  <a:solidFill>
                    <a:srgbClr val="FF0000"/>
                  </a:solidFill>
                  <a:ea typeface="隶书" panose="02010509060101010101" pitchFamily="49" charset="-122"/>
                </a:endParaRPr>
              </a:p>
            </p:txBody>
          </p:sp>
          <p:sp>
            <p:nvSpPr>
              <p:cNvPr id="60427" name="Rectangle 11" descr="PE03255_"/>
              <p:cNvSpPr>
                <a:spLocks noChangeArrowheads="1"/>
              </p:cNvSpPr>
              <p:nvPr/>
            </p:nvSpPr>
            <p:spPr bwMode="auto">
              <a:xfrm>
                <a:off x="3601" y="45"/>
                <a:ext cx="342" cy="234"/>
              </a:xfrm>
              <a:prstGeom prst="rect">
                <a:avLst/>
              </a:prstGeom>
              <a:noFill/>
              <a:ln w="38100">
                <a:noFill/>
                <a:miter lim="800000"/>
                <a:headEnd type="none" w="sm" len="sm"/>
                <a:tailEnd type="none" w="sm" len="sm"/>
              </a:ln>
              <a:effectLst/>
            </p:spPr>
            <p:txBody>
              <a:bodyPr wrap="none">
                <a:spAutoFit/>
              </a:bodyPr>
              <a:lstStyle/>
              <a:p>
                <a:r>
                  <a:rPr lang="en-US" altLang="zh-CN" sz="2800" b="1">
                    <a:solidFill>
                      <a:srgbClr val="000000"/>
                    </a:solidFill>
                    <a:effectLst>
                      <a:outerShdw blurRad="38100" dist="38100" dir="2700000" algn="tl">
                        <a:srgbClr val="C0C0C0"/>
                      </a:outerShdw>
                    </a:effectLst>
                    <a:ea typeface="BatangChe" pitchFamily="49" charset="-127"/>
                  </a:rPr>
                  <a:t>2</a:t>
                </a:r>
              </a:p>
            </p:txBody>
          </p:sp>
        </p:grpSp>
        <p:pic>
          <p:nvPicPr>
            <p:cNvPr id="31752" name="Picture 12" descr="678"/>
            <p:cNvPicPr>
              <a:picLocks noChangeAspect="1" noChangeArrowheads="1" noCrop="1"/>
            </p:cNvPicPr>
            <p:nvPr/>
          </p:nvPicPr>
          <p:blipFill>
            <a:blip r:embed="rId3"/>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3" descr="gif003[1]">
              <a:hlinkClick r:id="" action="ppaction://hlinkshowjump?jump=lastslide"/>
            </p:cNvPr>
            <p:cNvPicPr>
              <a:picLocks noChangeAspect="1" noChangeArrowheads="1" noCrop="1"/>
            </p:cNvPicPr>
            <p:nvPr/>
          </p:nvPicPr>
          <p:blipFill>
            <a:blip r:embed="rId4"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54" name="Rectangle 15"/>
          <p:cNvSpPr>
            <a:spLocks noGrp="1" noChangeArrowheads="1"/>
          </p:cNvSpPr>
          <p:nvPr/>
        </p:nvSpPr>
        <p:spPr bwMode="auto">
          <a:xfrm>
            <a:off x="533400" y="990600"/>
            <a:ext cx="8305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buClr>
                <a:schemeClr val="tx2"/>
              </a:buClr>
              <a:buSzPts val="2800"/>
              <a:buFont typeface="Wingdings" panose="05000000000000000000" pitchFamily="2" charset="2"/>
              <a:buNone/>
            </a:pPr>
            <a:r>
              <a:rPr lang="zh-CN" altLang="en-US" sz="2800" dirty="0">
                <a:latin typeface="隶书" panose="02010509060101010101" pitchFamily="49" charset="-122"/>
                <a:ea typeface="隶书" panose="02010509060101010101" pitchFamily="49" charset="-122"/>
              </a:rPr>
              <a:t>用配方法解一元二次方程的</a:t>
            </a:r>
            <a:r>
              <a:rPr lang="zh-CN" altLang="en-US" sz="4400" dirty="0">
                <a:solidFill>
                  <a:srgbClr val="FF0000"/>
                </a:solidFill>
                <a:latin typeface="幼圆" panose="02010509060101010101" pitchFamily="49" charset="-122"/>
                <a:ea typeface="幼圆" panose="02010509060101010101" pitchFamily="49" charset="-122"/>
              </a:rPr>
              <a:t>步骤</a:t>
            </a:r>
            <a:r>
              <a:rPr lang="en-US" altLang="zh-CN" sz="2800" dirty="0">
                <a:latin typeface="隶书" panose="02010509060101010101" pitchFamily="49" charset="-122"/>
                <a:ea typeface="隶书" panose="02010509060101010101" pitchFamily="49" charset="-122"/>
              </a:rPr>
              <a:t>:</a:t>
            </a:r>
          </a:p>
        </p:txBody>
      </p:sp>
      <p:sp>
        <p:nvSpPr>
          <p:cNvPr id="31755" name="Rectangle 16"/>
          <p:cNvSpPr>
            <a:spLocks noGrp="1" noChangeArrowheads="1"/>
          </p:cNvSpPr>
          <p:nvPr/>
        </p:nvSpPr>
        <p:spPr bwMode="auto">
          <a:xfrm>
            <a:off x="533400" y="2438400"/>
            <a:ext cx="83185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1.</a:t>
            </a:r>
            <a:r>
              <a:rPr lang="zh-CN" altLang="en-US" sz="2800" dirty="0">
                <a:solidFill>
                  <a:srgbClr val="FF0000"/>
                </a:solidFill>
                <a:latin typeface="隶书" panose="02010509060101010101" pitchFamily="49" charset="-122"/>
                <a:ea typeface="隶书" panose="02010509060101010101" pitchFamily="49" charset="-122"/>
              </a:rPr>
              <a:t>化</a:t>
            </a:r>
            <a:r>
              <a:rPr lang="en-US" altLang="zh-CN" sz="2800" dirty="0">
                <a:latin typeface="隶书" panose="02010509060101010101" pitchFamily="49" charset="-122"/>
                <a:ea typeface="隶书" panose="02010509060101010101" pitchFamily="49" charset="-122"/>
              </a:rPr>
              <a:t>1:</a:t>
            </a:r>
            <a:r>
              <a:rPr lang="zh-CN" altLang="en-US" sz="2800" dirty="0">
                <a:latin typeface="隶书" panose="02010509060101010101" pitchFamily="49" charset="-122"/>
                <a:ea typeface="隶书" panose="02010509060101010101" pitchFamily="49" charset="-122"/>
              </a:rPr>
              <a:t>把二次项系数化为</a:t>
            </a:r>
            <a:r>
              <a:rPr lang="en-US" altLang="zh-CN" sz="2800" dirty="0">
                <a:latin typeface="隶书" panose="02010509060101010101" pitchFamily="49" charset="-122"/>
                <a:ea typeface="隶书" panose="02010509060101010101" pitchFamily="49" charset="-122"/>
              </a:rPr>
              <a:t>1(</a:t>
            </a:r>
            <a:r>
              <a:rPr lang="zh-CN" altLang="en-US" sz="2800" dirty="0">
                <a:latin typeface="隶书" panose="02010509060101010101" pitchFamily="49" charset="-122"/>
                <a:ea typeface="隶书" panose="02010509060101010101" pitchFamily="49" charset="-122"/>
              </a:rPr>
              <a:t>方程两边都除以二次项系数</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2.</a:t>
            </a:r>
            <a:r>
              <a:rPr lang="zh-CN" altLang="en-US" sz="2800" dirty="0">
                <a:solidFill>
                  <a:srgbClr val="FF0000"/>
                </a:solidFill>
                <a:latin typeface="隶书" panose="02010509060101010101" pitchFamily="49" charset="-122"/>
                <a:ea typeface="隶书" panose="02010509060101010101" pitchFamily="49" charset="-122"/>
              </a:rPr>
              <a:t>移</a:t>
            </a:r>
            <a:r>
              <a:rPr lang="zh-CN" altLang="en-US" sz="2800" dirty="0">
                <a:latin typeface="隶书" panose="02010509060101010101" pitchFamily="49" charset="-122"/>
                <a:ea typeface="隶书" panose="02010509060101010101" pitchFamily="49" charset="-122"/>
              </a:rPr>
              <a:t>项</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把常数项移到方程的右边</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3.</a:t>
            </a:r>
            <a:r>
              <a:rPr lang="zh-CN" altLang="en-US" sz="2800" dirty="0">
                <a:solidFill>
                  <a:srgbClr val="FF0000"/>
                </a:solidFill>
                <a:latin typeface="隶书" panose="02010509060101010101" pitchFamily="49" charset="-122"/>
                <a:ea typeface="隶书" panose="02010509060101010101" pitchFamily="49" charset="-122"/>
              </a:rPr>
              <a:t>配方</a:t>
            </a:r>
            <a:r>
              <a:rPr lang="en-US" altLang="zh-CN" sz="2800" dirty="0">
                <a:solidFill>
                  <a:srgbClr val="FF0000"/>
                </a:solidFill>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方程两边都加上一次项系数</a:t>
            </a:r>
            <a:r>
              <a:rPr lang="zh-CN" altLang="en-US" sz="2800" dirty="0">
                <a:solidFill>
                  <a:srgbClr val="0033CC"/>
                </a:solidFill>
                <a:latin typeface="隶书" panose="02010509060101010101" pitchFamily="49" charset="-122"/>
                <a:ea typeface="隶书" panose="02010509060101010101" pitchFamily="49" charset="-122"/>
              </a:rPr>
              <a:t>绝对值</a:t>
            </a:r>
            <a:r>
              <a:rPr lang="zh-CN" altLang="en-US" sz="2800" dirty="0">
                <a:latin typeface="隶书" panose="02010509060101010101" pitchFamily="49" charset="-122"/>
                <a:ea typeface="隶书" panose="02010509060101010101" pitchFamily="49" charset="-122"/>
              </a:rPr>
              <a:t>一半的平方</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4.</a:t>
            </a:r>
            <a:r>
              <a:rPr lang="zh-CN" altLang="en-US" sz="2800" dirty="0">
                <a:solidFill>
                  <a:srgbClr val="FF0000"/>
                </a:solidFill>
                <a:latin typeface="隶书" panose="02010509060101010101" pitchFamily="49" charset="-122"/>
                <a:ea typeface="隶书" panose="02010509060101010101" pitchFamily="49" charset="-122"/>
              </a:rPr>
              <a:t>变</a:t>
            </a:r>
            <a:r>
              <a:rPr lang="zh-CN" altLang="en-US" sz="2800" dirty="0">
                <a:latin typeface="隶书" panose="02010509060101010101" pitchFamily="49" charset="-122"/>
                <a:ea typeface="隶书" panose="02010509060101010101" pitchFamily="49" charset="-122"/>
              </a:rPr>
              <a:t>形</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方程左分解因式</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右边合并同类</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5.</a:t>
            </a:r>
            <a:r>
              <a:rPr lang="zh-CN" altLang="en-US" sz="2800" dirty="0">
                <a:solidFill>
                  <a:srgbClr val="FF0000"/>
                </a:solidFill>
                <a:latin typeface="隶书" panose="02010509060101010101" pitchFamily="49" charset="-122"/>
                <a:ea typeface="隶书" panose="02010509060101010101" pitchFamily="49" charset="-122"/>
              </a:rPr>
              <a:t>开</a:t>
            </a:r>
            <a:r>
              <a:rPr lang="zh-CN" altLang="en-US" sz="2800" dirty="0">
                <a:latin typeface="隶书" panose="02010509060101010101" pitchFamily="49" charset="-122"/>
                <a:ea typeface="隶书" panose="02010509060101010101" pitchFamily="49" charset="-122"/>
              </a:rPr>
              <a:t>方</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根据平方根意义</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方程两边开平方</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6.</a:t>
            </a:r>
            <a:r>
              <a:rPr lang="zh-CN" altLang="en-US" sz="2800" dirty="0">
                <a:solidFill>
                  <a:srgbClr val="FF0000"/>
                </a:solidFill>
                <a:latin typeface="隶书" panose="02010509060101010101" pitchFamily="49" charset="-122"/>
                <a:ea typeface="隶书" panose="02010509060101010101" pitchFamily="49" charset="-122"/>
              </a:rPr>
              <a:t>求</a:t>
            </a:r>
            <a:r>
              <a:rPr lang="zh-CN" altLang="en-US" sz="2800" dirty="0">
                <a:latin typeface="隶书" panose="02010509060101010101" pitchFamily="49" charset="-122"/>
                <a:ea typeface="隶书" panose="02010509060101010101" pitchFamily="49" charset="-122"/>
              </a:rPr>
              <a:t>解</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解一元一次方程</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dirty="0">
                <a:latin typeface="隶书" panose="02010509060101010101" pitchFamily="49" charset="-122"/>
                <a:ea typeface="隶书" panose="02010509060101010101" pitchFamily="49" charset="-122"/>
              </a:rPr>
              <a:t>7.</a:t>
            </a:r>
            <a:r>
              <a:rPr lang="zh-CN" altLang="en-US" sz="2800" dirty="0">
                <a:solidFill>
                  <a:srgbClr val="FF0000"/>
                </a:solidFill>
                <a:latin typeface="隶书" panose="02010509060101010101" pitchFamily="49" charset="-122"/>
                <a:ea typeface="隶书" panose="02010509060101010101" pitchFamily="49" charset="-122"/>
              </a:rPr>
              <a:t>定</a:t>
            </a:r>
            <a:r>
              <a:rPr lang="zh-CN" altLang="en-US" sz="2800" dirty="0">
                <a:latin typeface="隶书" panose="02010509060101010101" pitchFamily="49" charset="-122"/>
                <a:ea typeface="隶书" panose="02010509060101010101" pitchFamily="49" charset="-122"/>
              </a:rPr>
              <a:t>解</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写出原方程的解</a:t>
            </a:r>
            <a:r>
              <a:rPr lang="en-US" altLang="zh-CN" sz="2800" dirty="0">
                <a:latin typeface="隶书" panose="02010509060101010101" pitchFamily="49" charset="-122"/>
                <a:ea typeface="隶书" panose="020105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animEffect transition="in" filter="dissolve">
                                      <p:cBhvr>
                                        <p:cTn id="7" dur="500"/>
                                        <p:tgtEl>
                                          <p:spTgt spid="317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55"/>
                                        </p:tgtEl>
                                        <p:attrNameLst>
                                          <p:attrName>style.visibility</p:attrName>
                                        </p:attrNameLst>
                                      </p:cBhvr>
                                      <p:to>
                                        <p:strVal val="visible"/>
                                      </p:to>
                                    </p:set>
                                    <p:animEffect transition="in" filter="dissolve">
                                      <p:cBhvr>
                                        <p:cTn id="12"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autoUpdateAnimBg="0"/>
      <p:bldP spid="3175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114800" y="228600"/>
            <a:ext cx="5029200" cy="838200"/>
          </a:xfrm>
        </p:spPr>
        <p:txBody>
          <a:bodyPr anchor="b"/>
          <a:lstStyle/>
          <a:p>
            <a:r>
              <a:rPr lang="zh-CN" altLang="en-US" sz="4000">
                <a:solidFill>
                  <a:schemeClr val="tx1"/>
                </a:solidFill>
                <a:ea typeface="隶书" panose="02010509060101010101" pitchFamily="49" charset="-122"/>
              </a:rPr>
              <a:t>公式法</a:t>
            </a:r>
          </a:p>
        </p:txBody>
      </p:sp>
      <p:sp>
        <p:nvSpPr>
          <p:cNvPr id="32771" name="Rectangle 3"/>
          <p:cNvSpPr>
            <a:spLocks noGrp="1" noChangeArrowheads="1"/>
          </p:cNvSpPr>
          <p:nvPr/>
        </p:nvSpPr>
        <p:spPr bwMode="auto">
          <a:xfrm>
            <a:off x="0" y="12192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GB" sz="2800">
                <a:latin typeface="宋体" panose="02010600030101010101" pitchFamily="2" charset="-122"/>
              </a:rPr>
              <a:t>一般地,对于一元二次方程  </a:t>
            </a:r>
            <a:r>
              <a:rPr lang="en-US" altLang="zh-CN" sz="2800">
                <a:solidFill>
                  <a:srgbClr val="FF0000"/>
                </a:solidFill>
                <a:latin typeface="宋体" panose="02010600030101010101" pitchFamily="2" charset="-122"/>
              </a:rPr>
              <a:t>ax</a:t>
            </a:r>
            <a:r>
              <a:rPr lang="en-US" altLang="zh-CN" sz="2800" baseline="30000">
                <a:solidFill>
                  <a:srgbClr val="FF0000"/>
                </a:solidFill>
                <a:latin typeface="宋体" panose="02010600030101010101" pitchFamily="2" charset="-122"/>
              </a:rPr>
              <a:t>2</a:t>
            </a:r>
            <a:r>
              <a:rPr lang="en-US" altLang="zh-CN" sz="2800">
                <a:solidFill>
                  <a:srgbClr val="FF0000"/>
                </a:solidFill>
                <a:latin typeface="宋体" panose="02010600030101010101" pitchFamily="2" charset="-122"/>
              </a:rPr>
              <a:t>+bx+c=0(a≠0)</a:t>
            </a:r>
            <a:r>
              <a:rPr lang="en-US" altLang="zh-CN" sz="2800">
                <a:latin typeface="宋体" panose="02010600030101010101" pitchFamily="2" charset="-122"/>
              </a:rPr>
              <a:t> </a:t>
            </a:r>
            <a:endParaRPr lang="zh-CN" altLang="en-GB" sz="2800">
              <a:solidFill>
                <a:srgbClr val="FF0000"/>
              </a:solidFill>
              <a:latin typeface="宋体" panose="02010600030101010101" pitchFamily="2" charset="-122"/>
            </a:endParaRPr>
          </a:p>
        </p:txBody>
      </p:sp>
      <p:grpSp>
        <p:nvGrpSpPr>
          <p:cNvPr id="32772" name="Group 7"/>
          <p:cNvGrpSpPr/>
          <p:nvPr/>
        </p:nvGrpSpPr>
        <p:grpSpPr bwMode="auto">
          <a:xfrm>
            <a:off x="0" y="0"/>
            <a:ext cx="4495800" cy="1323975"/>
            <a:chOff x="1920" y="2448"/>
            <a:chExt cx="2832" cy="834"/>
          </a:xfrm>
        </p:grpSpPr>
        <p:grpSp>
          <p:nvGrpSpPr>
            <p:cNvPr id="32773" name="Group 8"/>
            <p:cNvGrpSpPr/>
            <p:nvPr/>
          </p:nvGrpSpPr>
          <p:grpSpPr bwMode="auto">
            <a:xfrm>
              <a:off x="1920" y="2448"/>
              <a:ext cx="2784" cy="834"/>
              <a:chOff x="672" y="3504"/>
              <a:chExt cx="4176" cy="528"/>
            </a:xfrm>
          </p:grpSpPr>
          <p:sp>
            <p:nvSpPr>
              <p:cNvPr id="32774" name="AutoShape 9"/>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0666" name="Text Box 10"/>
              <p:cNvSpPr txBox="1">
                <a:spLocks noChangeArrowheads="1"/>
              </p:cNvSpPr>
              <p:nvPr/>
            </p:nvSpPr>
            <p:spPr bwMode="auto">
              <a:xfrm>
                <a:off x="719" y="3508"/>
                <a:ext cx="4129" cy="232"/>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32776" name="Picture 11" descr="慢跑"/>
            <p:cNvPicPr>
              <a:picLocks noChangeAspect="1" noChangeArrowheads="1" noCrop="1"/>
            </p:cNvPicPr>
            <p:nvPr/>
          </p:nvPicPr>
          <p:blipFill>
            <a:blip r:embed="rId3"/>
            <a:srcRect/>
            <a:stretch>
              <a:fillRect/>
            </a:stretch>
          </p:blipFill>
          <p:spPr bwMode="auto">
            <a:xfrm>
              <a:off x="3888" y="259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Picture 12" descr="跳动的心"/>
            <p:cNvPicPr>
              <a:picLocks noChangeAspect="1" noChangeArrowheads="1" noCrop="1"/>
            </p:cNvPicPr>
            <p:nvPr/>
          </p:nvPicPr>
          <p:blipFill>
            <a:blip r:embed="rId4"/>
            <a:srcRect/>
            <a:stretch>
              <a:fillRect/>
            </a:stretch>
          </p:blipFill>
          <p:spPr bwMode="auto">
            <a:xfrm>
              <a:off x="2736" y="273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ext Box 13"/>
            <p:cNvSpPr txBox="1">
              <a:spLocks noChangeArrowheads="1"/>
            </p:cNvSpPr>
            <p:nvPr/>
          </p:nvSpPr>
          <p:spPr bwMode="auto">
            <a:xfrm>
              <a:off x="2016" y="2668"/>
              <a:ext cx="27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600">
                  <a:solidFill>
                    <a:srgbClr val="FF0000"/>
                  </a:solidFill>
                  <a:ea typeface="隶书" panose="02010509060101010101" pitchFamily="49" charset="-122"/>
                </a:rPr>
                <a:t>心动     不如行动</a:t>
              </a:r>
            </a:p>
          </p:txBody>
        </p:sp>
      </p:grpSp>
      <p:graphicFrame>
        <p:nvGraphicFramePr>
          <p:cNvPr id="70674" name="Object 18"/>
          <p:cNvGraphicFramePr>
            <a:graphicFrameLocks noChangeAspect="1"/>
          </p:cNvGraphicFramePr>
          <p:nvPr/>
        </p:nvGraphicFramePr>
        <p:xfrm>
          <a:off x="2362200" y="2362200"/>
          <a:ext cx="4514850" cy="944563"/>
        </p:xfrm>
        <a:graphic>
          <a:graphicData uri="http://schemas.openxmlformats.org/presentationml/2006/ole">
            <mc:AlternateContent xmlns:mc="http://schemas.openxmlformats.org/markup-compatibility/2006">
              <mc:Choice xmlns:v="urn:schemas-microsoft-com:vml" Requires="v">
                <p:oleObj spid="_x0000_s32795" name="Equation" r:id="rId5" imgW="2971800" imgH="584200" progId="Equation.3">
                  <p:embed/>
                </p:oleObj>
              </mc:Choice>
              <mc:Fallback>
                <p:oleObj name="Equation" r:id="rId5" imgW="2971800" imgH="584200"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362200"/>
                        <a:ext cx="4514850"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0" name="Rectangle 25"/>
          <p:cNvSpPr>
            <a:spLocks noGrp="1" noChangeArrowheads="1"/>
          </p:cNvSpPr>
          <p:nvPr/>
        </p:nvSpPr>
        <p:spPr bwMode="auto">
          <a:xfrm>
            <a:off x="76200" y="3352800"/>
            <a:ext cx="8839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Char char="w"/>
            </a:pPr>
            <a:r>
              <a:rPr lang="zh-CN" altLang="en-US" sz="2800" dirty="0">
                <a:latin typeface="隶书" panose="02010509060101010101" pitchFamily="49" charset="-122"/>
                <a:ea typeface="隶书" panose="02010509060101010101" pitchFamily="49" charset="-122"/>
              </a:rPr>
              <a:t>上面这个式子称为一元二次方程的求根公式</a:t>
            </a:r>
            <a:r>
              <a:rPr lang="en-US" altLang="zh-CN" sz="2800" dirty="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zh-CN" altLang="en-US" sz="2800" dirty="0">
                <a:latin typeface="隶书" panose="02010509060101010101" pitchFamily="49" charset="-122"/>
                <a:ea typeface="隶书" panose="02010509060101010101" pitchFamily="49" charset="-122"/>
              </a:rPr>
              <a:t>用求根公式解一元二次方程的方法称为</a:t>
            </a:r>
            <a:r>
              <a:rPr lang="zh-CN" altLang="en-US" sz="2800" dirty="0">
                <a:solidFill>
                  <a:srgbClr val="FF0000"/>
                </a:solidFill>
                <a:latin typeface="隶书" panose="02010509060101010101" pitchFamily="49" charset="-122"/>
                <a:ea typeface="隶书" panose="02010509060101010101" pitchFamily="49" charset="-122"/>
              </a:rPr>
              <a:t>公式法</a:t>
            </a:r>
            <a:r>
              <a:rPr lang="en-US" altLang="zh-CN" sz="2800" dirty="0">
                <a:latin typeface="隶书" panose="02010509060101010101" pitchFamily="49" charset="-122"/>
                <a:ea typeface="隶书" panose="02010509060101010101" pitchFamily="49" charset="-122"/>
              </a:rPr>
              <a:t>(solving by </a:t>
            </a:r>
            <a:r>
              <a:rPr lang="en-US" altLang="zh-CN" sz="2800" dirty="0" err="1">
                <a:latin typeface="隶书" panose="02010509060101010101" pitchFamily="49" charset="-122"/>
                <a:ea typeface="隶书" panose="02010509060101010101" pitchFamily="49" charset="-122"/>
              </a:rPr>
              <a:t>formular</a:t>
            </a:r>
            <a:r>
              <a:rPr lang="en-US" altLang="zh-CN" sz="2800" dirty="0">
                <a:latin typeface="隶书" panose="02010509060101010101" pitchFamily="49" charset="-122"/>
                <a:ea typeface="隶书" panose="02010509060101010101" pitchFamily="49" charset="-122"/>
              </a:rPr>
              <a:t>).</a:t>
            </a:r>
          </a:p>
        </p:txBody>
      </p:sp>
      <p:graphicFrame>
        <p:nvGraphicFramePr>
          <p:cNvPr id="70683" name="Object 27"/>
          <p:cNvGraphicFramePr>
            <a:graphicFrameLocks noChangeAspect="1"/>
          </p:cNvGraphicFramePr>
          <p:nvPr/>
        </p:nvGraphicFramePr>
        <p:xfrm>
          <a:off x="596900" y="1828800"/>
          <a:ext cx="3570288" cy="485775"/>
        </p:xfrm>
        <a:graphic>
          <a:graphicData uri="http://schemas.openxmlformats.org/presentationml/2006/ole">
            <mc:AlternateContent xmlns:mc="http://schemas.openxmlformats.org/markup-compatibility/2006">
              <mc:Choice xmlns:v="urn:schemas-microsoft-com:vml" Requires="v">
                <p:oleObj spid="_x0000_s32796" name="Equation" r:id="rId7" imgW="2336800" imgH="292100" progId="Equation.3">
                  <p:embed/>
                </p:oleObj>
              </mc:Choice>
              <mc:Fallback>
                <p:oleObj name="Equation" r:id="rId7" imgW="2336800" imgH="292100" progId="Equation.3">
                  <p:embed/>
                  <p:pic>
                    <p:nvPicPr>
                      <p:cNvPr id="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6900" y="1828800"/>
                        <a:ext cx="3570288"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2" name="Rectangle 28"/>
          <p:cNvSpPr>
            <a:spLocks noGrp="1" noChangeArrowheads="1"/>
          </p:cNvSpPr>
          <p:nvPr/>
        </p:nvSpPr>
        <p:spPr bwMode="auto">
          <a:xfrm>
            <a:off x="76200" y="4648200"/>
            <a:ext cx="9067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Char char="w"/>
            </a:pPr>
            <a:r>
              <a:rPr lang="zh-CN" altLang="en-US" sz="2800">
                <a:latin typeface="隶书" panose="02010509060101010101" pitchFamily="49" charset="-122"/>
                <a:ea typeface="隶书" panose="02010509060101010101" pitchFamily="49" charset="-122"/>
              </a:rPr>
              <a:t>老师提示</a:t>
            </a:r>
            <a:r>
              <a:rPr lang="en-US" altLang="zh-CN" sz="280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zh-CN" altLang="en-US" sz="2800">
                <a:latin typeface="隶书" panose="02010509060101010101" pitchFamily="49" charset="-122"/>
                <a:ea typeface="隶书" panose="02010509060101010101" pitchFamily="49" charset="-122"/>
              </a:rPr>
              <a:t>用</a:t>
            </a:r>
            <a:r>
              <a:rPr lang="zh-CN" altLang="en-US" sz="2800">
                <a:solidFill>
                  <a:srgbClr val="FF0000"/>
                </a:solidFill>
                <a:latin typeface="隶书" panose="02010509060101010101" pitchFamily="49" charset="-122"/>
                <a:ea typeface="隶书" panose="02010509060101010101" pitchFamily="49" charset="-122"/>
              </a:rPr>
              <a:t>公式法</a:t>
            </a:r>
            <a:r>
              <a:rPr lang="zh-CN" altLang="en-US" sz="2800">
                <a:latin typeface="隶书" panose="02010509060101010101" pitchFamily="49" charset="-122"/>
                <a:ea typeface="隶书" panose="02010509060101010101" pitchFamily="49" charset="-122"/>
              </a:rPr>
              <a:t>解一元二次方程的</a:t>
            </a:r>
            <a:r>
              <a:rPr lang="zh-CN" altLang="en-US" sz="2800">
                <a:solidFill>
                  <a:srgbClr val="FF0000"/>
                </a:solidFill>
                <a:latin typeface="隶书" panose="02010509060101010101" pitchFamily="49" charset="-122"/>
                <a:ea typeface="隶书" panose="02010509060101010101" pitchFamily="49" charset="-122"/>
              </a:rPr>
              <a:t>前提</a:t>
            </a:r>
            <a:r>
              <a:rPr lang="zh-CN" altLang="en-US" sz="2800">
                <a:latin typeface="隶书" panose="02010509060101010101" pitchFamily="49" charset="-122"/>
                <a:ea typeface="隶书" panose="02010509060101010101" pitchFamily="49" charset="-122"/>
              </a:rPr>
              <a:t>是</a:t>
            </a:r>
            <a:r>
              <a:rPr lang="en-US" altLang="zh-CN" sz="280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a:latin typeface="隶书" panose="02010509060101010101" pitchFamily="49" charset="-122"/>
                <a:ea typeface="隶书" panose="02010509060101010101" pitchFamily="49" charset="-122"/>
              </a:rPr>
              <a:t>1.</a:t>
            </a:r>
            <a:r>
              <a:rPr lang="zh-CN" altLang="en-US" sz="2800">
                <a:latin typeface="隶书" panose="02010509060101010101" pitchFamily="49" charset="-122"/>
                <a:ea typeface="隶书" panose="02010509060101010101" pitchFamily="49" charset="-122"/>
              </a:rPr>
              <a:t>必需是一般形式的一元二次方程</a:t>
            </a:r>
            <a:r>
              <a:rPr lang="en-US" altLang="zh-CN" sz="2800">
                <a:latin typeface="隶书" panose="02010509060101010101" pitchFamily="49" charset="-122"/>
                <a:ea typeface="隶书" panose="02010509060101010101" pitchFamily="49" charset="-122"/>
              </a:rPr>
              <a:t>: </a:t>
            </a:r>
            <a:r>
              <a:rPr lang="en-US" altLang="zh-CN" sz="2800">
                <a:solidFill>
                  <a:srgbClr val="FF0000"/>
                </a:solidFill>
                <a:latin typeface="宋体" panose="02010600030101010101" pitchFamily="2" charset="-122"/>
              </a:rPr>
              <a:t>ax</a:t>
            </a:r>
            <a:r>
              <a:rPr lang="en-US" altLang="zh-CN" sz="2800" baseline="30000">
                <a:solidFill>
                  <a:srgbClr val="FF0000"/>
                </a:solidFill>
                <a:latin typeface="宋体" panose="02010600030101010101" pitchFamily="2" charset="-122"/>
              </a:rPr>
              <a:t>2</a:t>
            </a:r>
            <a:r>
              <a:rPr lang="en-US" altLang="zh-CN" sz="2800">
                <a:solidFill>
                  <a:srgbClr val="FF0000"/>
                </a:solidFill>
                <a:latin typeface="宋体" panose="02010600030101010101" pitchFamily="2" charset="-122"/>
              </a:rPr>
              <a:t>+bx+c=0(a≠0).</a:t>
            </a:r>
            <a:r>
              <a:rPr lang="en-US" altLang="zh-CN" sz="2800">
                <a:latin typeface="宋体" panose="02010600030101010101" pitchFamily="2" charset="-122"/>
              </a:rPr>
              <a:t> </a:t>
            </a:r>
            <a:endParaRPr lang="zh-CN" altLang="en-GB" sz="2800">
              <a:solidFill>
                <a:srgbClr val="FF0000"/>
              </a:solidFill>
              <a:latin typeface="宋体" panose="02010600030101010101" pitchFamily="2" charset="-122"/>
            </a:endParaRPr>
          </a:p>
          <a:p>
            <a:pPr>
              <a:lnSpc>
                <a:spcPct val="90000"/>
              </a:lnSpc>
              <a:buClr>
                <a:schemeClr val="tx2"/>
              </a:buClr>
              <a:buFont typeface="Wingdings" panose="05000000000000000000" pitchFamily="2" charset="2"/>
              <a:buChar char="w"/>
            </a:pPr>
            <a:r>
              <a:rPr lang="en-US" altLang="zh-CN" sz="2800">
                <a:latin typeface="隶书" panose="02010509060101010101" pitchFamily="49" charset="-122"/>
                <a:ea typeface="隶书" panose="02010509060101010101" pitchFamily="49" charset="-122"/>
              </a:rPr>
              <a:t>2.b</a:t>
            </a:r>
            <a:r>
              <a:rPr lang="en-US" altLang="zh-CN" sz="2800" baseline="30000">
                <a:latin typeface="隶书" panose="02010509060101010101" pitchFamily="49" charset="-122"/>
                <a:ea typeface="隶书" panose="02010509060101010101" pitchFamily="49" charset="-122"/>
              </a:rPr>
              <a:t>2</a:t>
            </a:r>
            <a:r>
              <a:rPr lang="en-US" altLang="zh-CN" sz="2800">
                <a:latin typeface="隶书" panose="02010509060101010101" pitchFamily="49" charset="-122"/>
                <a:ea typeface="隶书" panose="02010509060101010101" pitchFamily="49" charset="-122"/>
              </a:rPr>
              <a:t>-4ac≥0.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blinds(horizontal)">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0683"/>
                                        </p:tgtEl>
                                        <p:attrNameLst>
                                          <p:attrName>style.visibility</p:attrName>
                                        </p:attrNameLst>
                                      </p:cBhvr>
                                      <p:to>
                                        <p:strVal val="visible"/>
                                      </p:to>
                                    </p:set>
                                    <p:animEffect transition="in" filter="blinds(horizontal)">
                                      <p:cBhvr>
                                        <p:cTn id="12" dur="500"/>
                                        <p:tgtEl>
                                          <p:spTgt spid="7068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0674"/>
                                        </p:tgtEl>
                                        <p:attrNameLst>
                                          <p:attrName>style.visibility</p:attrName>
                                        </p:attrNameLst>
                                      </p:cBhvr>
                                      <p:to>
                                        <p:strVal val="visible"/>
                                      </p:to>
                                    </p:set>
                                    <p:animEffect transition="in" filter="blinds(horizontal)">
                                      <p:cBhvr>
                                        <p:cTn id="17" dur="500"/>
                                        <p:tgtEl>
                                          <p:spTgt spid="7067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2780"/>
                                        </p:tgtEl>
                                        <p:attrNameLst>
                                          <p:attrName>style.visibility</p:attrName>
                                        </p:attrNameLst>
                                      </p:cBhvr>
                                      <p:to>
                                        <p:strVal val="visible"/>
                                      </p:to>
                                    </p:set>
                                    <p:animEffect transition="in" filter="strips(downRight)">
                                      <p:cBhvr>
                                        <p:cTn id="22" dur="500"/>
                                        <p:tgtEl>
                                          <p:spTgt spid="3278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2782"/>
                                        </p:tgtEl>
                                        <p:attrNameLst>
                                          <p:attrName>style.visibility</p:attrName>
                                        </p:attrNameLst>
                                      </p:cBhvr>
                                      <p:to>
                                        <p:strVal val="visible"/>
                                      </p:to>
                                    </p:set>
                                    <p:animEffect transition="in" filter="strips(downRight)">
                                      <p:cBhvr>
                                        <p:cTn id="27" dur="5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80" grpId="0" autoUpdateAnimBg="0"/>
      <p:bldP spid="3278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114800" y="228600"/>
            <a:ext cx="5029200" cy="838200"/>
          </a:xfrm>
        </p:spPr>
        <p:txBody>
          <a:bodyPr anchor="b"/>
          <a:lstStyle/>
          <a:p>
            <a:r>
              <a:rPr lang="zh-CN" altLang="en-US" sz="4000">
                <a:solidFill>
                  <a:schemeClr val="tx1"/>
                </a:solidFill>
                <a:ea typeface="隶书" panose="02010509060101010101" pitchFamily="49" charset="-122"/>
              </a:rPr>
              <a:t>分解因式法</a:t>
            </a:r>
          </a:p>
        </p:txBody>
      </p:sp>
      <p:sp>
        <p:nvSpPr>
          <p:cNvPr id="33795" name="Rectangle 3"/>
          <p:cNvSpPr>
            <a:spLocks noGrp="1" noChangeArrowheads="1"/>
          </p:cNvSpPr>
          <p:nvPr/>
        </p:nvSpPr>
        <p:spPr bwMode="auto">
          <a:xfrm>
            <a:off x="152400" y="1219200"/>
            <a:ext cx="8686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US" sz="2800" dirty="0">
                <a:latin typeface="隶书" panose="02010509060101010101" pitchFamily="49" charset="-122"/>
                <a:ea typeface="隶书" panose="02010509060101010101" pitchFamily="49" charset="-122"/>
              </a:rPr>
              <a:t>当一元二次方程的一边是</a:t>
            </a:r>
            <a:r>
              <a:rPr lang="en-US" altLang="zh-CN" sz="2800" dirty="0">
                <a:latin typeface="隶书" panose="02010509060101010101" pitchFamily="49" charset="-122"/>
                <a:ea typeface="隶书" panose="02010509060101010101" pitchFamily="49" charset="-122"/>
              </a:rPr>
              <a:t>0,</a:t>
            </a:r>
            <a:r>
              <a:rPr lang="zh-CN" altLang="en-US" sz="2800" dirty="0">
                <a:latin typeface="隶书" panose="02010509060101010101" pitchFamily="49" charset="-122"/>
                <a:ea typeface="隶书" panose="02010509060101010101" pitchFamily="49" charset="-122"/>
              </a:rPr>
              <a:t>而另一边易于分解成两个一次因式的乘积时</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我们就可以用分解因式的方法求解</a:t>
            </a:r>
            <a:r>
              <a:rPr lang="en-US" altLang="zh-CN" sz="2800" dirty="0">
                <a:latin typeface="隶书" panose="02010509060101010101" pitchFamily="49" charset="-122"/>
                <a:ea typeface="隶书" panose="02010509060101010101" pitchFamily="49" charset="-122"/>
              </a:rPr>
              <a:t>.</a:t>
            </a:r>
            <a:r>
              <a:rPr lang="zh-CN" altLang="en-US" sz="2800" dirty="0">
                <a:latin typeface="隶书" panose="02010509060101010101" pitchFamily="49" charset="-122"/>
                <a:ea typeface="隶书" panose="02010509060101010101" pitchFamily="49" charset="-122"/>
              </a:rPr>
              <a:t>这种用分解因式解一元二次方程的方法你为</a:t>
            </a:r>
            <a:r>
              <a:rPr lang="zh-CN" altLang="en-US" sz="2800" dirty="0">
                <a:solidFill>
                  <a:srgbClr val="FF0000"/>
                </a:solidFill>
                <a:latin typeface="隶书" panose="02010509060101010101" pitchFamily="49" charset="-122"/>
                <a:ea typeface="隶书" panose="02010509060101010101" pitchFamily="49" charset="-122"/>
              </a:rPr>
              <a:t>分解因式法</a:t>
            </a:r>
            <a:r>
              <a:rPr lang="en-US" altLang="zh-CN" sz="2800" dirty="0">
                <a:latin typeface="隶书" panose="02010509060101010101" pitchFamily="49" charset="-122"/>
                <a:ea typeface="隶书" panose="02010509060101010101" pitchFamily="49" charset="-122"/>
              </a:rPr>
              <a:t>.</a:t>
            </a:r>
            <a:endParaRPr lang="zh-CN" altLang="en-GB" sz="2800" dirty="0">
              <a:latin typeface="隶书" panose="02010509060101010101" pitchFamily="49" charset="-122"/>
              <a:ea typeface="隶书" panose="02010509060101010101" pitchFamily="49" charset="-122"/>
            </a:endParaRPr>
          </a:p>
        </p:txBody>
      </p:sp>
      <p:grpSp>
        <p:nvGrpSpPr>
          <p:cNvPr id="33796" name="Group 7"/>
          <p:cNvGrpSpPr/>
          <p:nvPr/>
        </p:nvGrpSpPr>
        <p:grpSpPr bwMode="auto">
          <a:xfrm>
            <a:off x="0" y="0"/>
            <a:ext cx="4495800" cy="1323975"/>
            <a:chOff x="1920" y="2448"/>
            <a:chExt cx="2832" cy="834"/>
          </a:xfrm>
        </p:grpSpPr>
        <p:grpSp>
          <p:nvGrpSpPr>
            <p:cNvPr id="33797" name="Group 8"/>
            <p:cNvGrpSpPr/>
            <p:nvPr/>
          </p:nvGrpSpPr>
          <p:grpSpPr bwMode="auto">
            <a:xfrm>
              <a:off x="1920" y="2448"/>
              <a:ext cx="2784" cy="834"/>
              <a:chOff x="672" y="3504"/>
              <a:chExt cx="4176" cy="528"/>
            </a:xfrm>
          </p:grpSpPr>
          <p:sp>
            <p:nvSpPr>
              <p:cNvPr id="33798" name="AutoShape 9"/>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69642" name="Text Box 10"/>
              <p:cNvSpPr txBox="1">
                <a:spLocks noChangeArrowheads="1"/>
              </p:cNvSpPr>
              <p:nvPr/>
            </p:nvSpPr>
            <p:spPr bwMode="auto">
              <a:xfrm>
                <a:off x="719" y="3508"/>
                <a:ext cx="4129" cy="232"/>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33800" name="Picture 11" descr="慢跑"/>
            <p:cNvPicPr>
              <a:picLocks noChangeAspect="1" noChangeArrowheads="1" noCrop="1"/>
            </p:cNvPicPr>
            <p:nvPr/>
          </p:nvPicPr>
          <p:blipFill>
            <a:blip r:embed="rId2"/>
            <a:srcRect/>
            <a:stretch>
              <a:fillRect/>
            </a:stretch>
          </p:blipFill>
          <p:spPr bwMode="auto">
            <a:xfrm>
              <a:off x="3888" y="259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12" descr="跳动的心"/>
            <p:cNvPicPr>
              <a:picLocks noChangeAspect="1" noChangeArrowheads="1" noCrop="1"/>
            </p:cNvPicPr>
            <p:nvPr/>
          </p:nvPicPr>
          <p:blipFill>
            <a:blip r:embed="rId3"/>
            <a:srcRect/>
            <a:stretch>
              <a:fillRect/>
            </a:stretch>
          </p:blipFill>
          <p:spPr bwMode="auto">
            <a:xfrm>
              <a:off x="2736" y="273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2" name="Text Box 13"/>
            <p:cNvSpPr txBox="1">
              <a:spLocks noChangeArrowheads="1"/>
            </p:cNvSpPr>
            <p:nvPr/>
          </p:nvSpPr>
          <p:spPr bwMode="auto">
            <a:xfrm>
              <a:off x="2016" y="2668"/>
              <a:ext cx="27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600">
                  <a:solidFill>
                    <a:srgbClr val="FF0000"/>
                  </a:solidFill>
                  <a:ea typeface="隶书" panose="02010509060101010101" pitchFamily="49" charset="-122"/>
                </a:rPr>
                <a:t>我思      我进步</a:t>
              </a:r>
            </a:p>
          </p:txBody>
        </p:sp>
      </p:grpSp>
      <p:sp>
        <p:nvSpPr>
          <p:cNvPr id="33803" name="Rectangle 25"/>
          <p:cNvSpPr>
            <a:spLocks noGrp="1" noChangeArrowheads="1"/>
          </p:cNvSpPr>
          <p:nvPr/>
        </p:nvSpPr>
        <p:spPr bwMode="auto">
          <a:xfrm>
            <a:off x="457200" y="3505200"/>
            <a:ext cx="8534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Char char="w"/>
            </a:pPr>
            <a:r>
              <a:rPr lang="zh-CN" altLang="en-US" sz="4400">
                <a:solidFill>
                  <a:srgbClr val="FF0000"/>
                </a:solidFill>
              </a:rPr>
              <a:t>老师提示</a:t>
            </a:r>
            <a:r>
              <a:rPr lang="en-US" altLang="zh-CN" sz="4400">
                <a:solidFill>
                  <a:srgbClr val="FF0000"/>
                </a:solidFill>
              </a:rPr>
              <a:t>:</a:t>
            </a:r>
          </a:p>
          <a:p>
            <a:pPr>
              <a:lnSpc>
                <a:spcPct val="90000"/>
              </a:lnSpc>
              <a:buClr>
                <a:schemeClr val="tx2"/>
              </a:buClr>
              <a:buFont typeface="Wingdings" panose="05000000000000000000" pitchFamily="2" charset="2"/>
              <a:buChar char="w"/>
            </a:pPr>
            <a:r>
              <a:rPr lang="en-US" altLang="zh-CN" sz="2800">
                <a:latin typeface="隶书" panose="02010509060101010101" pitchFamily="49" charset="-122"/>
                <a:ea typeface="隶书" panose="02010509060101010101" pitchFamily="49" charset="-122"/>
              </a:rPr>
              <a:t>1.</a:t>
            </a:r>
            <a:r>
              <a:rPr lang="zh-CN" altLang="en-US" sz="2800">
                <a:latin typeface="隶书" panose="02010509060101010101" pitchFamily="49" charset="-122"/>
                <a:ea typeface="隶书" panose="02010509060101010101" pitchFamily="49" charset="-122"/>
              </a:rPr>
              <a:t>用</a:t>
            </a:r>
            <a:r>
              <a:rPr lang="zh-CN" altLang="en-US" sz="2800">
                <a:solidFill>
                  <a:srgbClr val="FF0000"/>
                </a:solidFill>
                <a:latin typeface="隶书" panose="02010509060101010101" pitchFamily="49" charset="-122"/>
                <a:ea typeface="隶书" panose="02010509060101010101" pitchFamily="49" charset="-122"/>
              </a:rPr>
              <a:t>分解因式法</a:t>
            </a:r>
            <a:r>
              <a:rPr lang="zh-CN" altLang="en-US" sz="2800">
                <a:latin typeface="隶书" panose="02010509060101010101" pitchFamily="49" charset="-122"/>
                <a:ea typeface="隶书" panose="02010509060101010101" pitchFamily="49" charset="-122"/>
              </a:rPr>
              <a:t>的</a:t>
            </a:r>
            <a:r>
              <a:rPr lang="zh-CN" altLang="en-US" sz="2800">
                <a:solidFill>
                  <a:srgbClr val="0033CC"/>
                </a:solidFill>
                <a:latin typeface="隶书" panose="02010509060101010101" pitchFamily="49" charset="-122"/>
                <a:ea typeface="隶书" panose="02010509060101010101" pitchFamily="49" charset="-122"/>
              </a:rPr>
              <a:t>条件</a:t>
            </a:r>
            <a:r>
              <a:rPr lang="zh-CN" altLang="en-US" sz="2800">
                <a:latin typeface="隶书" panose="02010509060101010101" pitchFamily="49" charset="-122"/>
                <a:ea typeface="隶书" panose="02010509060101010101" pitchFamily="49" charset="-122"/>
              </a:rPr>
              <a:t>是</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方程左边易于分解</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而右边等于零</a:t>
            </a:r>
            <a:r>
              <a:rPr lang="en-US" altLang="zh-CN" sz="280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a:latin typeface="隶书" panose="02010509060101010101" pitchFamily="49" charset="-122"/>
                <a:ea typeface="隶书" panose="02010509060101010101" pitchFamily="49" charset="-122"/>
              </a:rPr>
              <a:t>2. </a:t>
            </a:r>
            <a:r>
              <a:rPr lang="zh-CN" altLang="en-US" sz="2800">
                <a:solidFill>
                  <a:srgbClr val="0033CC"/>
                </a:solidFill>
                <a:latin typeface="隶书" panose="02010509060101010101" pitchFamily="49" charset="-122"/>
                <a:ea typeface="隶书" panose="02010509060101010101" pitchFamily="49" charset="-122"/>
              </a:rPr>
              <a:t>关键</a:t>
            </a:r>
            <a:r>
              <a:rPr lang="zh-CN" altLang="en-US" sz="2800">
                <a:latin typeface="隶书" panose="02010509060101010101" pitchFamily="49" charset="-122"/>
                <a:ea typeface="隶书" panose="02010509060101010101" pitchFamily="49" charset="-122"/>
              </a:rPr>
              <a:t>是熟练掌握因式分解的知识</a:t>
            </a:r>
            <a:r>
              <a:rPr lang="en-US" altLang="zh-CN" sz="2800">
                <a:latin typeface="隶书" panose="02010509060101010101" pitchFamily="49" charset="-122"/>
                <a:ea typeface="隶书" panose="02010509060101010101" pitchFamily="49" charset="-122"/>
              </a:rPr>
              <a:t>;</a:t>
            </a:r>
          </a:p>
          <a:p>
            <a:pPr>
              <a:lnSpc>
                <a:spcPct val="90000"/>
              </a:lnSpc>
              <a:buClr>
                <a:schemeClr val="tx2"/>
              </a:buClr>
              <a:buFont typeface="Wingdings" panose="05000000000000000000" pitchFamily="2" charset="2"/>
              <a:buChar char="w"/>
            </a:pPr>
            <a:r>
              <a:rPr lang="en-US" altLang="zh-CN" sz="2800">
                <a:latin typeface="隶书" panose="02010509060101010101" pitchFamily="49" charset="-122"/>
                <a:ea typeface="隶书" panose="02010509060101010101" pitchFamily="49" charset="-122"/>
              </a:rPr>
              <a:t>3.</a:t>
            </a:r>
            <a:r>
              <a:rPr lang="zh-CN" altLang="en-US" sz="2800">
                <a:solidFill>
                  <a:srgbClr val="0033CC"/>
                </a:solidFill>
                <a:latin typeface="隶书" panose="02010509060101010101" pitchFamily="49" charset="-122"/>
                <a:ea typeface="隶书" panose="02010509060101010101" pitchFamily="49" charset="-122"/>
              </a:rPr>
              <a:t>理论</a:t>
            </a:r>
            <a:r>
              <a:rPr lang="zh-CN" altLang="en-US" sz="2800">
                <a:latin typeface="隶书" panose="02010509060101010101" pitchFamily="49" charset="-122"/>
                <a:ea typeface="隶书" panose="02010509060101010101" pitchFamily="49" charset="-122"/>
              </a:rPr>
              <a:t>依旧是</a:t>
            </a:r>
            <a:r>
              <a:rPr lang="zh-CN" altLang="en-US" sz="2800">
                <a:ea typeface="隶书" panose="02010509060101010101" pitchFamily="49" charset="-122"/>
              </a:rPr>
              <a:t>“</a:t>
            </a:r>
            <a:r>
              <a:rPr lang="zh-CN" altLang="en-US" sz="2800">
                <a:latin typeface="隶书" panose="02010509060101010101" pitchFamily="49" charset="-122"/>
                <a:ea typeface="隶书" panose="02010509060101010101" pitchFamily="49" charset="-122"/>
              </a:rPr>
              <a:t>如果两个因式的积等于零</a:t>
            </a:r>
            <a:r>
              <a:rPr lang="en-US" altLang="zh-CN" sz="2800">
                <a:latin typeface="隶书" panose="02010509060101010101" pitchFamily="49" charset="-122"/>
                <a:ea typeface="隶书" panose="02010509060101010101" pitchFamily="49" charset="-122"/>
              </a:rPr>
              <a:t>,</a:t>
            </a:r>
            <a:r>
              <a:rPr lang="zh-CN" altLang="en-US" sz="2800">
                <a:latin typeface="隶书" panose="02010509060101010101" pitchFamily="49" charset="-122"/>
                <a:ea typeface="隶书" panose="02010509060101010101" pitchFamily="49" charset="-122"/>
              </a:rPr>
              <a:t>那么至少有一个因式等于零</a:t>
            </a:r>
            <a:r>
              <a:rPr lang="en-US" altLang="zh-CN" sz="2800">
                <a:latin typeface="隶书" panose="02010509060101010101" pitchFamily="49" charset="-122"/>
                <a:ea typeface="隶书" panose="02010509060101010101" pitchFamily="49" charset="-122"/>
              </a:rPr>
              <a:t>.</a:t>
            </a:r>
            <a:r>
              <a:rPr lang="en-US" altLang="zh-CN" sz="2800">
                <a:ea typeface="隶书" panose="02010509060101010101" pitchFamily="49" charset="-122"/>
              </a:rPr>
              <a:t>”</a:t>
            </a:r>
            <a:endParaRPr lang="en-US" altLang="zh-CN" sz="280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linds(horizontal)">
                                      <p:cBhvr>
                                        <p:cTn id="7" dur="500"/>
                                        <p:tgtEl>
                                          <p:spTgt spid="3379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803"/>
                                        </p:tgtEl>
                                        <p:attrNameLst>
                                          <p:attrName>style.visibility</p:attrName>
                                        </p:attrNameLst>
                                      </p:cBhvr>
                                      <p:to>
                                        <p:strVal val="visible"/>
                                      </p:to>
                                    </p:set>
                                    <p:animEffect transition="in" filter="strips(downRight)">
                                      <p:cBhvr>
                                        <p:cTn id="12" dur="500"/>
                                        <p:tgtEl>
                                          <p:spTgt spid="33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80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p:nvPr/>
        </p:nvGrpSpPr>
        <p:grpSpPr bwMode="auto">
          <a:xfrm>
            <a:off x="6781800" y="4143375"/>
            <a:ext cx="2362200" cy="2486025"/>
            <a:chOff x="4272" y="2352"/>
            <a:chExt cx="1488" cy="1566"/>
          </a:xfrm>
        </p:grpSpPr>
        <p:pic>
          <p:nvPicPr>
            <p:cNvPr id="34819" name="Picture 3" descr="20"/>
            <p:cNvPicPr>
              <a:picLocks noChangeAspect="1" noChangeArrowheads="1" noCrop="1"/>
            </p:cNvPicPr>
            <p:nvPr/>
          </p:nvPicPr>
          <p:blipFill>
            <a:blip r:embed="rId3"/>
            <a:srcRect/>
            <a:stretch>
              <a:fillRect/>
            </a:stretch>
          </p:blipFill>
          <p:spPr bwMode="auto">
            <a:xfrm>
              <a:off x="4272" y="2762"/>
              <a:ext cx="1488"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4"/>
            <p:cNvSpPr txBox="1">
              <a:spLocks noChangeArrowheads="1"/>
            </p:cNvSpPr>
            <p:nvPr/>
          </p:nvSpPr>
          <p:spPr bwMode="auto">
            <a:xfrm>
              <a:off x="4560" y="2352"/>
              <a:ext cx="8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vl2pPr/>
              <a:lvl3pPr/>
              <a:lvl4pPr/>
              <a:lvl5pPr/>
              <a:lvl6pPr/>
              <a:lvl7pPr/>
              <a:lvl8pPr/>
              <a:lvl9pPr/>
            </a:lstStyle>
            <a:p>
              <a:pPr algn="ctr">
                <a:spcBef>
                  <a:spcPct val="50000"/>
                </a:spcBef>
              </a:pPr>
              <a:r>
                <a:rPr lang="zh-CN" altLang="en-US" sz="1800"/>
                <a:t>驶向胜利的彼岸</a:t>
              </a:r>
            </a:p>
          </p:txBody>
        </p:sp>
      </p:grpSp>
      <p:sp>
        <p:nvSpPr>
          <p:cNvPr id="34821" name="Rectangle 5"/>
          <p:cNvSpPr>
            <a:spLocks noGrp="1" noChangeArrowheads="1"/>
          </p:cNvSpPr>
          <p:nvPr>
            <p:ph type="title" idx="4294967295"/>
          </p:nvPr>
        </p:nvSpPr>
        <p:spPr>
          <a:xfrm>
            <a:off x="3581400" y="228600"/>
            <a:ext cx="5334000" cy="1066800"/>
          </a:xfrm>
        </p:spPr>
        <p:txBody>
          <a:bodyPr anchor="b"/>
          <a:lstStyle/>
          <a:p>
            <a:r>
              <a:rPr lang="zh-CN" altLang="en-US" sz="4000" b="1"/>
              <a:t>你知道黄金比为什么是</a:t>
            </a:r>
            <a:r>
              <a:rPr lang="en-US" altLang="zh-CN" sz="4000" b="1"/>
              <a:t>0.618</a:t>
            </a:r>
            <a:r>
              <a:rPr lang="zh-CN" altLang="en-US" sz="4000" b="1"/>
              <a:t>吗</a:t>
            </a:r>
            <a:r>
              <a:rPr lang="en-US" altLang="zh-CN" sz="4000" b="1">
                <a:solidFill>
                  <a:srgbClr val="FF0000"/>
                </a:solidFill>
              </a:rPr>
              <a:t>?</a:t>
            </a:r>
          </a:p>
        </p:txBody>
      </p:sp>
      <p:sp>
        <p:nvSpPr>
          <p:cNvPr id="34822" name="Rectangle 6"/>
          <p:cNvSpPr>
            <a:spLocks noGrp="1" noChangeArrowheads="1"/>
          </p:cNvSpPr>
          <p:nvPr/>
        </p:nvSpPr>
        <p:spPr bwMode="auto">
          <a:xfrm>
            <a:off x="533400" y="3733800"/>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spcBef>
                <a:spcPct val="20000"/>
              </a:spcBef>
              <a:buClr>
                <a:schemeClr val="accent2"/>
              </a:buClr>
              <a:buSzPct val="80000"/>
              <a:buFont typeface="Wingdings" panose="05000000000000000000" pitchFamily="2" charset="2"/>
              <a:buChar char="l"/>
            </a:pPr>
            <a:r>
              <a:rPr lang="zh-CN" altLang="en-US" sz="2400"/>
              <a:t>其实</a:t>
            </a:r>
            <a:r>
              <a:rPr lang="en-US" altLang="zh-CN" sz="2400"/>
              <a:t>,</a:t>
            </a:r>
            <a:r>
              <a:rPr lang="zh-CN" altLang="en-US" sz="2400"/>
              <a:t>黄金分割就是三条能构成比例线段的特殊线段</a:t>
            </a:r>
            <a:r>
              <a:rPr lang="en-US" altLang="zh-CN" sz="2400"/>
              <a:t>AB,AC</a:t>
            </a:r>
            <a:r>
              <a:rPr lang="zh-CN" altLang="en-US" sz="2400"/>
              <a:t>和</a:t>
            </a:r>
            <a:r>
              <a:rPr lang="en-US" altLang="zh-CN" sz="2400"/>
              <a:t>BC.</a:t>
            </a:r>
            <a:r>
              <a:rPr lang="zh-CN" altLang="en-US" sz="2400"/>
              <a:t>其中线段</a:t>
            </a:r>
            <a:r>
              <a:rPr lang="en-US" altLang="zh-CN" sz="2400"/>
              <a:t>AC</a:t>
            </a:r>
            <a:r>
              <a:rPr lang="zh-CN" altLang="en-US" sz="2400"/>
              <a:t>是线段</a:t>
            </a:r>
            <a:r>
              <a:rPr lang="en-US" altLang="zh-CN" sz="2400"/>
              <a:t>AB</a:t>
            </a:r>
            <a:r>
              <a:rPr lang="zh-CN" altLang="en-US" sz="2400"/>
              <a:t>和线段</a:t>
            </a:r>
            <a:r>
              <a:rPr lang="en-US" altLang="zh-CN" sz="2400"/>
              <a:t>BC</a:t>
            </a:r>
            <a:r>
              <a:rPr lang="zh-CN" altLang="en-US" sz="2400"/>
              <a:t>的</a:t>
            </a:r>
            <a:r>
              <a:rPr lang="zh-CN" altLang="en-US" sz="2400">
                <a:solidFill>
                  <a:srgbClr val="FF0000"/>
                </a:solidFill>
              </a:rPr>
              <a:t>比例中项</a:t>
            </a:r>
            <a:r>
              <a:rPr lang="en-US" altLang="zh-CN" sz="2400"/>
              <a:t>,</a:t>
            </a:r>
            <a:r>
              <a:rPr lang="zh-CN" altLang="en-US" sz="2400"/>
              <a:t>也可写成</a:t>
            </a:r>
            <a:r>
              <a:rPr lang="en-US" altLang="zh-CN" sz="2400">
                <a:solidFill>
                  <a:srgbClr val="FF0000"/>
                </a:solidFill>
              </a:rPr>
              <a:t>AC</a:t>
            </a:r>
            <a:r>
              <a:rPr lang="en-US" altLang="zh-CN" sz="2400" baseline="30000">
                <a:solidFill>
                  <a:srgbClr val="FF0000"/>
                </a:solidFill>
              </a:rPr>
              <a:t>2</a:t>
            </a:r>
            <a:r>
              <a:rPr lang="en-US" altLang="zh-CN" sz="2400">
                <a:solidFill>
                  <a:srgbClr val="FF0000"/>
                </a:solidFill>
              </a:rPr>
              <a:t>=AB</a:t>
            </a:r>
            <a:r>
              <a:rPr lang="en-US" altLang="zh-CN" sz="2400" baseline="15000">
                <a:solidFill>
                  <a:srgbClr val="FF0000"/>
                </a:solidFill>
              </a:rPr>
              <a:t>·</a:t>
            </a:r>
            <a:r>
              <a:rPr lang="en-US" altLang="zh-CN" sz="2400">
                <a:solidFill>
                  <a:srgbClr val="FF0000"/>
                </a:solidFill>
              </a:rPr>
              <a:t>BC</a:t>
            </a:r>
            <a:r>
              <a:rPr lang="en-US" altLang="zh-CN" sz="2400"/>
              <a:t>.</a:t>
            </a:r>
          </a:p>
        </p:txBody>
      </p:sp>
      <p:grpSp>
        <p:nvGrpSpPr>
          <p:cNvPr id="34823" name="Group 10"/>
          <p:cNvGrpSpPr/>
          <p:nvPr/>
        </p:nvGrpSpPr>
        <p:grpSpPr bwMode="auto">
          <a:xfrm>
            <a:off x="0" y="304800"/>
            <a:ext cx="3581400" cy="685800"/>
            <a:chOff x="768" y="336"/>
            <a:chExt cx="2256" cy="432"/>
          </a:xfrm>
        </p:grpSpPr>
        <p:grpSp>
          <p:nvGrpSpPr>
            <p:cNvPr id="34824" name="Group 11"/>
            <p:cNvGrpSpPr/>
            <p:nvPr/>
          </p:nvGrpSpPr>
          <p:grpSpPr bwMode="auto">
            <a:xfrm>
              <a:off x="768" y="348"/>
              <a:ext cx="1488" cy="407"/>
              <a:chOff x="1920" y="45"/>
              <a:chExt cx="2112" cy="291"/>
            </a:xfrm>
          </p:grpSpPr>
          <p:sp>
            <p:nvSpPr>
              <p:cNvPr id="34825" name="Rectangle 12"/>
              <p:cNvSpPr>
                <a:spLocks noChangeArrowheads="1"/>
              </p:cNvSpPr>
              <p:nvPr/>
            </p:nvSpPr>
            <p:spPr bwMode="auto">
              <a:xfrm>
                <a:off x="1920" y="58"/>
                <a:ext cx="2112" cy="278"/>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p>
                <a:r>
                  <a:rPr lang="en-US" altLang="zh-CN" sz="3200" b="1">
                    <a:ea typeface="隶书" panose="02010509060101010101" pitchFamily="49" charset="-122"/>
                  </a:rPr>
                  <a:t>    </a:t>
                </a:r>
                <a:r>
                  <a:rPr lang="zh-CN" altLang="en-US" sz="2400" b="1">
                    <a:ea typeface="隶书" panose="02010509060101010101" pitchFamily="49" charset="-122"/>
                  </a:rPr>
                  <a:t>回顾与思考</a:t>
                </a:r>
                <a:endParaRPr lang="zh-CN" altLang="en-US" sz="2400" b="1" baseline="-25000">
                  <a:ea typeface="隶书" panose="02010509060101010101" pitchFamily="49" charset="-122"/>
                </a:endParaRPr>
              </a:p>
            </p:txBody>
          </p:sp>
          <p:sp>
            <p:nvSpPr>
              <p:cNvPr id="80909" name="Rectangle 13" descr="PE03255_"/>
              <p:cNvSpPr>
                <a:spLocks noChangeArrowheads="1"/>
              </p:cNvSpPr>
              <p:nvPr/>
            </p:nvSpPr>
            <p:spPr bwMode="auto">
              <a:xfrm>
                <a:off x="3601" y="45"/>
                <a:ext cx="342" cy="234"/>
              </a:xfrm>
              <a:prstGeom prst="rect">
                <a:avLst/>
              </a:prstGeom>
              <a:noFill/>
              <a:ln w="38100">
                <a:noFill/>
                <a:miter lim="800000"/>
                <a:headEnd type="none" w="sm" len="sm"/>
                <a:tailEnd type="none" w="sm" len="sm"/>
              </a:ln>
              <a:effectLst/>
            </p:spPr>
            <p:txBody>
              <a:bodyPr wrap="none">
                <a:spAutoFit/>
              </a:bodyPr>
              <a:lstStyle/>
              <a:p>
                <a:r>
                  <a:rPr lang="en-US" altLang="zh-CN" sz="2800" b="1">
                    <a:solidFill>
                      <a:srgbClr val="000000"/>
                    </a:solidFill>
                    <a:effectLst>
                      <a:outerShdw blurRad="38100" dist="38100" dir="2700000" algn="tl">
                        <a:srgbClr val="C0C0C0"/>
                      </a:outerShdw>
                    </a:effectLst>
                    <a:ea typeface="BatangChe" pitchFamily="49" charset="-127"/>
                  </a:rPr>
                  <a:t>1</a:t>
                </a:r>
              </a:p>
            </p:txBody>
          </p:sp>
        </p:grpSp>
        <p:pic>
          <p:nvPicPr>
            <p:cNvPr id="34827" name="Picture 14" descr="678"/>
            <p:cNvPicPr>
              <a:picLocks noChangeAspect="1" noChangeArrowheads="1" noCrop="1"/>
            </p:cNvPicPr>
            <p:nvPr/>
          </p:nvPicPr>
          <p:blipFill>
            <a:blip r:embed="rId4"/>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5" descr="gif003[1]">
              <a:hlinkClick r:id="" action="ppaction://hlinkshowjump?jump=lastslide"/>
            </p:cNvPr>
            <p:cNvPicPr>
              <a:picLocks noChangeAspect="1" noChangeArrowheads="1" noCrop="1"/>
            </p:cNvPicPr>
            <p:nvPr/>
          </p:nvPicPr>
          <p:blipFill>
            <a:blip r:embed="rId5"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829" name="Group 16"/>
          <p:cNvGrpSpPr/>
          <p:nvPr/>
        </p:nvGrpSpPr>
        <p:grpSpPr bwMode="auto">
          <a:xfrm>
            <a:off x="5486400" y="3214688"/>
            <a:ext cx="3352800" cy="595312"/>
            <a:chOff x="816" y="2160"/>
            <a:chExt cx="2112" cy="375"/>
          </a:xfrm>
        </p:grpSpPr>
        <p:sp>
          <p:nvSpPr>
            <p:cNvPr id="34830" name="Line 17"/>
            <p:cNvSpPr>
              <a:spLocks noChangeShapeType="1"/>
            </p:cNvSpPr>
            <p:nvPr/>
          </p:nvSpPr>
          <p:spPr bwMode="auto">
            <a:xfrm>
              <a:off x="1056" y="2220"/>
              <a:ext cx="1632" cy="0"/>
            </a:xfrm>
            <a:prstGeom prst="line">
              <a:avLst/>
            </a:prstGeom>
            <a:noFill/>
            <a:ln w="38100" cap="sq">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34831" name="Line 18"/>
            <p:cNvSpPr>
              <a:spLocks noChangeShapeType="1"/>
            </p:cNvSpPr>
            <p:nvPr/>
          </p:nvSpPr>
          <p:spPr bwMode="auto">
            <a:xfrm>
              <a:off x="1056" y="2220"/>
              <a:ext cx="1104" cy="0"/>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34832" name="Text Box 19"/>
            <p:cNvSpPr txBox="1">
              <a:spLocks noChangeArrowheads="1"/>
            </p:cNvSpPr>
            <p:nvPr/>
          </p:nvSpPr>
          <p:spPr bwMode="auto">
            <a:xfrm>
              <a:off x="816" y="2208"/>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A</a:t>
              </a:r>
            </a:p>
          </p:txBody>
        </p:sp>
        <p:sp>
          <p:nvSpPr>
            <p:cNvPr id="34833" name="Text Box 20"/>
            <p:cNvSpPr txBox="1">
              <a:spLocks noChangeArrowheads="1"/>
            </p:cNvSpPr>
            <p:nvPr/>
          </p:nvSpPr>
          <p:spPr bwMode="auto">
            <a:xfrm>
              <a:off x="2544" y="2160"/>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B</a:t>
              </a:r>
            </a:p>
          </p:txBody>
        </p:sp>
        <p:sp>
          <p:nvSpPr>
            <p:cNvPr id="34834" name="Text Box 21"/>
            <p:cNvSpPr txBox="1">
              <a:spLocks noChangeArrowheads="1"/>
            </p:cNvSpPr>
            <p:nvPr/>
          </p:nvSpPr>
          <p:spPr bwMode="auto">
            <a:xfrm>
              <a:off x="1968" y="2208"/>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C</a:t>
              </a:r>
              <a:endParaRPr lang="en-US" altLang="zh-CN" sz="2800">
                <a:solidFill>
                  <a:srgbClr val="FF0000"/>
                </a:solidFill>
              </a:endParaRPr>
            </a:p>
          </p:txBody>
        </p:sp>
      </p:grpSp>
      <p:grpSp>
        <p:nvGrpSpPr>
          <p:cNvPr id="6" name="Group 22"/>
          <p:cNvGrpSpPr/>
          <p:nvPr/>
        </p:nvGrpSpPr>
        <p:grpSpPr bwMode="auto">
          <a:xfrm>
            <a:off x="533400" y="1066800"/>
            <a:ext cx="7772400" cy="2667000"/>
            <a:chOff x="768" y="1968"/>
            <a:chExt cx="4896" cy="1680"/>
          </a:xfrm>
        </p:grpSpPr>
        <p:sp>
          <p:nvSpPr>
            <p:cNvPr id="34836" name="Rectangle 23"/>
            <p:cNvSpPr>
              <a:spLocks noChangeArrowheads="1"/>
            </p:cNvSpPr>
            <p:nvPr/>
          </p:nvSpPr>
          <p:spPr bwMode="auto">
            <a:xfrm>
              <a:off x="768" y="1968"/>
              <a:ext cx="4896"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74" tIns="43537" rIns="87074" bIns="43537"/>
            <a:lstStyle/>
            <a:p>
              <a:pPr marL="325755" indent="-325755" defTabSz="869950">
                <a:lnSpc>
                  <a:spcPct val="150000"/>
                </a:lnSpc>
                <a:buClr>
                  <a:schemeClr val="accent2"/>
                </a:buClr>
                <a:buSzPct val="80000"/>
                <a:buFont typeface="Wingdings" panose="05000000000000000000" pitchFamily="2" charset="2"/>
                <a:buChar char="l"/>
              </a:pPr>
              <a:r>
                <a:rPr lang="zh-CN" altLang="en-US" sz="2800" dirty="0"/>
                <a:t>如图</a:t>
              </a:r>
              <a:r>
                <a:rPr lang="en-US" altLang="zh-CN" sz="2800" dirty="0"/>
                <a:t>4-5,</a:t>
              </a:r>
              <a:r>
                <a:rPr lang="zh-CN" altLang="en-US" sz="2800" dirty="0"/>
                <a:t>点</a:t>
              </a:r>
              <a:r>
                <a:rPr lang="en-US" altLang="zh-CN" sz="2800" dirty="0"/>
                <a:t>C</a:t>
              </a:r>
              <a:r>
                <a:rPr lang="zh-CN" altLang="en-US" sz="2800" dirty="0"/>
                <a:t>把线段</a:t>
              </a:r>
              <a:r>
                <a:rPr lang="en-US" altLang="zh-CN" sz="2800" dirty="0"/>
                <a:t>AB</a:t>
              </a:r>
              <a:r>
                <a:rPr lang="zh-CN" altLang="en-US" sz="2800" dirty="0"/>
                <a:t>分成两条线段</a:t>
              </a:r>
              <a:r>
                <a:rPr lang="en-US" altLang="zh-CN" sz="2800" dirty="0"/>
                <a:t>AC</a:t>
              </a:r>
              <a:r>
                <a:rPr lang="zh-CN" altLang="en-US" sz="2800" dirty="0"/>
                <a:t>和</a:t>
              </a:r>
              <a:r>
                <a:rPr lang="en-US" altLang="zh-CN" sz="2800" dirty="0"/>
                <a:t>BC,</a:t>
              </a:r>
              <a:r>
                <a:rPr lang="zh-CN" altLang="en-US" sz="2800" dirty="0"/>
                <a:t>如果                     那么称线段</a:t>
              </a:r>
              <a:r>
                <a:rPr lang="en-US" altLang="zh-CN" sz="2800" dirty="0"/>
                <a:t>AB</a:t>
              </a:r>
              <a:r>
                <a:rPr lang="zh-CN" altLang="en-US" sz="2800" dirty="0"/>
                <a:t>被点</a:t>
              </a:r>
              <a:r>
                <a:rPr lang="en-US" altLang="zh-CN" sz="2800" dirty="0"/>
                <a:t>C</a:t>
              </a:r>
              <a:r>
                <a:rPr lang="zh-CN" altLang="en-US" sz="2800" dirty="0">
                  <a:solidFill>
                    <a:srgbClr val="FF0000"/>
                  </a:solidFill>
                </a:rPr>
                <a:t>黄金分割</a:t>
              </a:r>
              <a:r>
                <a:rPr lang="en-US" altLang="zh-CN" sz="2800" dirty="0"/>
                <a:t>(golden section),</a:t>
              </a:r>
              <a:r>
                <a:rPr lang="zh-CN" altLang="en-US" sz="2800" dirty="0"/>
                <a:t>点</a:t>
              </a:r>
              <a:r>
                <a:rPr lang="en-US" altLang="zh-CN" sz="2800" dirty="0"/>
                <a:t>C</a:t>
              </a:r>
              <a:r>
                <a:rPr lang="zh-CN" altLang="en-US" sz="2800" dirty="0"/>
                <a:t>叫做线段</a:t>
              </a:r>
              <a:r>
                <a:rPr lang="en-US" altLang="zh-CN" sz="2800" dirty="0"/>
                <a:t>AB</a:t>
              </a:r>
              <a:r>
                <a:rPr lang="zh-CN" altLang="en-US" sz="2800" dirty="0"/>
                <a:t>的</a:t>
              </a:r>
              <a:r>
                <a:rPr lang="zh-CN" altLang="en-US" sz="2800" dirty="0">
                  <a:solidFill>
                    <a:srgbClr val="FF0000"/>
                  </a:solidFill>
                </a:rPr>
                <a:t>黄金分割点</a:t>
              </a:r>
              <a:r>
                <a:rPr lang="en-US" altLang="zh-CN" sz="2800" dirty="0"/>
                <a:t>,AC</a:t>
              </a:r>
              <a:r>
                <a:rPr lang="zh-CN" altLang="en-US" sz="2800" dirty="0"/>
                <a:t>与</a:t>
              </a:r>
              <a:r>
                <a:rPr lang="en-US" altLang="zh-CN" sz="2800" dirty="0"/>
                <a:t>AB</a:t>
              </a:r>
              <a:r>
                <a:rPr lang="zh-CN" altLang="en-US" sz="2800" dirty="0"/>
                <a:t>的比称为</a:t>
              </a:r>
              <a:r>
                <a:rPr lang="zh-CN" altLang="en-US" sz="2800" dirty="0">
                  <a:solidFill>
                    <a:srgbClr val="FF0000"/>
                  </a:solidFill>
                </a:rPr>
                <a:t>黄金比</a:t>
              </a:r>
              <a:r>
                <a:rPr lang="en-US" altLang="zh-CN" sz="2800" dirty="0"/>
                <a:t>.</a:t>
              </a:r>
            </a:p>
          </p:txBody>
        </p:sp>
        <p:graphicFrame>
          <p:nvGraphicFramePr>
            <p:cNvPr id="34837" name="Object 24"/>
            <p:cNvGraphicFramePr>
              <a:graphicFrameLocks noChangeAspect="1"/>
            </p:cNvGraphicFramePr>
            <p:nvPr/>
          </p:nvGraphicFramePr>
          <p:xfrm>
            <a:off x="1440" y="2352"/>
            <a:ext cx="1275" cy="605"/>
          </p:xfrm>
          <a:graphic>
            <a:graphicData uri="http://schemas.openxmlformats.org/presentationml/2006/ole">
              <mc:AlternateContent xmlns:mc="http://schemas.openxmlformats.org/markup-compatibility/2006">
                <mc:Choice xmlns:v="urn:schemas-microsoft-com:vml" Requires="v">
                  <p:oleObj spid="_x0000_s34851" name="Equation" r:id="rId6" imgW="990600" imgH="508000" progId="Equation.3">
                    <p:embed/>
                  </p:oleObj>
                </mc:Choice>
                <mc:Fallback>
                  <p:oleObj name="Equation" r:id="rId6" imgW="990600" imgH="508000" progId="Equation.3">
                    <p:embed/>
                    <p:pic>
                      <p:nvPicPr>
                        <p:cNvPr id="0" name="Object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0" y="2352"/>
                          <a:ext cx="1275" cy="6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80921" name="Object 25"/>
          <p:cNvGraphicFramePr>
            <a:graphicFrameLocks noChangeAspect="1"/>
          </p:cNvGraphicFramePr>
          <p:nvPr/>
        </p:nvGraphicFramePr>
        <p:xfrm>
          <a:off x="762000" y="5006975"/>
          <a:ext cx="5562600" cy="1698625"/>
        </p:xfrm>
        <a:graphic>
          <a:graphicData uri="http://schemas.openxmlformats.org/presentationml/2006/ole">
            <mc:AlternateContent xmlns:mc="http://schemas.openxmlformats.org/markup-compatibility/2006">
              <mc:Choice xmlns:v="urn:schemas-microsoft-com:vml" Requires="v">
                <p:oleObj spid="_x0000_s34852" name="Equation" r:id="rId8" imgW="3340100" imgH="1104900" progId="Equation.3">
                  <p:embed/>
                </p:oleObj>
              </mc:Choice>
              <mc:Fallback>
                <p:oleObj name="Equation" r:id="rId8" imgW="3340100" imgH="1104900" progId="Equation.3">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5006975"/>
                        <a:ext cx="5562600" cy="169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blinds(horizontal)">
                                      <p:cBhvr>
                                        <p:cTn id="12" dur="500"/>
                                        <p:tgtEl>
                                          <p:spTgt spid="34822"/>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80921"/>
                                        </p:tgtEl>
                                        <p:attrNameLst>
                                          <p:attrName>style.visibility</p:attrName>
                                        </p:attrNameLst>
                                      </p:cBhvr>
                                      <p:to>
                                        <p:strVal val="visible"/>
                                      </p:to>
                                    </p:set>
                                    <p:anim calcmode="lin" valueType="num">
                                      <p:cBhvr>
                                        <p:cTn id="17" dur="500" fill="hold"/>
                                        <p:tgtEl>
                                          <p:spTgt spid="80921"/>
                                        </p:tgtEl>
                                        <p:attrNameLst>
                                          <p:attrName>ppt_w</p:attrName>
                                        </p:attrNameLst>
                                      </p:cBhvr>
                                      <p:tavLst>
                                        <p:tav tm="0">
                                          <p:val>
                                            <p:fltVal val="0"/>
                                          </p:val>
                                        </p:tav>
                                        <p:tav tm="100000">
                                          <p:val>
                                            <p:strVal val="#ppt_w"/>
                                          </p:val>
                                        </p:tav>
                                      </p:tavLst>
                                    </p:anim>
                                    <p:anim calcmode="lin" valueType="num">
                                      <p:cBhvr>
                                        <p:cTn id="18" dur="500" fill="hold"/>
                                        <p:tgtEl>
                                          <p:spTgt spid="809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6"/>
          <p:cNvGrpSpPr/>
          <p:nvPr/>
        </p:nvGrpSpPr>
        <p:grpSpPr bwMode="auto">
          <a:xfrm>
            <a:off x="0" y="2286000"/>
            <a:ext cx="9144000" cy="4724400"/>
            <a:chOff x="718" y="3457"/>
            <a:chExt cx="4130" cy="528"/>
          </a:xfrm>
        </p:grpSpPr>
        <p:sp>
          <p:nvSpPr>
            <p:cNvPr id="35843" name="AutoShape 107"/>
            <p:cNvSpPr>
              <a:spLocks noChangeArrowheads="1"/>
            </p:cNvSpPr>
            <p:nvPr/>
          </p:nvSpPr>
          <p:spPr bwMode="auto">
            <a:xfrm>
              <a:off x="719" y="3457"/>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40044" name="Text Box 108"/>
            <p:cNvSpPr txBox="1">
              <a:spLocks noChangeArrowheads="1"/>
            </p:cNvSpPr>
            <p:nvPr/>
          </p:nvSpPr>
          <p:spPr bwMode="auto">
            <a:xfrm>
              <a:off x="718" y="3591"/>
              <a:ext cx="4130" cy="65"/>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graphicFrame>
        <p:nvGraphicFramePr>
          <p:cNvPr id="40027" name="Object 91"/>
          <p:cNvGraphicFramePr>
            <a:graphicFrameLocks noChangeAspect="1"/>
          </p:cNvGraphicFramePr>
          <p:nvPr/>
        </p:nvGraphicFramePr>
        <p:xfrm>
          <a:off x="1306513" y="3962400"/>
          <a:ext cx="2052637" cy="485775"/>
        </p:xfrm>
        <a:graphic>
          <a:graphicData uri="http://schemas.openxmlformats.org/presentationml/2006/ole">
            <mc:AlternateContent xmlns:mc="http://schemas.openxmlformats.org/markup-compatibility/2006">
              <mc:Choice xmlns:v="urn:schemas-microsoft-com:vml" Requires="v">
                <p:oleObj spid="_x0000_s35917" name="Equation" r:id="rId4" imgW="1346200" imgH="292100" progId="Equation.3">
                  <p:embed/>
                </p:oleObj>
              </mc:Choice>
              <mc:Fallback>
                <p:oleObj name="Equation" r:id="rId4" imgW="1346200" imgH="292100" progId="Equation.3">
                  <p:embed/>
                  <p:pic>
                    <p:nvPicPr>
                      <p:cNvPr id="0" name="Object 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6513" y="3962400"/>
                        <a:ext cx="205263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37" name="Object 101"/>
          <p:cNvGraphicFramePr>
            <a:graphicFrameLocks noChangeAspect="1"/>
          </p:cNvGraphicFramePr>
          <p:nvPr/>
        </p:nvGraphicFramePr>
        <p:xfrm>
          <a:off x="3886200" y="5178425"/>
          <a:ext cx="4945063" cy="917575"/>
        </p:xfrm>
        <a:graphic>
          <a:graphicData uri="http://schemas.openxmlformats.org/presentationml/2006/ole">
            <mc:AlternateContent xmlns:mc="http://schemas.openxmlformats.org/markup-compatibility/2006">
              <mc:Choice xmlns:v="urn:schemas-microsoft-com:vml" Requires="v">
                <p:oleObj spid="_x0000_s35918" name="Equation" r:id="rId6" imgW="2730500" imgH="558800" progId="Equation.3">
                  <p:embed/>
                </p:oleObj>
              </mc:Choice>
              <mc:Fallback>
                <p:oleObj name="Equation" r:id="rId6" imgW="2730500" imgH="558800" progId="Equation.3">
                  <p:embed/>
                  <p:pic>
                    <p:nvPicPr>
                      <p:cNvPr id="0" name="Object 1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5178425"/>
                        <a:ext cx="4945063"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38" name="Object 102"/>
          <p:cNvGraphicFramePr>
            <a:graphicFrameLocks noChangeAspect="1"/>
          </p:cNvGraphicFramePr>
          <p:nvPr/>
        </p:nvGraphicFramePr>
        <p:xfrm>
          <a:off x="228600" y="2895600"/>
          <a:ext cx="4691063" cy="762000"/>
        </p:xfrm>
        <a:graphic>
          <a:graphicData uri="http://schemas.openxmlformats.org/presentationml/2006/ole">
            <mc:AlternateContent xmlns:mc="http://schemas.openxmlformats.org/markup-compatibility/2006">
              <mc:Choice xmlns:v="urn:schemas-microsoft-com:vml" Requires="v">
                <p:oleObj spid="_x0000_s35919" name="Equation" r:id="rId8" imgW="2921000" imgH="508000" progId="Equation.3">
                  <p:embed/>
                </p:oleObj>
              </mc:Choice>
              <mc:Fallback>
                <p:oleObj name="Equation" r:id="rId8" imgW="2921000" imgH="508000" progId="Equation.3">
                  <p:embed/>
                  <p:pic>
                    <p:nvPicPr>
                      <p:cNvPr id="0" name="Object 10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2895600"/>
                        <a:ext cx="4691063"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45" name="Object 109"/>
          <p:cNvGraphicFramePr>
            <a:graphicFrameLocks noChangeAspect="1"/>
          </p:cNvGraphicFramePr>
          <p:nvPr/>
        </p:nvGraphicFramePr>
        <p:xfrm>
          <a:off x="685800" y="3579813"/>
          <a:ext cx="3873500" cy="458787"/>
        </p:xfrm>
        <a:graphic>
          <a:graphicData uri="http://schemas.openxmlformats.org/presentationml/2006/ole">
            <mc:AlternateContent xmlns:mc="http://schemas.openxmlformats.org/markup-compatibility/2006">
              <mc:Choice xmlns:v="urn:schemas-microsoft-com:vml" Requires="v">
                <p:oleObj spid="_x0000_s35920" name="Equation" r:id="rId10" imgW="2540000" imgH="279400" progId="Equation.3">
                  <p:embed/>
                </p:oleObj>
              </mc:Choice>
              <mc:Fallback>
                <p:oleObj name="Equation" r:id="rId10" imgW="2540000" imgH="279400" progId="Equation.3">
                  <p:embed/>
                  <p:pic>
                    <p:nvPicPr>
                      <p:cNvPr id="0" name="Object 10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3579813"/>
                        <a:ext cx="38735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5849" name="Group 65"/>
          <p:cNvGrpSpPr/>
          <p:nvPr/>
        </p:nvGrpSpPr>
        <p:grpSpPr bwMode="auto">
          <a:xfrm>
            <a:off x="0" y="0"/>
            <a:ext cx="4495800" cy="1323975"/>
            <a:chOff x="1920" y="2448"/>
            <a:chExt cx="2832" cy="834"/>
          </a:xfrm>
        </p:grpSpPr>
        <p:grpSp>
          <p:nvGrpSpPr>
            <p:cNvPr id="35850" name="Group 66"/>
            <p:cNvGrpSpPr/>
            <p:nvPr/>
          </p:nvGrpSpPr>
          <p:grpSpPr bwMode="auto">
            <a:xfrm>
              <a:off x="1920" y="2448"/>
              <a:ext cx="2784" cy="834"/>
              <a:chOff x="672" y="3504"/>
              <a:chExt cx="4176" cy="528"/>
            </a:xfrm>
          </p:grpSpPr>
          <p:sp>
            <p:nvSpPr>
              <p:cNvPr id="35851" name="AutoShape 67"/>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40004" name="Text Box 68"/>
              <p:cNvSpPr txBox="1">
                <a:spLocks noChangeArrowheads="1"/>
              </p:cNvSpPr>
              <p:nvPr/>
            </p:nvSpPr>
            <p:spPr bwMode="auto">
              <a:xfrm>
                <a:off x="719" y="3508"/>
                <a:ext cx="4129" cy="232"/>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35853" name="Picture 69" descr="慢跑"/>
            <p:cNvPicPr>
              <a:picLocks noChangeAspect="1" noChangeArrowheads="1" noCrop="1"/>
            </p:cNvPicPr>
            <p:nvPr/>
          </p:nvPicPr>
          <p:blipFill>
            <a:blip r:embed="rId12"/>
            <a:srcRect/>
            <a:stretch>
              <a:fillRect/>
            </a:stretch>
          </p:blipFill>
          <p:spPr bwMode="auto">
            <a:xfrm>
              <a:off x="3888" y="2592"/>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4" name="Picture 70" descr="跳动的心"/>
            <p:cNvPicPr>
              <a:picLocks noChangeAspect="1" noChangeArrowheads="1" noCrop="1"/>
            </p:cNvPicPr>
            <p:nvPr/>
          </p:nvPicPr>
          <p:blipFill>
            <a:blip r:embed="rId13"/>
            <a:srcRect/>
            <a:stretch>
              <a:fillRect/>
            </a:stretch>
          </p:blipFill>
          <p:spPr bwMode="auto">
            <a:xfrm>
              <a:off x="2736" y="273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5" name="Text Box 71"/>
            <p:cNvSpPr txBox="1">
              <a:spLocks noChangeArrowheads="1"/>
            </p:cNvSpPr>
            <p:nvPr/>
          </p:nvSpPr>
          <p:spPr bwMode="auto">
            <a:xfrm>
              <a:off x="2016" y="2668"/>
              <a:ext cx="27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3600">
                  <a:solidFill>
                    <a:srgbClr val="FF0000"/>
                  </a:solidFill>
                  <a:ea typeface="隶书" panose="02010509060101010101" pitchFamily="49" charset="-122"/>
                </a:rPr>
                <a:t>心动     不如行动</a:t>
              </a:r>
            </a:p>
          </p:txBody>
        </p:sp>
      </p:grpSp>
      <p:grpSp>
        <p:nvGrpSpPr>
          <p:cNvPr id="35856" name="Group 136"/>
          <p:cNvGrpSpPr/>
          <p:nvPr/>
        </p:nvGrpSpPr>
        <p:grpSpPr bwMode="auto">
          <a:xfrm>
            <a:off x="-76200" y="914400"/>
            <a:ext cx="9220200" cy="1905000"/>
            <a:chOff x="-48" y="576"/>
            <a:chExt cx="5808" cy="1200"/>
          </a:xfrm>
        </p:grpSpPr>
        <p:sp>
          <p:nvSpPr>
            <p:cNvPr id="35857" name="Rectangle 128"/>
            <p:cNvSpPr>
              <a:spLocks noChangeArrowheads="1"/>
            </p:cNvSpPr>
            <p:nvPr/>
          </p:nvSpPr>
          <p:spPr bwMode="auto">
            <a:xfrm>
              <a:off x="-48" y="576"/>
              <a:ext cx="576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74" tIns="43537" rIns="87074" bIns="43537"/>
            <a:lstStyle/>
            <a:p>
              <a:pPr>
                <a:lnSpc>
                  <a:spcPct val="150000"/>
                </a:lnSpc>
                <a:buClr>
                  <a:schemeClr val="accent2"/>
                </a:buClr>
                <a:buSzPts val="2200"/>
                <a:buFont typeface="Wingdings" panose="05000000000000000000" pitchFamily="2" charset="2"/>
                <a:buNone/>
              </a:pPr>
              <a:r>
                <a:rPr lang="zh-CN" altLang="en-US" sz="2800"/>
                <a:t>如图</a:t>
              </a:r>
              <a:r>
                <a:rPr lang="en-US" altLang="zh-CN" sz="2800"/>
                <a:t>,</a:t>
              </a:r>
              <a:r>
                <a:rPr lang="zh-CN" altLang="en-US" sz="2800"/>
                <a:t>点</a:t>
              </a:r>
              <a:r>
                <a:rPr lang="en-US" altLang="zh-CN" sz="2800"/>
                <a:t>C</a:t>
              </a:r>
              <a:r>
                <a:rPr lang="zh-CN" altLang="en-US" sz="2800"/>
                <a:t>把线段</a:t>
              </a:r>
              <a:r>
                <a:rPr lang="en-US" altLang="zh-CN" sz="2800"/>
                <a:t>AB</a:t>
              </a:r>
              <a:r>
                <a:rPr lang="zh-CN" altLang="en-US" sz="2800"/>
                <a:t>分成两条线段</a:t>
              </a:r>
              <a:r>
                <a:rPr lang="en-US" altLang="zh-CN" sz="2800"/>
                <a:t>AC</a:t>
              </a:r>
              <a:r>
                <a:rPr lang="zh-CN" altLang="en-US" sz="2800"/>
                <a:t>和</a:t>
              </a:r>
              <a:r>
                <a:rPr lang="en-US" altLang="zh-CN" sz="2800"/>
                <a:t>BC,</a:t>
              </a:r>
              <a:r>
                <a:rPr lang="zh-CN" altLang="en-US" sz="2800"/>
                <a:t>如果                     那么称线段</a:t>
              </a:r>
              <a:r>
                <a:rPr lang="en-US" altLang="zh-CN" sz="2800"/>
                <a:t>AB</a:t>
              </a:r>
              <a:r>
                <a:rPr lang="zh-CN" altLang="en-US" sz="2800"/>
                <a:t>被点</a:t>
              </a:r>
              <a:r>
                <a:rPr lang="en-US" altLang="zh-CN" sz="2800"/>
                <a:t>C</a:t>
              </a:r>
              <a:r>
                <a:rPr lang="zh-CN" altLang="en-US" sz="2800">
                  <a:solidFill>
                    <a:srgbClr val="FF0000"/>
                  </a:solidFill>
                </a:rPr>
                <a:t>黄金分割</a:t>
              </a:r>
              <a:r>
                <a:rPr lang="en-US" altLang="zh-CN" sz="2800"/>
                <a:t>(golden section),</a:t>
              </a:r>
              <a:r>
                <a:rPr lang="zh-CN" altLang="en-US" sz="2800"/>
                <a:t>点</a:t>
              </a:r>
              <a:r>
                <a:rPr lang="en-US" altLang="zh-CN" sz="2800"/>
                <a:t>C</a:t>
              </a:r>
              <a:r>
                <a:rPr lang="zh-CN" altLang="en-US" sz="2800"/>
                <a:t>叫做线段</a:t>
              </a:r>
              <a:r>
                <a:rPr lang="en-US" altLang="zh-CN" sz="2800"/>
                <a:t>AB</a:t>
              </a:r>
              <a:r>
                <a:rPr lang="zh-CN" altLang="en-US" sz="2800"/>
                <a:t>的</a:t>
              </a:r>
              <a:r>
                <a:rPr lang="zh-CN" altLang="en-US" sz="2800">
                  <a:solidFill>
                    <a:srgbClr val="FF0000"/>
                  </a:solidFill>
                </a:rPr>
                <a:t>黄金分割点</a:t>
              </a:r>
              <a:r>
                <a:rPr lang="en-US" altLang="zh-CN" sz="2800"/>
                <a:t>,AC</a:t>
              </a:r>
              <a:r>
                <a:rPr lang="zh-CN" altLang="en-US" sz="2800"/>
                <a:t>与</a:t>
              </a:r>
              <a:r>
                <a:rPr lang="en-US" altLang="zh-CN" sz="2800"/>
                <a:t>AB</a:t>
              </a:r>
              <a:r>
                <a:rPr lang="zh-CN" altLang="en-US" sz="2800"/>
                <a:t>的比称为</a:t>
              </a:r>
              <a:r>
                <a:rPr lang="zh-CN" altLang="en-US" sz="2800">
                  <a:solidFill>
                    <a:srgbClr val="FF0000"/>
                  </a:solidFill>
                </a:rPr>
                <a:t>黄金比</a:t>
              </a:r>
              <a:r>
                <a:rPr lang="en-US" altLang="zh-CN" sz="2800"/>
                <a:t>.</a:t>
              </a:r>
            </a:p>
          </p:txBody>
        </p:sp>
        <p:graphicFrame>
          <p:nvGraphicFramePr>
            <p:cNvPr id="35858" name="Object 129"/>
            <p:cNvGraphicFramePr>
              <a:graphicFrameLocks noChangeAspect="1"/>
            </p:cNvGraphicFramePr>
            <p:nvPr/>
          </p:nvGraphicFramePr>
          <p:xfrm>
            <a:off x="4656" y="576"/>
            <a:ext cx="1104" cy="524"/>
          </p:xfrm>
          <a:graphic>
            <a:graphicData uri="http://schemas.openxmlformats.org/presentationml/2006/ole">
              <mc:AlternateContent xmlns:mc="http://schemas.openxmlformats.org/markup-compatibility/2006">
                <mc:Choice xmlns:v="urn:schemas-microsoft-com:vml" Requires="v">
                  <p:oleObj spid="_x0000_s35921" name="Equation" r:id="rId14" imgW="990600" imgH="508000" progId="Equation.3">
                    <p:embed/>
                  </p:oleObj>
                </mc:Choice>
                <mc:Fallback>
                  <p:oleObj name="Equation" r:id="rId14" imgW="990600" imgH="508000" progId="Equation.3">
                    <p:embed/>
                    <p:pic>
                      <p:nvPicPr>
                        <p:cNvPr id="0" name="Object 12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56" y="576"/>
                          <a:ext cx="1104" cy="5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5859" name="Group 130"/>
          <p:cNvGrpSpPr/>
          <p:nvPr/>
        </p:nvGrpSpPr>
        <p:grpSpPr bwMode="auto">
          <a:xfrm>
            <a:off x="5334000" y="3124200"/>
            <a:ext cx="3352800" cy="595313"/>
            <a:chOff x="816" y="2160"/>
            <a:chExt cx="2112" cy="375"/>
          </a:xfrm>
        </p:grpSpPr>
        <p:sp>
          <p:nvSpPr>
            <p:cNvPr id="35860" name="Line 131"/>
            <p:cNvSpPr>
              <a:spLocks noChangeShapeType="1"/>
            </p:cNvSpPr>
            <p:nvPr/>
          </p:nvSpPr>
          <p:spPr bwMode="auto">
            <a:xfrm>
              <a:off x="1056" y="2220"/>
              <a:ext cx="1632" cy="0"/>
            </a:xfrm>
            <a:prstGeom prst="line">
              <a:avLst/>
            </a:prstGeom>
            <a:noFill/>
            <a:ln w="38100" cap="sq">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35861" name="Line 132"/>
            <p:cNvSpPr>
              <a:spLocks noChangeShapeType="1"/>
            </p:cNvSpPr>
            <p:nvPr/>
          </p:nvSpPr>
          <p:spPr bwMode="auto">
            <a:xfrm>
              <a:off x="1056" y="2220"/>
              <a:ext cx="1104" cy="0"/>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35862" name="Text Box 133"/>
            <p:cNvSpPr txBox="1">
              <a:spLocks noChangeArrowheads="1"/>
            </p:cNvSpPr>
            <p:nvPr/>
          </p:nvSpPr>
          <p:spPr bwMode="auto">
            <a:xfrm>
              <a:off x="816" y="2208"/>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A</a:t>
              </a:r>
            </a:p>
          </p:txBody>
        </p:sp>
        <p:sp>
          <p:nvSpPr>
            <p:cNvPr id="35863" name="Text Box 134"/>
            <p:cNvSpPr txBox="1">
              <a:spLocks noChangeArrowheads="1"/>
            </p:cNvSpPr>
            <p:nvPr/>
          </p:nvSpPr>
          <p:spPr bwMode="auto">
            <a:xfrm>
              <a:off x="2544" y="2160"/>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B</a:t>
              </a:r>
            </a:p>
          </p:txBody>
        </p:sp>
        <p:sp>
          <p:nvSpPr>
            <p:cNvPr id="35864" name="Text Box 135"/>
            <p:cNvSpPr txBox="1">
              <a:spLocks noChangeArrowheads="1"/>
            </p:cNvSpPr>
            <p:nvPr/>
          </p:nvSpPr>
          <p:spPr bwMode="auto">
            <a:xfrm>
              <a:off x="1968" y="2208"/>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vl2pPr/>
              <a:lvl3pPr/>
              <a:lvl4pPr/>
              <a:lvl5pPr/>
              <a:lvl6pPr/>
              <a:lvl7pPr/>
              <a:lvl8pPr/>
              <a:lvl9pPr/>
            </a:lstStyle>
            <a:p>
              <a:r>
                <a:rPr lang="en-US" altLang="zh-CN" sz="2800">
                  <a:solidFill>
                    <a:srgbClr val="008000"/>
                  </a:solidFill>
                </a:rPr>
                <a:t>C</a:t>
              </a:r>
              <a:endParaRPr lang="en-US" altLang="zh-CN" sz="2800">
                <a:solidFill>
                  <a:srgbClr val="FF0000"/>
                </a:solidFill>
              </a:endParaRPr>
            </a:p>
          </p:txBody>
        </p:sp>
      </p:grpSp>
      <p:graphicFrame>
        <p:nvGraphicFramePr>
          <p:cNvPr id="40073" name="Object 137"/>
          <p:cNvGraphicFramePr>
            <a:graphicFrameLocks noChangeAspect="1"/>
          </p:cNvGraphicFramePr>
          <p:nvPr/>
        </p:nvGraphicFramePr>
        <p:xfrm>
          <a:off x="1409700" y="4418013"/>
          <a:ext cx="1974850" cy="458787"/>
        </p:xfrm>
        <a:graphic>
          <a:graphicData uri="http://schemas.openxmlformats.org/presentationml/2006/ole">
            <mc:AlternateContent xmlns:mc="http://schemas.openxmlformats.org/markup-compatibility/2006">
              <mc:Choice xmlns:v="urn:schemas-microsoft-com:vml" Requires="v">
                <p:oleObj spid="_x0000_s35922" name="Equation" r:id="rId16" imgW="1295400" imgH="279400" progId="Equation.3">
                  <p:embed/>
                </p:oleObj>
              </mc:Choice>
              <mc:Fallback>
                <p:oleObj name="Equation" r:id="rId16" imgW="1295400" imgH="279400" progId="Equation.3">
                  <p:embed/>
                  <p:pic>
                    <p:nvPicPr>
                      <p:cNvPr id="0" name="Object 13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09700" y="4418013"/>
                        <a:ext cx="19748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74" name="Object 138"/>
          <p:cNvGraphicFramePr>
            <a:graphicFrameLocks noChangeAspect="1"/>
          </p:cNvGraphicFramePr>
          <p:nvPr/>
        </p:nvGraphicFramePr>
        <p:xfrm>
          <a:off x="609600" y="4875213"/>
          <a:ext cx="2286000" cy="458787"/>
        </p:xfrm>
        <a:graphic>
          <a:graphicData uri="http://schemas.openxmlformats.org/presentationml/2006/ole">
            <mc:AlternateContent xmlns:mc="http://schemas.openxmlformats.org/markup-compatibility/2006">
              <mc:Choice xmlns:v="urn:schemas-microsoft-com:vml" Requires="v">
                <p:oleObj spid="_x0000_s35923" name="Equation" r:id="rId18" imgW="1320800" imgH="279400" progId="Equation.3">
                  <p:embed/>
                </p:oleObj>
              </mc:Choice>
              <mc:Fallback>
                <p:oleObj name="Equation" r:id="rId18" imgW="1320800" imgH="279400" progId="Equation.3">
                  <p:embed/>
                  <p:pic>
                    <p:nvPicPr>
                      <p:cNvPr id="0" name="Object 13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9600" y="4875213"/>
                        <a:ext cx="22860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76" name="Object 140"/>
          <p:cNvGraphicFramePr>
            <a:graphicFrameLocks noChangeAspect="1"/>
          </p:cNvGraphicFramePr>
          <p:nvPr/>
        </p:nvGraphicFramePr>
        <p:xfrm>
          <a:off x="1066800" y="5346700"/>
          <a:ext cx="1897063" cy="917575"/>
        </p:xfrm>
        <a:graphic>
          <a:graphicData uri="http://schemas.openxmlformats.org/presentationml/2006/ole">
            <mc:AlternateContent xmlns:mc="http://schemas.openxmlformats.org/markup-compatibility/2006">
              <mc:Choice xmlns:v="urn:schemas-microsoft-com:vml" Requires="v">
                <p:oleObj spid="_x0000_s35924" name="Equation" r:id="rId20" imgW="1244600" imgH="558800" progId="Equation.3">
                  <p:embed/>
                </p:oleObj>
              </mc:Choice>
              <mc:Fallback>
                <p:oleObj name="Equation" r:id="rId20" imgW="1244600" imgH="558800" progId="Equation.3">
                  <p:embed/>
                  <p:pic>
                    <p:nvPicPr>
                      <p:cNvPr id="0" name="Object 14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66800" y="5346700"/>
                        <a:ext cx="1897063"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77" name="Object 141"/>
          <p:cNvGraphicFramePr>
            <a:graphicFrameLocks noChangeAspect="1"/>
          </p:cNvGraphicFramePr>
          <p:nvPr/>
        </p:nvGraphicFramePr>
        <p:xfrm>
          <a:off x="4745038" y="3498850"/>
          <a:ext cx="4094162" cy="1835150"/>
        </p:xfrm>
        <a:graphic>
          <a:graphicData uri="http://schemas.openxmlformats.org/presentationml/2006/ole">
            <mc:AlternateContent xmlns:mc="http://schemas.openxmlformats.org/markup-compatibility/2006">
              <mc:Choice xmlns:v="urn:schemas-microsoft-com:vml" Requires="v">
                <p:oleObj spid="_x0000_s35925" name="Equation" r:id="rId22" imgW="2578100" imgH="1143000" progId="Equation.3">
                  <p:embed/>
                </p:oleObj>
              </mc:Choice>
              <mc:Fallback>
                <p:oleObj name="Equation" r:id="rId22" imgW="2578100" imgH="1143000" progId="Equation.3">
                  <p:embed/>
                  <p:pic>
                    <p:nvPicPr>
                      <p:cNvPr id="0" name="Object 14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745038" y="3498850"/>
                        <a:ext cx="4094162"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69" name="Rectangle 2"/>
          <p:cNvSpPr>
            <a:spLocks noGrp="1" noChangeArrowheads="1"/>
          </p:cNvSpPr>
          <p:nvPr>
            <p:ph type="title" idx="4294967295"/>
          </p:nvPr>
        </p:nvSpPr>
        <p:spPr>
          <a:xfrm>
            <a:off x="4419600" y="152400"/>
            <a:ext cx="4724400" cy="990600"/>
          </a:xfrm>
        </p:spPr>
        <p:txBody>
          <a:bodyPr anchor="b"/>
          <a:lstStyle/>
          <a:p>
            <a:r>
              <a:rPr lang="zh-CN" altLang="en-US" sz="3600">
                <a:solidFill>
                  <a:schemeClr val="tx1"/>
                </a:solidFill>
                <a:ea typeface="隶书" panose="02010509060101010101" pitchFamily="49" charset="-122"/>
              </a:rPr>
              <a:t>运用方程能解决这个问题吗</a:t>
            </a:r>
            <a:endParaRPr lang="zh-CN" altLang="en-US" sz="3600">
              <a:solidFill>
                <a:srgbClr val="FF0000"/>
              </a:solidFill>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038"/>
                                        </p:tgtEl>
                                        <p:attrNameLst>
                                          <p:attrName>style.visibility</p:attrName>
                                        </p:attrNameLst>
                                      </p:cBhvr>
                                      <p:to>
                                        <p:strVal val="visible"/>
                                      </p:to>
                                    </p:set>
                                    <p:animEffect transition="in" filter="blinds(horizontal)">
                                      <p:cBhvr>
                                        <p:cTn id="12" dur="500"/>
                                        <p:tgtEl>
                                          <p:spTgt spid="400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045"/>
                                        </p:tgtEl>
                                        <p:attrNameLst>
                                          <p:attrName>style.visibility</p:attrName>
                                        </p:attrNameLst>
                                      </p:cBhvr>
                                      <p:to>
                                        <p:strVal val="visible"/>
                                      </p:to>
                                    </p:set>
                                    <p:animEffect transition="in" filter="blinds(horizontal)">
                                      <p:cBhvr>
                                        <p:cTn id="17" dur="500"/>
                                        <p:tgtEl>
                                          <p:spTgt spid="40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027"/>
                                        </p:tgtEl>
                                        <p:attrNameLst>
                                          <p:attrName>style.visibility</p:attrName>
                                        </p:attrNameLst>
                                      </p:cBhvr>
                                      <p:to>
                                        <p:strVal val="visible"/>
                                      </p:to>
                                    </p:set>
                                    <p:animEffect transition="in" filter="blinds(horizontal)">
                                      <p:cBhvr>
                                        <p:cTn id="22" dur="500"/>
                                        <p:tgtEl>
                                          <p:spTgt spid="400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073"/>
                                        </p:tgtEl>
                                        <p:attrNameLst>
                                          <p:attrName>style.visibility</p:attrName>
                                        </p:attrNameLst>
                                      </p:cBhvr>
                                      <p:to>
                                        <p:strVal val="visible"/>
                                      </p:to>
                                    </p:set>
                                    <p:animEffect transition="in" filter="blinds(horizontal)">
                                      <p:cBhvr>
                                        <p:cTn id="27" dur="500"/>
                                        <p:tgtEl>
                                          <p:spTgt spid="4007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074"/>
                                        </p:tgtEl>
                                        <p:attrNameLst>
                                          <p:attrName>style.visibility</p:attrName>
                                        </p:attrNameLst>
                                      </p:cBhvr>
                                      <p:to>
                                        <p:strVal val="visible"/>
                                      </p:to>
                                    </p:set>
                                    <p:animEffect transition="in" filter="blinds(horizontal)">
                                      <p:cBhvr>
                                        <p:cTn id="32" dur="500"/>
                                        <p:tgtEl>
                                          <p:spTgt spid="4007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076"/>
                                        </p:tgtEl>
                                        <p:attrNameLst>
                                          <p:attrName>style.visibility</p:attrName>
                                        </p:attrNameLst>
                                      </p:cBhvr>
                                      <p:to>
                                        <p:strVal val="visible"/>
                                      </p:to>
                                    </p:set>
                                    <p:animEffect transition="in" filter="blinds(horizontal)">
                                      <p:cBhvr>
                                        <p:cTn id="37" dur="500"/>
                                        <p:tgtEl>
                                          <p:spTgt spid="4007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077"/>
                                        </p:tgtEl>
                                        <p:attrNameLst>
                                          <p:attrName>style.visibility</p:attrName>
                                        </p:attrNameLst>
                                      </p:cBhvr>
                                      <p:to>
                                        <p:strVal val="visible"/>
                                      </p:to>
                                    </p:set>
                                    <p:animEffect transition="in" filter="blinds(horizontal)">
                                      <p:cBhvr>
                                        <p:cTn id="42" dur="500"/>
                                        <p:tgtEl>
                                          <p:spTgt spid="4007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0037"/>
                                        </p:tgtEl>
                                        <p:attrNameLst>
                                          <p:attrName>style.visibility</p:attrName>
                                        </p:attrNameLst>
                                      </p:cBhvr>
                                      <p:to>
                                        <p:strVal val="visible"/>
                                      </p:to>
                                    </p:set>
                                    <p:animEffect transition="in" filter="blinds(horizontal)">
                                      <p:cBhvr>
                                        <p:cTn id="47" dur="500"/>
                                        <p:tgtEl>
                                          <p:spTgt spid="40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8"/>
          <p:cNvSpPr>
            <a:spLocks noGrp="1" noChangeArrowheads="1"/>
          </p:cNvSpPr>
          <p:nvPr>
            <p:ph type="title" idx="4294967295"/>
          </p:nvPr>
        </p:nvSpPr>
        <p:spPr>
          <a:xfrm>
            <a:off x="4648200" y="0"/>
            <a:ext cx="4495800" cy="1143000"/>
          </a:xfrm>
        </p:spPr>
        <p:txBody>
          <a:bodyPr anchor="b"/>
          <a:lstStyle/>
          <a:p>
            <a:r>
              <a:rPr lang="zh-CN" altLang="en-US" sz="4000">
                <a:solidFill>
                  <a:schemeClr val="tx1"/>
                </a:solidFill>
                <a:ea typeface="隶书" panose="02010509060101010101" pitchFamily="49" charset="-122"/>
              </a:rPr>
              <a:t>运用方程还能解决什么问题</a:t>
            </a:r>
            <a:endParaRPr lang="zh-CN" altLang="en-US" sz="4000">
              <a:solidFill>
                <a:srgbClr val="FF0000"/>
              </a:solidFill>
              <a:ea typeface="隶书" panose="02010509060101010101" pitchFamily="49" charset="-122"/>
            </a:endParaRPr>
          </a:p>
        </p:txBody>
      </p:sp>
      <p:sp>
        <p:nvSpPr>
          <p:cNvPr id="36867" name="Rectangle 19"/>
          <p:cNvSpPr>
            <a:spLocks noGrp="1" noChangeArrowheads="1"/>
          </p:cNvSpPr>
          <p:nvPr/>
        </p:nvSpPr>
        <p:spPr bwMode="auto">
          <a:xfrm>
            <a:off x="0" y="1066800"/>
            <a:ext cx="8686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GB" sz="2800" dirty="0">
                <a:latin typeface="宋体" panose="02010600030101010101" pitchFamily="2" charset="-122"/>
              </a:rPr>
              <a:t>例1 如图,某海军基地位于</a:t>
            </a:r>
            <a:r>
              <a:rPr lang="en-GB" altLang="zh-CN" sz="2800" dirty="0">
                <a:latin typeface="宋体" panose="02010600030101010101" pitchFamily="2" charset="-122"/>
              </a:rPr>
              <a:t>A</a:t>
            </a:r>
            <a:r>
              <a:rPr lang="zh-CN" altLang="en-GB" sz="2800" dirty="0">
                <a:latin typeface="宋体" panose="02010600030101010101" pitchFamily="2" charset="-122"/>
              </a:rPr>
              <a:t>处,在其正南方向200海里处有一目标</a:t>
            </a:r>
            <a:r>
              <a:rPr lang="en-GB" altLang="zh-CN" sz="2800" dirty="0">
                <a:latin typeface="宋体" panose="02010600030101010101" pitchFamily="2" charset="-122"/>
              </a:rPr>
              <a:t>B,</a:t>
            </a:r>
            <a:r>
              <a:rPr lang="zh-CN" altLang="en-GB" sz="2800" dirty="0">
                <a:latin typeface="宋体" panose="02010600030101010101" pitchFamily="2" charset="-122"/>
              </a:rPr>
              <a:t>在</a:t>
            </a:r>
            <a:r>
              <a:rPr lang="en-GB" altLang="zh-CN" sz="2800" dirty="0">
                <a:latin typeface="宋体" panose="02010600030101010101" pitchFamily="2" charset="-122"/>
              </a:rPr>
              <a:t>B</a:t>
            </a:r>
            <a:r>
              <a:rPr lang="zh-CN" altLang="en-GB" sz="2800" dirty="0">
                <a:latin typeface="宋体" panose="02010600030101010101" pitchFamily="2" charset="-122"/>
              </a:rPr>
              <a:t>的正东方向200海里处有一重要目标</a:t>
            </a:r>
            <a:r>
              <a:rPr lang="en-GB" altLang="zh-CN" sz="2800" dirty="0">
                <a:latin typeface="宋体" panose="02010600030101010101" pitchFamily="2" charset="-122"/>
              </a:rPr>
              <a:t>C.</a:t>
            </a:r>
            <a:r>
              <a:rPr lang="zh-CN" altLang="en-GB" sz="2800" dirty="0">
                <a:latin typeface="宋体" panose="02010600030101010101" pitchFamily="2" charset="-122"/>
              </a:rPr>
              <a:t>小岛</a:t>
            </a:r>
            <a:r>
              <a:rPr lang="en-GB" altLang="zh-CN" sz="2800" dirty="0">
                <a:latin typeface="宋体" panose="02010600030101010101" pitchFamily="2" charset="-122"/>
              </a:rPr>
              <a:t>D</a:t>
            </a:r>
            <a:r>
              <a:rPr lang="zh-CN" altLang="en-GB" sz="2800" dirty="0">
                <a:latin typeface="宋体" panose="02010600030101010101" pitchFamily="2" charset="-122"/>
              </a:rPr>
              <a:t>位于</a:t>
            </a:r>
            <a:r>
              <a:rPr lang="en-GB" altLang="zh-CN" sz="2800" dirty="0">
                <a:latin typeface="宋体" panose="02010600030101010101" pitchFamily="2" charset="-122"/>
              </a:rPr>
              <a:t>AC</a:t>
            </a:r>
            <a:r>
              <a:rPr lang="zh-CN" altLang="en-GB" sz="2800" dirty="0">
                <a:latin typeface="宋体" panose="02010600030101010101" pitchFamily="2" charset="-122"/>
              </a:rPr>
              <a:t>的中点,岛上有一补给码头;小岛</a:t>
            </a:r>
            <a:r>
              <a:rPr lang="en-GB" altLang="zh-CN" sz="2800" dirty="0">
                <a:latin typeface="宋体" panose="02010600030101010101" pitchFamily="2" charset="-122"/>
              </a:rPr>
              <a:t>F</a:t>
            </a:r>
            <a:r>
              <a:rPr lang="zh-CN" altLang="en-GB" sz="2800" dirty="0">
                <a:latin typeface="宋体" panose="02010600030101010101" pitchFamily="2" charset="-122"/>
              </a:rPr>
              <a:t>位于</a:t>
            </a:r>
            <a:r>
              <a:rPr lang="en-GB" altLang="zh-CN" sz="2800" dirty="0">
                <a:latin typeface="宋体" panose="02010600030101010101" pitchFamily="2" charset="-122"/>
              </a:rPr>
              <a:t>BC</a:t>
            </a:r>
            <a:r>
              <a:rPr lang="zh-CN" altLang="en-GB" sz="2800" dirty="0">
                <a:latin typeface="宋体" panose="02010600030101010101" pitchFamily="2" charset="-122"/>
              </a:rPr>
              <a:t>上且恰好处于小岛</a:t>
            </a:r>
            <a:r>
              <a:rPr lang="en-GB" altLang="zh-CN" sz="2800" dirty="0">
                <a:latin typeface="宋体" panose="02010600030101010101" pitchFamily="2" charset="-122"/>
              </a:rPr>
              <a:t>D</a:t>
            </a:r>
            <a:r>
              <a:rPr lang="zh-CN" altLang="en-GB" sz="2800" dirty="0">
                <a:latin typeface="宋体" panose="02010600030101010101" pitchFamily="2" charset="-122"/>
              </a:rPr>
              <a:t>的正南方向.一艘军舰沿</a:t>
            </a:r>
            <a:r>
              <a:rPr lang="en-GB" altLang="zh-CN" sz="2800" dirty="0">
                <a:latin typeface="宋体" panose="02010600030101010101" pitchFamily="2" charset="-122"/>
              </a:rPr>
              <a:t>A</a:t>
            </a:r>
            <a:r>
              <a:rPr lang="zh-CN" altLang="en-GB" sz="2800" dirty="0">
                <a:latin typeface="宋体" panose="02010600030101010101" pitchFamily="2" charset="-122"/>
              </a:rPr>
              <a:t>出发,经</a:t>
            </a:r>
            <a:r>
              <a:rPr lang="en-GB" altLang="zh-CN" sz="2800" dirty="0">
                <a:latin typeface="宋体" panose="02010600030101010101" pitchFamily="2" charset="-122"/>
              </a:rPr>
              <a:t>B</a:t>
            </a:r>
            <a:r>
              <a:rPr lang="zh-CN" altLang="en-GB" sz="2800" dirty="0">
                <a:latin typeface="宋体" panose="02010600030101010101" pitchFamily="2" charset="-122"/>
              </a:rPr>
              <a:t>到</a:t>
            </a:r>
            <a:r>
              <a:rPr lang="en-GB" altLang="zh-CN" sz="2800" dirty="0">
                <a:latin typeface="宋体" panose="02010600030101010101" pitchFamily="2" charset="-122"/>
              </a:rPr>
              <a:t>C</a:t>
            </a:r>
            <a:r>
              <a:rPr lang="zh-CN" altLang="en-GB" sz="2800" dirty="0">
                <a:latin typeface="宋体" panose="02010600030101010101" pitchFamily="2" charset="-122"/>
              </a:rPr>
              <a:t>匀速巡航,一艘补给船同时从</a:t>
            </a:r>
            <a:r>
              <a:rPr lang="en-GB" altLang="zh-CN" sz="2800" dirty="0">
                <a:latin typeface="宋体" panose="02010600030101010101" pitchFamily="2" charset="-122"/>
              </a:rPr>
              <a:t>D</a:t>
            </a:r>
            <a:r>
              <a:rPr lang="zh-CN" altLang="en-GB" sz="2800" dirty="0">
                <a:latin typeface="宋体" panose="02010600030101010101" pitchFamily="2" charset="-122"/>
              </a:rPr>
              <a:t>出发,沿南偏西方向匀速直线航行,欲将一批物品送达军舰.</a:t>
            </a:r>
            <a:endParaRPr lang="en-GB" altLang="zh-CN" sz="2800" dirty="0">
              <a:latin typeface="宋体" panose="02010600030101010101" pitchFamily="2" charset="-122"/>
            </a:endParaRPr>
          </a:p>
        </p:txBody>
      </p:sp>
      <p:sp>
        <p:nvSpPr>
          <p:cNvPr id="36868" name="Rectangle 28"/>
          <p:cNvSpPr>
            <a:spLocks noGrp="1" noChangeArrowheads="1"/>
          </p:cNvSpPr>
          <p:nvPr/>
        </p:nvSpPr>
        <p:spPr bwMode="auto">
          <a:xfrm>
            <a:off x="0" y="4038600"/>
            <a:ext cx="6019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GB" sz="2800" dirty="0">
                <a:latin typeface="宋体" panose="02010600030101010101" pitchFamily="2" charset="-122"/>
              </a:rPr>
              <a:t>(1).小岛</a:t>
            </a:r>
            <a:r>
              <a:rPr lang="en-GB" altLang="zh-CN" sz="2800" dirty="0">
                <a:latin typeface="宋体" panose="02010600030101010101" pitchFamily="2" charset="-122"/>
              </a:rPr>
              <a:t>D</a:t>
            </a:r>
            <a:r>
              <a:rPr lang="zh-CN" altLang="en-GB" sz="2800" dirty="0">
                <a:latin typeface="宋体" panose="02010600030101010101" pitchFamily="2" charset="-122"/>
              </a:rPr>
              <a:t>与小岛</a:t>
            </a:r>
            <a:r>
              <a:rPr lang="en-GB" altLang="zh-CN" sz="2800" dirty="0">
                <a:latin typeface="宋体" panose="02010600030101010101" pitchFamily="2" charset="-122"/>
              </a:rPr>
              <a:t>F</a:t>
            </a:r>
            <a:r>
              <a:rPr lang="zh-CN" altLang="en-GB" sz="2800" dirty="0">
                <a:latin typeface="宋体" panose="02010600030101010101" pitchFamily="2" charset="-122"/>
              </a:rPr>
              <a:t>相距多少海里?</a:t>
            </a:r>
          </a:p>
          <a:p>
            <a:pPr marL="457200" indent="-457200">
              <a:buClr>
                <a:schemeClr val="tx2"/>
              </a:buClr>
              <a:buFont typeface="Wingdings" panose="05000000000000000000" pitchFamily="2" charset="2"/>
              <a:buChar char="w"/>
            </a:pPr>
            <a:r>
              <a:rPr lang="zh-CN" altLang="en-GB" sz="2800" dirty="0">
                <a:latin typeface="宋体" panose="02010600030101010101" pitchFamily="2" charset="-122"/>
              </a:rPr>
              <a:t>(2).已知军舰的速度是补给船的2倍,军舰在由</a:t>
            </a:r>
            <a:r>
              <a:rPr lang="en-GB" altLang="zh-CN" sz="2800" dirty="0">
                <a:latin typeface="宋体" panose="02010600030101010101" pitchFamily="2" charset="-122"/>
              </a:rPr>
              <a:t>B</a:t>
            </a:r>
            <a:r>
              <a:rPr lang="zh-CN" altLang="en-GB" sz="2800" dirty="0">
                <a:latin typeface="宋体" panose="02010600030101010101" pitchFamily="2" charset="-122"/>
              </a:rPr>
              <a:t>到</a:t>
            </a:r>
            <a:r>
              <a:rPr lang="en-GB" altLang="zh-CN" sz="2800" dirty="0">
                <a:latin typeface="宋体" panose="02010600030101010101" pitchFamily="2" charset="-122"/>
              </a:rPr>
              <a:t>C</a:t>
            </a:r>
            <a:r>
              <a:rPr lang="zh-CN" altLang="en-GB" sz="2800" dirty="0">
                <a:latin typeface="宋体" panose="02010600030101010101" pitchFamily="2" charset="-122"/>
              </a:rPr>
              <a:t>的途中与补给船相遇于</a:t>
            </a:r>
            <a:r>
              <a:rPr lang="en-GB" altLang="zh-CN" sz="2800" dirty="0">
                <a:latin typeface="宋体" panose="02010600030101010101" pitchFamily="2" charset="-122"/>
              </a:rPr>
              <a:t>E</a:t>
            </a:r>
            <a:r>
              <a:rPr lang="zh-CN" altLang="en-GB" sz="2800" dirty="0">
                <a:latin typeface="宋体" panose="02010600030101010101" pitchFamily="2" charset="-122"/>
              </a:rPr>
              <a:t>处,那么相遇时补给船航行了多少海里?(结果精确到</a:t>
            </a:r>
            <a:r>
              <a:rPr lang="en-US" altLang="zh-CN" sz="2800" dirty="0">
                <a:latin typeface="宋体" panose="02010600030101010101" pitchFamily="2" charset="-122"/>
              </a:rPr>
              <a:t>0.1</a:t>
            </a:r>
            <a:r>
              <a:rPr lang="zh-CN" altLang="en-GB" sz="2800" dirty="0">
                <a:latin typeface="宋体" panose="02010600030101010101" pitchFamily="2" charset="-122"/>
              </a:rPr>
              <a:t>海里)</a:t>
            </a:r>
          </a:p>
        </p:txBody>
      </p:sp>
      <p:grpSp>
        <p:nvGrpSpPr>
          <p:cNvPr id="36869" name="Group 66"/>
          <p:cNvGrpSpPr/>
          <p:nvPr/>
        </p:nvGrpSpPr>
        <p:grpSpPr bwMode="auto">
          <a:xfrm>
            <a:off x="0" y="0"/>
            <a:ext cx="4800600" cy="1035050"/>
            <a:chOff x="0" y="1614"/>
            <a:chExt cx="3024" cy="652"/>
          </a:xfrm>
        </p:grpSpPr>
        <p:grpSp>
          <p:nvGrpSpPr>
            <p:cNvPr id="36870" name="Group 67"/>
            <p:cNvGrpSpPr/>
            <p:nvPr/>
          </p:nvGrpSpPr>
          <p:grpSpPr bwMode="auto">
            <a:xfrm>
              <a:off x="0" y="1614"/>
              <a:ext cx="3024" cy="652"/>
              <a:chOff x="672" y="3465"/>
              <a:chExt cx="4176" cy="567"/>
            </a:xfrm>
          </p:grpSpPr>
          <p:sp>
            <p:nvSpPr>
              <p:cNvPr id="36871" name="AutoShape 68"/>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p>
                <a:endParaRPr lang="zh-CN" altLang="en-US" sz="2400"/>
              </a:p>
            </p:txBody>
          </p:sp>
          <p:sp>
            <p:nvSpPr>
              <p:cNvPr id="75845" name="Text Box 69"/>
              <p:cNvSpPr txBox="1">
                <a:spLocks noChangeArrowheads="1"/>
              </p:cNvSpPr>
              <p:nvPr/>
            </p:nvSpPr>
            <p:spPr bwMode="auto">
              <a:xfrm>
                <a:off x="720" y="3465"/>
                <a:ext cx="4128" cy="317"/>
              </a:xfrm>
              <a:prstGeom prst="rect">
                <a:avLst/>
              </a:prstGeom>
              <a:noFill/>
              <a:ln w="9525" algn="ctr">
                <a:noFill/>
                <a:miter lim="800000"/>
              </a:ln>
              <a:effec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36873" name="Picture 70" descr="打开书1"/>
            <p:cNvPicPr>
              <a:picLocks noChangeAspect="1" noChangeArrowheads="1" noCrop="1"/>
            </p:cNvPicPr>
            <p:nvPr/>
          </p:nvPicPr>
          <p:blipFill>
            <a:blip r:embed="rId2"/>
            <a:srcRect/>
            <a:stretch>
              <a:fillRect/>
            </a:stretch>
          </p:blipFill>
          <p:spPr bwMode="auto">
            <a:xfrm>
              <a:off x="2472" y="1776"/>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4" name="Text Box 71"/>
            <p:cNvSpPr txBox="1">
              <a:spLocks noChangeArrowheads="1"/>
            </p:cNvSpPr>
            <p:nvPr/>
          </p:nvSpPr>
          <p:spPr bwMode="auto">
            <a:xfrm>
              <a:off x="48" y="1776"/>
              <a:ext cx="249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ctr"/>
              <a:r>
                <a:rPr lang="zh-CN" altLang="en-US" sz="3200">
                  <a:solidFill>
                    <a:srgbClr val="FF0000"/>
                  </a:solidFill>
                  <a:ea typeface="隶书" panose="02010509060101010101" pitchFamily="49" charset="-122"/>
                </a:rPr>
                <a:t>源于生活</a:t>
              </a:r>
              <a:r>
                <a:rPr lang="en-US" altLang="zh-CN" sz="3200">
                  <a:solidFill>
                    <a:srgbClr val="FF0000"/>
                  </a:solidFill>
                  <a:ea typeface="隶书" panose="02010509060101010101" pitchFamily="49" charset="-122"/>
                </a:rPr>
                <a:t>,</a:t>
              </a:r>
              <a:r>
                <a:rPr lang="zh-CN" altLang="en-US" sz="3200">
                  <a:solidFill>
                    <a:srgbClr val="FF0000"/>
                  </a:solidFill>
                  <a:ea typeface="隶书" panose="02010509060101010101" pitchFamily="49" charset="-122"/>
                </a:rPr>
                <a:t>服务于生活</a:t>
              </a:r>
            </a:p>
          </p:txBody>
        </p:sp>
      </p:grpSp>
      <p:grpSp>
        <p:nvGrpSpPr>
          <p:cNvPr id="36875" name="Group 89"/>
          <p:cNvGrpSpPr/>
          <p:nvPr/>
        </p:nvGrpSpPr>
        <p:grpSpPr bwMode="auto">
          <a:xfrm>
            <a:off x="6019800" y="3581400"/>
            <a:ext cx="3048000" cy="2667000"/>
            <a:chOff x="3792" y="2256"/>
            <a:chExt cx="1920" cy="1680"/>
          </a:xfrm>
        </p:grpSpPr>
        <p:grpSp>
          <p:nvGrpSpPr>
            <p:cNvPr id="36876" name="Group 73"/>
            <p:cNvGrpSpPr/>
            <p:nvPr/>
          </p:nvGrpSpPr>
          <p:grpSpPr bwMode="auto">
            <a:xfrm>
              <a:off x="3792" y="2256"/>
              <a:ext cx="1920" cy="1680"/>
              <a:chOff x="3792" y="2256"/>
              <a:chExt cx="1920" cy="1680"/>
            </a:xfrm>
          </p:grpSpPr>
          <p:sp>
            <p:nvSpPr>
              <p:cNvPr id="36877" name="Text Box 34"/>
              <p:cNvSpPr txBox="1">
                <a:spLocks noChangeArrowheads="1"/>
              </p:cNvSpPr>
              <p:nvPr/>
            </p:nvSpPr>
            <p:spPr bwMode="auto">
              <a:xfrm>
                <a:off x="5376" y="2553"/>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东</a:t>
                </a:r>
              </a:p>
            </p:txBody>
          </p:sp>
          <p:sp>
            <p:nvSpPr>
              <p:cNvPr id="36878" name="AutoShape 51"/>
              <p:cNvSpPr>
                <a:spLocks noChangeArrowheads="1"/>
              </p:cNvSpPr>
              <p:nvPr/>
            </p:nvSpPr>
            <p:spPr bwMode="auto">
              <a:xfrm>
                <a:off x="3984" y="2496"/>
                <a:ext cx="1152" cy="1248"/>
              </a:xfrm>
              <a:prstGeom prst="rtTriangle">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400"/>
              </a:p>
            </p:txBody>
          </p:sp>
          <p:sp>
            <p:nvSpPr>
              <p:cNvPr id="36879" name="Line 52"/>
              <p:cNvSpPr>
                <a:spLocks noChangeShapeType="1"/>
              </p:cNvSpPr>
              <p:nvPr/>
            </p:nvSpPr>
            <p:spPr bwMode="auto">
              <a:xfrm flipV="1">
                <a:off x="4184" y="3122"/>
                <a:ext cx="395" cy="622"/>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6880" name="Line 54"/>
              <p:cNvSpPr>
                <a:spLocks noChangeShapeType="1"/>
              </p:cNvSpPr>
              <p:nvPr/>
            </p:nvSpPr>
            <p:spPr bwMode="auto">
              <a:xfrm>
                <a:off x="4944" y="2688"/>
                <a:ext cx="480" cy="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6881" name="Line 55"/>
              <p:cNvSpPr>
                <a:spLocks noChangeShapeType="1"/>
              </p:cNvSpPr>
              <p:nvPr/>
            </p:nvSpPr>
            <p:spPr bwMode="auto">
              <a:xfrm flipV="1">
                <a:off x="5184" y="2448"/>
                <a:ext cx="0" cy="48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6882" name="Text Box 56"/>
              <p:cNvSpPr txBox="1">
                <a:spLocks noChangeArrowheads="1"/>
              </p:cNvSpPr>
              <p:nvPr/>
            </p:nvSpPr>
            <p:spPr bwMode="auto">
              <a:xfrm>
                <a:off x="5040"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北</a:t>
                </a:r>
              </a:p>
            </p:txBody>
          </p:sp>
          <p:sp>
            <p:nvSpPr>
              <p:cNvPr id="36883" name="Text Box 57"/>
              <p:cNvSpPr txBox="1">
                <a:spLocks noChangeArrowheads="1"/>
              </p:cNvSpPr>
              <p:nvPr/>
            </p:nvSpPr>
            <p:spPr bwMode="auto">
              <a:xfrm>
                <a:off x="3792" y="2304"/>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A</a:t>
                </a:r>
              </a:p>
            </p:txBody>
          </p:sp>
          <p:sp>
            <p:nvSpPr>
              <p:cNvPr id="36884" name="Text Box 58"/>
              <p:cNvSpPr txBox="1">
                <a:spLocks noChangeArrowheads="1"/>
              </p:cNvSpPr>
              <p:nvPr/>
            </p:nvSpPr>
            <p:spPr bwMode="auto">
              <a:xfrm>
                <a:off x="3792"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B</a:t>
                </a:r>
              </a:p>
            </p:txBody>
          </p:sp>
          <p:sp>
            <p:nvSpPr>
              <p:cNvPr id="36885" name="Text Box 59"/>
              <p:cNvSpPr txBox="1">
                <a:spLocks noChangeArrowheads="1"/>
              </p:cNvSpPr>
              <p:nvPr/>
            </p:nvSpPr>
            <p:spPr bwMode="auto">
              <a:xfrm>
                <a:off x="5136"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C</a:t>
                </a:r>
              </a:p>
            </p:txBody>
          </p:sp>
          <p:sp>
            <p:nvSpPr>
              <p:cNvPr id="36886" name="Text Box 60"/>
              <p:cNvSpPr txBox="1">
                <a:spLocks noChangeArrowheads="1"/>
              </p:cNvSpPr>
              <p:nvPr/>
            </p:nvSpPr>
            <p:spPr bwMode="auto">
              <a:xfrm>
                <a:off x="4512" y="2928"/>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D</a:t>
                </a:r>
              </a:p>
            </p:txBody>
          </p:sp>
          <p:sp>
            <p:nvSpPr>
              <p:cNvPr id="36887" name="Text Box 61"/>
              <p:cNvSpPr txBox="1">
                <a:spLocks noChangeArrowheads="1"/>
              </p:cNvSpPr>
              <p:nvPr/>
            </p:nvSpPr>
            <p:spPr bwMode="auto">
              <a:xfrm>
                <a:off x="4128"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E</a:t>
                </a:r>
              </a:p>
            </p:txBody>
          </p:sp>
        </p:grpSp>
        <p:sp>
          <p:nvSpPr>
            <p:cNvPr id="36888" name="Text Box 88"/>
            <p:cNvSpPr txBox="1">
              <a:spLocks noChangeArrowheads="1"/>
            </p:cNvSpPr>
            <p:nvPr/>
          </p:nvSpPr>
          <p:spPr bwMode="auto">
            <a:xfrm>
              <a:off x="4512"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F</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dissolve">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114800" y="228600"/>
            <a:ext cx="5029200" cy="838200"/>
          </a:xfrm>
        </p:spPr>
        <p:txBody>
          <a:bodyPr anchor="b"/>
          <a:lstStyle/>
          <a:p>
            <a:r>
              <a:rPr lang="zh-CN" altLang="en-US" sz="4000">
                <a:solidFill>
                  <a:schemeClr val="tx1"/>
                </a:solidFill>
                <a:ea typeface="隶书" panose="02010509060101010101" pitchFamily="49" charset="-122"/>
              </a:rPr>
              <a:t>行家看门道</a:t>
            </a:r>
          </a:p>
        </p:txBody>
      </p:sp>
      <p:sp>
        <p:nvSpPr>
          <p:cNvPr id="37891" name="Rectangle 3"/>
          <p:cNvSpPr>
            <a:spLocks noGrp="1" noChangeArrowheads="1"/>
          </p:cNvSpPr>
          <p:nvPr/>
        </p:nvSpPr>
        <p:spPr bwMode="auto">
          <a:xfrm>
            <a:off x="0" y="990600"/>
            <a:ext cx="464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457200" indent="-457200">
              <a:buClr>
                <a:schemeClr val="tx2"/>
              </a:buClr>
              <a:buFont typeface="Wingdings" panose="05000000000000000000" pitchFamily="2" charset="2"/>
              <a:buChar char="w"/>
            </a:pPr>
            <a:r>
              <a:rPr lang="zh-CN" altLang="en-GB" sz="2800" dirty="0">
                <a:solidFill>
                  <a:srgbClr val="FF0000"/>
                </a:solidFill>
                <a:latin typeface="宋体" panose="02010600030101010101" pitchFamily="2" charset="-122"/>
              </a:rPr>
              <a:t>解:(1)</a:t>
            </a:r>
            <a:r>
              <a:rPr lang="zh-CN" altLang="en-US" sz="2800" dirty="0">
                <a:solidFill>
                  <a:srgbClr val="FF0000"/>
                </a:solidFill>
                <a:latin typeface="宋体" panose="02010600030101010101" pitchFamily="2" charset="-122"/>
              </a:rPr>
              <a:t>连接</a:t>
            </a:r>
            <a:r>
              <a:rPr lang="en-US" altLang="zh-CN" sz="2800" dirty="0">
                <a:solidFill>
                  <a:srgbClr val="FF0000"/>
                </a:solidFill>
                <a:latin typeface="宋体" panose="02010600030101010101" pitchFamily="2" charset="-122"/>
              </a:rPr>
              <a:t>DF,</a:t>
            </a:r>
            <a:r>
              <a:rPr lang="zh-CN" altLang="en-US" sz="2800" dirty="0">
                <a:solidFill>
                  <a:srgbClr val="FF0000"/>
                </a:solidFill>
                <a:latin typeface="宋体" panose="02010600030101010101" pitchFamily="2" charset="-122"/>
              </a:rPr>
              <a:t>则</a:t>
            </a:r>
            <a:r>
              <a:rPr lang="en-US" altLang="zh-CN" sz="2800" dirty="0">
                <a:solidFill>
                  <a:srgbClr val="FF0000"/>
                </a:solidFill>
                <a:latin typeface="宋体" panose="02010600030101010101" pitchFamily="2" charset="-122"/>
              </a:rPr>
              <a:t>DF⊥BC.</a:t>
            </a:r>
            <a:endParaRPr lang="en-GB" altLang="zh-CN" sz="2800" dirty="0">
              <a:solidFill>
                <a:srgbClr val="FF0000"/>
              </a:solidFill>
              <a:latin typeface="宋体" panose="02010600030101010101" pitchFamily="2" charset="-122"/>
            </a:endParaRPr>
          </a:p>
        </p:txBody>
      </p:sp>
      <p:graphicFrame>
        <p:nvGraphicFramePr>
          <p:cNvPr id="71707" name="Object 27"/>
          <p:cNvGraphicFramePr>
            <a:graphicFrameLocks noChangeAspect="1"/>
          </p:cNvGraphicFramePr>
          <p:nvPr/>
        </p:nvGraphicFramePr>
        <p:xfrm>
          <a:off x="946150" y="1600200"/>
          <a:ext cx="4235450" cy="458788"/>
        </p:xfrm>
        <a:graphic>
          <a:graphicData uri="http://schemas.openxmlformats.org/presentationml/2006/ole">
            <mc:AlternateContent xmlns:mc="http://schemas.openxmlformats.org/markup-compatibility/2006">
              <mc:Choice xmlns:v="urn:schemas-microsoft-com:vml" Requires="v">
                <p:oleObj spid="_x0000_s37949" name="Equation" r:id="rId3" imgW="2781300" imgH="279400" progId="Equation.3">
                  <p:embed/>
                </p:oleObj>
              </mc:Choice>
              <mc:Fallback>
                <p:oleObj name="Equation" r:id="rId3" imgW="2781300" imgH="279400"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150" y="1600200"/>
                        <a:ext cx="42354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0" name="Object 30"/>
          <p:cNvGraphicFramePr>
            <a:graphicFrameLocks noChangeAspect="1"/>
          </p:cNvGraphicFramePr>
          <p:nvPr/>
        </p:nvGraphicFramePr>
        <p:xfrm>
          <a:off x="830263" y="2536825"/>
          <a:ext cx="3463925" cy="1349375"/>
        </p:xfrm>
        <a:graphic>
          <a:graphicData uri="http://schemas.openxmlformats.org/presentationml/2006/ole">
            <mc:AlternateContent xmlns:mc="http://schemas.openxmlformats.org/markup-compatibility/2006">
              <mc:Choice xmlns:v="urn:schemas-microsoft-com:vml" Requires="v">
                <p:oleObj spid="_x0000_s37950" name="Equation" r:id="rId5" imgW="2273300" imgH="838200" progId="Equation.3">
                  <p:embed/>
                </p:oleObj>
              </mc:Choice>
              <mc:Fallback>
                <p:oleObj name="Equation" r:id="rId5" imgW="2273300" imgH="838200" progId="Equation.3">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263" y="2536825"/>
                        <a:ext cx="3463925"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7894" name="Group 31"/>
          <p:cNvGrpSpPr/>
          <p:nvPr/>
        </p:nvGrpSpPr>
        <p:grpSpPr bwMode="auto">
          <a:xfrm>
            <a:off x="0" y="0"/>
            <a:ext cx="4343400" cy="838200"/>
            <a:chOff x="2160" y="2064"/>
            <a:chExt cx="2736" cy="528"/>
          </a:xfrm>
        </p:grpSpPr>
        <p:grpSp>
          <p:nvGrpSpPr>
            <p:cNvPr id="37895" name="Group 32"/>
            <p:cNvGrpSpPr/>
            <p:nvPr/>
          </p:nvGrpSpPr>
          <p:grpSpPr bwMode="auto">
            <a:xfrm>
              <a:off x="2160" y="2064"/>
              <a:ext cx="2208" cy="515"/>
              <a:chOff x="1920" y="-32"/>
              <a:chExt cx="2112" cy="368"/>
            </a:xfrm>
          </p:grpSpPr>
          <p:sp>
            <p:nvSpPr>
              <p:cNvPr id="37896" name="Rectangle 33"/>
              <p:cNvSpPr>
                <a:spLocks noChangeArrowheads="1"/>
              </p:cNvSpPr>
              <p:nvPr/>
            </p:nvSpPr>
            <p:spPr bwMode="auto">
              <a:xfrm>
                <a:off x="1920" y="58"/>
                <a:ext cx="2112" cy="278"/>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p>
                <a:r>
                  <a:rPr lang="en-US" altLang="zh-CN" sz="3200" b="1">
                    <a:ea typeface="隶书" panose="02010509060101010101" pitchFamily="49" charset="-122"/>
                  </a:rPr>
                  <a:t>    </a:t>
                </a:r>
                <a:r>
                  <a:rPr lang="zh-CN" altLang="en-US" sz="3200" b="1">
                    <a:ea typeface="隶书" panose="02010509060101010101" pitchFamily="49" charset="-122"/>
                  </a:rPr>
                  <a:t>例题欣赏</a:t>
                </a:r>
              </a:p>
            </p:txBody>
          </p:sp>
          <p:sp>
            <p:nvSpPr>
              <p:cNvPr id="71714" name="Rectangle 34" descr="PE03255_"/>
              <p:cNvSpPr>
                <a:spLocks noChangeArrowheads="1"/>
              </p:cNvSpPr>
              <p:nvPr/>
            </p:nvSpPr>
            <p:spPr bwMode="auto">
              <a:xfrm>
                <a:off x="3600" y="-32"/>
                <a:ext cx="314" cy="343"/>
              </a:xfrm>
              <a:prstGeom prst="rect">
                <a:avLst/>
              </a:prstGeom>
              <a:noFill/>
              <a:ln w="38100">
                <a:noFill/>
                <a:miter lim="800000"/>
                <a:headEnd type="none" w="sm" len="sm"/>
                <a:tailEnd type="none" w="sm" len="sm"/>
              </a:ln>
              <a:effectLst/>
            </p:spPr>
            <p:txBody>
              <a:bodyPr wrap="none">
                <a:spAutoFit/>
              </a:bodyPr>
              <a:lstStyle/>
              <a:p>
                <a:pPr eaLnBrk="0" hangingPunct="0">
                  <a:defRPr/>
                </a:pPr>
                <a:r>
                  <a:rPr lang="en-US" altLang="zh-CN" sz="4400" b="1">
                    <a:solidFill>
                      <a:srgbClr val="000000"/>
                    </a:solidFill>
                    <a:effectLst>
                      <a:outerShdw blurRad="38100" dist="38100" dir="2700000" algn="tl">
                        <a:srgbClr val="C0C0C0"/>
                      </a:outerShdw>
                    </a:effectLst>
                    <a:ea typeface="BatangChe" pitchFamily="49" charset="-127"/>
                  </a:rPr>
                  <a:t>☞</a:t>
                </a:r>
              </a:p>
            </p:txBody>
          </p:sp>
        </p:grpSp>
        <p:pic>
          <p:nvPicPr>
            <p:cNvPr id="37898" name="Picture 35" descr="gif003[1]">
              <a:hlinkClick r:id="" action="ppaction://hlinkshowjump?jump=lastslide"/>
            </p:cNvPr>
            <p:cNvPicPr>
              <a:picLocks noChangeAspect="1" noChangeArrowheads="1" noCrop="1"/>
            </p:cNvPicPr>
            <p:nvPr/>
          </p:nvPicPr>
          <p:blipFill>
            <a:blip r:embed="rId7" cstate="email"/>
            <a:srcRect/>
            <a:stretch>
              <a:fillRect/>
            </a:stretch>
          </p:blipFill>
          <p:spPr bwMode="auto">
            <a:xfrm>
              <a:off x="2160" y="2256"/>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Picture 36" descr="打开书"/>
            <p:cNvPicPr>
              <a:picLocks noChangeAspect="1" noChangeArrowheads="1" noCrop="1"/>
            </p:cNvPicPr>
            <p:nvPr/>
          </p:nvPicPr>
          <p:blipFill>
            <a:blip r:embed="rId8"/>
            <a:srcRect/>
            <a:stretch>
              <a:fillRect/>
            </a:stretch>
          </p:blipFill>
          <p:spPr bwMode="auto">
            <a:xfrm>
              <a:off x="4416" y="2135"/>
              <a:ext cx="480" cy="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1717" name="Object 37"/>
          <p:cNvGraphicFramePr>
            <a:graphicFrameLocks noChangeAspect="1"/>
          </p:cNvGraphicFramePr>
          <p:nvPr/>
        </p:nvGraphicFramePr>
        <p:xfrm>
          <a:off x="1052513" y="3803650"/>
          <a:ext cx="3519487" cy="1758950"/>
        </p:xfrm>
        <a:graphic>
          <a:graphicData uri="http://schemas.openxmlformats.org/presentationml/2006/ole">
            <mc:AlternateContent xmlns:mc="http://schemas.openxmlformats.org/markup-compatibility/2006">
              <mc:Choice xmlns:v="urn:schemas-microsoft-com:vml" Requires="v">
                <p:oleObj spid="_x0000_s37951" name="Equation" r:id="rId9" imgW="2235200" imgH="1143000" progId="Equation.3">
                  <p:embed/>
                </p:oleObj>
              </mc:Choice>
              <mc:Fallback>
                <p:oleObj name="Equation" r:id="rId9" imgW="2235200" imgH="1143000" progId="Equation.3">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2513" y="3803650"/>
                        <a:ext cx="3519487" cy="175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0" name="Object 40"/>
          <p:cNvGraphicFramePr>
            <a:graphicFrameLocks noChangeAspect="1"/>
          </p:cNvGraphicFramePr>
          <p:nvPr/>
        </p:nvGraphicFramePr>
        <p:xfrm>
          <a:off x="744538" y="5664200"/>
          <a:ext cx="3979862" cy="431800"/>
        </p:xfrm>
        <a:graphic>
          <a:graphicData uri="http://schemas.openxmlformats.org/presentationml/2006/ole">
            <mc:AlternateContent xmlns:mc="http://schemas.openxmlformats.org/markup-compatibility/2006">
              <mc:Choice xmlns:v="urn:schemas-microsoft-com:vml" Requires="v">
                <p:oleObj spid="_x0000_s37952" name="Equation" r:id="rId11" imgW="2616200" imgH="254000" progId="Equation.3">
                  <p:embed/>
                </p:oleObj>
              </mc:Choice>
              <mc:Fallback>
                <p:oleObj name="Equation" r:id="rId11" imgW="2616200" imgH="254000" progId="Equation.3">
                  <p:embed/>
                  <p:pic>
                    <p:nvPicPr>
                      <p:cNvPr id="0" name="Object 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4538" y="5664200"/>
                        <a:ext cx="3979862"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7902" name="Group 41"/>
          <p:cNvGrpSpPr/>
          <p:nvPr/>
        </p:nvGrpSpPr>
        <p:grpSpPr bwMode="auto">
          <a:xfrm>
            <a:off x="6019800" y="3581400"/>
            <a:ext cx="3048000" cy="2667000"/>
            <a:chOff x="3792" y="2256"/>
            <a:chExt cx="1920" cy="1680"/>
          </a:xfrm>
        </p:grpSpPr>
        <p:sp>
          <p:nvSpPr>
            <p:cNvPr id="37903" name="Text Box 42"/>
            <p:cNvSpPr txBox="1">
              <a:spLocks noChangeArrowheads="1"/>
            </p:cNvSpPr>
            <p:nvPr/>
          </p:nvSpPr>
          <p:spPr bwMode="auto">
            <a:xfrm>
              <a:off x="5376" y="2553"/>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东</a:t>
              </a:r>
            </a:p>
          </p:txBody>
        </p:sp>
        <p:sp>
          <p:nvSpPr>
            <p:cNvPr id="37904" name="AutoShape 43"/>
            <p:cNvSpPr>
              <a:spLocks noChangeArrowheads="1"/>
            </p:cNvSpPr>
            <p:nvPr/>
          </p:nvSpPr>
          <p:spPr bwMode="auto">
            <a:xfrm>
              <a:off x="3984" y="2496"/>
              <a:ext cx="1152" cy="1248"/>
            </a:xfrm>
            <a:prstGeom prst="rtTriangle">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400"/>
            </a:p>
          </p:txBody>
        </p:sp>
        <p:sp>
          <p:nvSpPr>
            <p:cNvPr id="37905" name="Line 44"/>
            <p:cNvSpPr>
              <a:spLocks noChangeShapeType="1"/>
            </p:cNvSpPr>
            <p:nvPr/>
          </p:nvSpPr>
          <p:spPr bwMode="auto">
            <a:xfrm flipV="1">
              <a:off x="4184" y="3122"/>
              <a:ext cx="395" cy="622"/>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7906" name="Line 45"/>
            <p:cNvSpPr>
              <a:spLocks noChangeShapeType="1"/>
            </p:cNvSpPr>
            <p:nvPr/>
          </p:nvSpPr>
          <p:spPr bwMode="auto">
            <a:xfrm>
              <a:off x="4944" y="2688"/>
              <a:ext cx="480" cy="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7907" name="Line 46"/>
            <p:cNvSpPr>
              <a:spLocks noChangeShapeType="1"/>
            </p:cNvSpPr>
            <p:nvPr/>
          </p:nvSpPr>
          <p:spPr bwMode="auto">
            <a:xfrm flipV="1">
              <a:off x="5184" y="2448"/>
              <a:ext cx="0" cy="480"/>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7908" name="Text Box 47"/>
            <p:cNvSpPr txBox="1">
              <a:spLocks noChangeArrowheads="1"/>
            </p:cNvSpPr>
            <p:nvPr/>
          </p:nvSpPr>
          <p:spPr bwMode="auto">
            <a:xfrm>
              <a:off x="5040"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zh-CN" altLang="en-US" sz="1800">
                  <a:solidFill>
                    <a:srgbClr val="0033CC"/>
                  </a:solidFill>
                </a:rPr>
                <a:t>北</a:t>
              </a:r>
            </a:p>
          </p:txBody>
        </p:sp>
        <p:sp>
          <p:nvSpPr>
            <p:cNvPr id="37909" name="Text Box 48"/>
            <p:cNvSpPr txBox="1">
              <a:spLocks noChangeArrowheads="1"/>
            </p:cNvSpPr>
            <p:nvPr/>
          </p:nvSpPr>
          <p:spPr bwMode="auto">
            <a:xfrm>
              <a:off x="3792" y="2304"/>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A</a:t>
              </a:r>
            </a:p>
          </p:txBody>
        </p:sp>
        <p:sp>
          <p:nvSpPr>
            <p:cNvPr id="37910" name="Text Box 49"/>
            <p:cNvSpPr txBox="1">
              <a:spLocks noChangeArrowheads="1"/>
            </p:cNvSpPr>
            <p:nvPr/>
          </p:nvSpPr>
          <p:spPr bwMode="auto">
            <a:xfrm>
              <a:off x="3792"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B</a:t>
              </a:r>
            </a:p>
          </p:txBody>
        </p:sp>
        <p:sp>
          <p:nvSpPr>
            <p:cNvPr id="37911" name="Text Box 50"/>
            <p:cNvSpPr txBox="1">
              <a:spLocks noChangeArrowheads="1"/>
            </p:cNvSpPr>
            <p:nvPr/>
          </p:nvSpPr>
          <p:spPr bwMode="auto">
            <a:xfrm>
              <a:off x="5136" y="360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C</a:t>
              </a:r>
            </a:p>
          </p:txBody>
        </p:sp>
        <p:sp>
          <p:nvSpPr>
            <p:cNvPr id="37912" name="Text Box 51"/>
            <p:cNvSpPr txBox="1">
              <a:spLocks noChangeArrowheads="1"/>
            </p:cNvSpPr>
            <p:nvPr/>
          </p:nvSpPr>
          <p:spPr bwMode="auto">
            <a:xfrm>
              <a:off x="4512" y="2928"/>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D</a:t>
              </a:r>
            </a:p>
          </p:txBody>
        </p:sp>
        <p:sp>
          <p:nvSpPr>
            <p:cNvPr id="37913" name="Text Box 52"/>
            <p:cNvSpPr txBox="1">
              <a:spLocks noChangeArrowheads="1"/>
            </p:cNvSpPr>
            <p:nvPr/>
          </p:nvSpPr>
          <p:spPr bwMode="auto">
            <a:xfrm>
              <a:off x="4128"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E</a:t>
              </a:r>
            </a:p>
          </p:txBody>
        </p:sp>
      </p:grpSp>
      <p:grpSp>
        <p:nvGrpSpPr>
          <p:cNvPr id="5" name="Group 53"/>
          <p:cNvGrpSpPr/>
          <p:nvPr/>
        </p:nvGrpSpPr>
        <p:grpSpPr bwMode="auto">
          <a:xfrm>
            <a:off x="7162800" y="4956175"/>
            <a:ext cx="533400" cy="1292225"/>
            <a:chOff x="4512" y="3122"/>
            <a:chExt cx="336" cy="814"/>
          </a:xfrm>
        </p:grpSpPr>
        <p:sp>
          <p:nvSpPr>
            <p:cNvPr id="37915" name="Line 54"/>
            <p:cNvSpPr>
              <a:spLocks noChangeShapeType="1"/>
            </p:cNvSpPr>
            <p:nvPr/>
          </p:nvSpPr>
          <p:spPr bwMode="auto">
            <a:xfrm>
              <a:off x="4568" y="3122"/>
              <a:ext cx="0" cy="622"/>
            </a:xfrm>
            <a:prstGeom prst="line">
              <a:avLst/>
            </a:prstGeom>
            <a:noFill/>
            <a:ln w="9525">
              <a:solidFill>
                <a:srgbClr val="0033CC"/>
              </a:solidFill>
              <a:prstDash val="dash"/>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7916" name="Text Box 55"/>
            <p:cNvSpPr txBox="1">
              <a:spLocks noChangeArrowheads="1"/>
            </p:cNvSpPr>
            <p:nvPr/>
          </p:nvSpPr>
          <p:spPr bwMode="auto">
            <a:xfrm>
              <a:off x="4512" y="3705"/>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r>
                <a:rPr lang="en-US" altLang="zh-CN" sz="1800">
                  <a:solidFill>
                    <a:srgbClr val="0033CC"/>
                  </a:solidFill>
                </a:rPr>
                <a:t>F</a:t>
              </a:r>
            </a:p>
          </p:txBody>
        </p:sp>
        <p:sp>
          <p:nvSpPr>
            <p:cNvPr id="37917" name="Line 56"/>
            <p:cNvSpPr>
              <a:spLocks noChangeShapeType="1"/>
            </p:cNvSpPr>
            <p:nvPr/>
          </p:nvSpPr>
          <p:spPr bwMode="auto">
            <a:xfrm>
              <a:off x="4560" y="3648"/>
              <a:ext cx="96" cy="0"/>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37918" name="Line 57"/>
            <p:cNvSpPr>
              <a:spLocks noChangeShapeType="1"/>
            </p:cNvSpPr>
            <p:nvPr/>
          </p:nvSpPr>
          <p:spPr bwMode="auto">
            <a:xfrm>
              <a:off x="4660" y="3648"/>
              <a:ext cx="1" cy="81"/>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6" name="Group 59"/>
          <p:cNvGrpSpPr/>
          <p:nvPr/>
        </p:nvGrpSpPr>
        <p:grpSpPr bwMode="auto">
          <a:xfrm>
            <a:off x="990600" y="2044700"/>
            <a:ext cx="5475288" cy="546100"/>
            <a:chOff x="-41" y="1759"/>
            <a:chExt cx="3449" cy="344"/>
          </a:xfrm>
        </p:grpSpPr>
        <p:graphicFrame>
          <p:nvGraphicFramePr>
            <p:cNvPr id="37920" name="Object 18"/>
            <p:cNvGraphicFramePr>
              <a:graphicFrameLocks noChangeAspect="1"/>
            </p:cNvGraphicFramePr>
            <p:nvPr/>
          </p:nvGraphicFramePr>
          <p:xfrm>
            <a:off x="-41" y="1759"/>
            <a:ext cx="2441" cy="323"/>
          </p:xfrm>
          <a:graphic>
            <a:graphicData uri="http://schemas.openxmlformats.org/presentationml/2006/ole">
              <mc:AlternateContent xmlns:mc="http://schemas.openxmlformats.org/markup-compatibility/2006">
                <mc:Choice xmlns:v="urn:schemas-microsoft-com:vml" Requires="v">
                  <p:oleObj spid="_x0000_s37953" name="Equation" r:id="rId13" imgW="2425700" imgH="304800" progId="Equation.3">
                    <p:embed/>
                  </p:oleObj>
                </mc:Choice>
                <mc:Fallback>
                  <p:oleObj name="Equation" r:id="rId13" imgW="2425700" imgH="304800" progId="Equation.3">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 y="1759"/>
                          <a:ext cx="2441" cy="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921" name="Text Box 58"/>
            <p:cNvSpPr txBox="1">
              <a:spLocks noChangeArrowheads="1"/>
            </p:cNvSpPr>
            <p:nvPr/>
          </p:nvSpPr>
          <p:spPr bwMode="auto">
            <a:xfrm>
              <a:off x="2304" y="1776"/>
              <a:ext cx="11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en-US" altLang="zh-CN" sz="2800">
                  <a:solidFill>
                    <a:srgbClr val="FF0000"/>
                  </a:solidFill>
                </a:rPr>
                <a:t>∠C=45</a:t>
              </a:r>
              <a:r>
                <a:rPr lang="en-US" altLang="zh-CN" sz="2800" baseline="30000">
                  <a:solidFill>
                    <a:srgbClr val="FF0000"/>
                  </a:solidFill>
                </a:rPr>
                <a:t>0</a:t>
              </a:r>
              <a:r>
                <a:rPr lang="en-US" altLang="zh-CN" sz="2800">
                  <a:solidFill>
                    <a:srgbClr val="FF0000"/>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linds(horizontal)">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07"/>
                                        </p:tgtEl>
                                        <p:attrNameLst>
                                          <p:attrName>style.visibility</p:attrName>
                                        </p:attrNameLst>
                                      </p:cBhvr>
                                      <p:to>
                                        <p:strVal val="visible"/>
                                      </p:to>
                                    </p:set>
                                    <p:animEffect transition="in" filter="blinds(horizontal)">
                                      <p:cBhvr>
                                        <p:cTn id="17" dur="500"/>
                                        <p:tgtEl>
                                          <p:spTgt spid="717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10"/>
                                        </p:tgtEl>
                                        <p:attrNameLst>
                                          <p:attrName>style.visibility</p:attrName>
                                        </p:attrNameLst>
                                      </p:cBhvr>
                                      <p:to>
                                        <p:strVal val="visible"/>
                                      </p:to>
                                    </p:set>
                                    <p:animEffect transition="in" filter="blinds(horizontal)">
                                      <p:cBhvr>
                                        <p:cTn id="27" dur="500"/>
                                        <p:tgtEl>
                                          <p:spTgt spid="717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1717"/>
                                        </p:tgtEl>
                                        <p:attrNameLst>
                                          <p:attrName>style.visibility</p:attrName>
                                        </p:attrNameLst>
                                      </p:cBhvr>
                                      <p:to>
                                        <p:strVal val="visible"/>
                                      </p:to>
                                    </p:set>
                                    <p:animEffect transition="in" filter="dissolve">
                                      <p:cBhvr>
                                        <p:cTn id="32" dur="500"/>
                                        <p:tgtEl>
                                          <p:spTgt spid="717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1720"/>
                                        </p:tgtEl>
                                        <p:attrNameLst>
                                          <p:attrName>style.visibility</p:attrName>
                                        </p:attrNameLst>
                                      </p:cBhvr>
                                      <p:to>
                                        <p:strVal val="visible"/>
                                      </p:to>
                                    </p:set>
                                    <p:animEffect transition="in" filter="dissolve">
                                      <p:cBhvr>
                                        <p:cTn id="37" dur="500"/>
                                        <p:tgtEl>
                                          <p:spTgt spid="71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全屏显示(4:3)</PresentationFormat>
  <Paragraphs>160</Paragraphs>
  <Slides>19</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3" baseType="lpstr">
      <vt:lpstr>BatangChe</vt:lpstr>
      <vt:lpstr>黑体</vt:lpstr>
      <vt:lpstr>华文新魏</vt:lpstr>
      <vt:lpstr>华文中宋</vt:lpstr>
      <vt:lpstr>隶书</vt:lpstr>
      <vt:lpstr>宋体</vt:lpstr>
      <vt:lpstr>微软雅黑</vt:lpstr>
      <vt:lpstr>幼圆</vt:lpstr>
      <vt:lpstr>Arial</vt:lpstr>
      <vt:lpstr>Calibri</vt:lpstr>
      <vt:lpstr>Times New Roman</vt:lpstr>
      <vt:lpstr>Wingdings</vt:lpstr>
      <vt:lpstr>WWW.2PPT.COM
</vt:lpstr>
      <vt:lpstr>Equation</vt:lpstr>
      <vt:lpstr>PowerPoint 演示文稿</vt:lpstr>
      <vt:lpstr>配方法</vt:lpstr>
      <vt:lpstr>配方法</vt:lpstr>
      <vt:lpstr>公式法</vt:lpstr>
      <vt:lpstr>分解因式法</vt:lpstr>
      <vt:lpstr>你知道黄金比为什么是0.618吗?</vt:lpstr>
      <vt:lpstr>运用方程能解决这个问题吗</vt:lpstr>
      <vt:lpstr>运用方程还能解决什么问题</vt:lpstr>
      <vt:lpstr>行家看门道</vt:lpstr>
      <vt:lpstr>行家看门道</vt:lpstr>
      <vt:lpstr>随堂练习</vt:lpstr>
      <vt:lpstr>争先赛</vt:lpstr>
      <vt:lpstr>先胜为快</vt:lpstr>
      <vt:lpstr>  源于生活的数学</vt:lpstr>
      <vt:lpstr>回味无穷</vt:lpstr>
      <vt:lpstr>知识的升华</vt:lpstr>
      <vt:lpstr>解下列方程</vt:lpstr>
      <vt:lpstr>解下列方程</vt:lpstr>
      <vt:lpstr>结束寄语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2022-01-10T02:19:49Z</dcterms:created>
  <dcterms:modified xsi:type="dcterms:W3CDTF">2023-01-16T23:07:20Z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DDF37B24BCB74912AAC90B9EC45ABB3E</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