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7" r:id="rId2"/>
    <p:sldId id="258" r:id="rId3"/>
    <p:sldId id="259" r:id="rId4"/>
    <p:sldId id="260" r:id="rId5"/>
    <p:sldId id="261" r:id="rId6"/>
    <p:sldId id="265" r:id="rId7"/>
    <p:sldId id="349" r:id="rId8"/>
    <p:sldId id="320" r:id="rId9"/>
    <p:sldId id="351" r:id="rId10"/>
    <p:sldId id="350" r:id="rId11"/>
    <p:sldId id="353" r:id="rId12"/>
    <p:sldId id="356" r:id="rId13"/>
    <p:sldId id="355" r:id="rId14"/>
    <p:sldId id="275" r:id="rId15"/>
    <p:sldId id="277" r:id="rId16"/>
    <p:sldId id="278" r:id="rId17"/>
    <p:sldId id="276" r:id="rId18"/>
    <p:sldId id="282" r:id="rId19"/>
    <p:sldId id="279" r:id="rId20"/>
    <p:sldId id="280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D6E3"/>
    <a:srgbClr val="25008E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050925" y="754063"/>
            <a:ext cx="45720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9219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38163" y="4387850"/>
            <a:ext cx="5780087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zh-CN" alt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883025" y="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33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3025" y="8686800"/>
            <a:ext cx="2974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fld id="{A81E630B-9DD4-4FFC-A5B4-B6841C129E65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1413" y="754063"/>
            <a:ext cx="4391025" cy="3294062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E630B-9DD4-4FFC-A5B4-B6841C129E65}" type="slidenum">
              <a:rPr lang="zh-CN" altLang="en-US" smtClean="0"/>
              <a:t>8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1354DB77-B47A-422B-A84A-FE88DB8112E9}" type="slidenum">
              <a:rPr lang="zh-CN" altLang="en-US"/>
              <a:t>13</a:t>
            </a:fld>
            <a:endParaRPr lang="en-US" altLang="zh-CN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EF30FC-8040-497B-B0DA-6805E2D80CB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F06EB-98A8-4D86-823F-C3D8CAB046A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04788"/>
            <a:ext cx="1971675" cy="597217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7063" y="204788"/>
            <a:ext cx="5764212" cy="597217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1DDBE-3C0F-4263-AF7F-964DAD63270B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7FE8-EA3B-48D7-AAE1-05B727EA5D3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>
          <a:xfrm>
            <a:off x="1371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>
          <a:xfrm>
            <a:off x="3556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>
          <a:xfrm>
            <a:off x="67183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8BA6488-13A8-4ECD-AA3E-A5CA742447C8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A1525-0A4A-4B71-AA0B-445907D4F000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99AD9-6BA9-4E52-A262-A9942C5C7E1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9BB53-A36E-48E1-9D0F-C083F2C2A032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07C29-0D14-4217-848E-72A5D777BA1A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184275"/>
            <a:ext cx="3867150" cy="49926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42721-57E3-4906-B194-3ED54412B460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92AF65-6546-4E85-A6B1-8518248BEC4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CA20F-2F0D-4506-A437-14BBCF1602B9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029AD1-7F4A-4F9C-B339-C4E173B5178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DB765-15EB-43D3-941E-4C4E7E99E782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60FEA0-479F-4080-BEEE-E6C82317126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5D7AB-4EF2-4C04-A504-8C7CEC6455A6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79ABF-E574-4AA5-8C63-8C9657113AC5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68DFA-4455-41B1-A35D-6C4909C44A6A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C8C6F-048D-4C7A-816A-009D32FE4FD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B590-F887-4F35-A921-5DD1CC5AAE3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D6A16-E45C-495B-97CA-BEA0DFB33619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图片 6"/>
          <p:cNvPicPr>
            <a:picLocks noChangeAspect="1" noChangeArrowheads="1"/>
          </p:cNvPicPr>
          <p:nvPr/>
        </p:nvPicPr>
        <p:blipFill>
          <a:blip r:embed="rId14" cstate="email"/>
          <a:srcRect t="-2929"/>
          <a:stretch>
            <a:fillRect/>
          </a:stretch>
        </p:blipFill>
        <p:spPr bwMode="auto">
          <a:xfrm>
            <a:off x="0" y="2890838"/>
            <a:ext cx="9144000" cy="396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矩形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72000">
                <a:srgbClr val="FFFFFF">
                  <a:alpha val="28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1"/>
          </a:gra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12292" name="矩形 9"/>
          <p:cNvSpPr>
            <a:spLocks noChangeArrowheads="1"/>
          </p:cNvSpPr>
          <p:nvPr/>
        </p:nvSpPr>
        <p:spPr bwMode="auto">
          <a:xfrm>
            <a:off x="0" y="885825"/>
            <a:ext cx="9144000" cy="5972175"/>
          </a:xfrm>
          <a:prstGeom prst="rect">
            <a:avLst/>
          </a:prstGeom>
          <a:solidFill>
            <a:srgbClr val="FFFFFF">
              <a:alpha val="53999"/>
            </a:srgbClr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  <p:sp>
        <p:nvSpPr>
          <p:cNvPr id="7175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627063" y="204788"/>
            <a:ext cx="7888287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7176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184275"/>
            <a:ext cx="7886700" cy="49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  <p:sp>
        <p:nvSpPr>
          <p:cNvPr id="12295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fld id="{977464B6-A1E1-4253-B99D-AEE0397FD433}" type="datetime1">
              <a:rPr lang="zh-CN" altLang="en-US"/>
              <a:t>2023-01-17</a:t>
            </a:fld>
            <a:endParaRPr lang="en-US"/>
          </a:p>
        </p:txBody>
      </p:sp>
      <p:sp>
        <p:nvSpPr>
          <p:cNvPr id="12296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19293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7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64500" y="6356350"/>
            <a:ext cx="47625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400"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5F5D5748-A63F-43BC-820A-9D17B9C4B1D7}" type="slidenum">
              <a:rPr lang="zh-CN" altLang="en-US"/>
              <a:t>‹#›</a:t>
            </a:fld>
            <a:endParaRPr lang="en-US"/>
          </a:p>
        </p:txBody>
      </p:sp>
      <p:sp>
        <p:nvSpPr>
          <p:cNvPr id="12298" name="矩形 8"/>
          <p:cNvSpPr>
            <a:spLocks noChangeArrowheads="1"/>
          </p:cNvSpPr>
          <p:nvPr/>
        </p:nvSpPr>
        <p:spPr bwMode="auto">
          <a:xfrm flipV="1">
            <a:off x="0" y="760413"/>
            <a:ext cx="9144000" cy="46037"/>
          </a:xfrm>
          <a:prstGeom prst="rect">
            <a:avLst/>
          </a:prstGeom>
          <a:solidFill>
            <a:srgbClr val="DAF0FA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ea typeface="华文中宋" panose="0201060004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1A93C8"/>
          </a:solidFill>
          <a:latin typeface="华文隶书" panose="02010800040101010101" pitchFamily="2" charset="-122"/>
          <a:ea typeface="华文隶书" panose="02010800040101010101" pitchFamily="2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1800"/>
        </a:spcBef>
        <a:spcAft>
          <a:spcPct val="0"/>
        </a:spcAft>
        <a:buSzPct val="50000"/>
        <a:buBlip>
          <a:blip r:embed="rId15"/>
        </a:buBlip>
        <a:tabLst>
          <a:tab pos="182245" algn="l"/>
        </a:tabLst>
        <a:defRPr sz="2000" b="1">
          <a:solidFill>
            <a:srgbClr val="92D050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30000"/>
        </a:lnSpc>
        <a:spcBef>
          <a:spcPct val="0"/>
        </a:spcBef>
        <a:spcAft>
          <a:spcPts val="600"/>
        </a:spcAft>
        <a:buSzPct val="60000"/>
        <a:buFont typeface="华文中宋" panose="02010600040101010101" pitchFamily="2" charset="-122"/>
        <a:buChar char=" "/>
        <a:tabLst>
          <a:tab pos="182245" algn="l"/>
        </a:tabLst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 sz="2000">
          <a:solidFill>
            <a:schemeClr val="tx1"/>
          </a:solidFill>
          <a:latin typeface="Arial" panose="020B060402020202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tabLst>
          <a:tab pos="182245" algn="l"/>
        </a:tabLst>
        <a:defRPr>
          <a:solidFill>
            <a:schemeClr val="tx1"/>
          </a:solidFill>
          <a:latin typeface="Arial" panose="020B060402020202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3" Type="http://schemas.openxmlformats.org/officeDocument/2006/relationships/slide" Target="slide17.xml"/><Relationship Id="rId7" Type="http://schemas.openxmlformats.org/officeDocument/2006/relationships/slide" Target="slide24.xml"/><Relationship Id="rId12" Type="http://schemas.openxmlformats.org/officeDocument/2006/relationships/image" Target="../media/image17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0.xml"/><Relationship Id="rId11" Type="http://schemas.openxmlformats.org/officeDocument/2006/relationships/image" Target="../media/image16.GIF"/><Relationship Id="rId5" Type="http://schemas.openxmlformats.org/officeDocument/2006/relationships/slide" Target="slide19.xml"/><Relationship Id="rId10" Type="http://schemas.openxmlformats.org/officeDocument/2006/relationships/image" Target="../media/image15.GIF"/><Relationship Id="rId4" Type="http://schemas.openxmlformats.org/officeDocument/2006/relationships/slide" Target="slide16.xml"/><Relationship Id="rId9" Type="http://schemas.openxmlformats.org/officeDocument/2006/relationships/slide" Target="sl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GIF"/><Relationship Id="rId3" Type="http://schemas.openxmlformats.org/officeDocument/2006/relationships/image" Target="../media/image20.png"/><Relationship Id="rId7" Type="http://schemas.openxmlformats.org/officeDocument/2006/relationships/image" Target="../media/image24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25.GIF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25.GIF"/><Relationship Id="rId5" Type="http://schemas.openxmlformats.org/officeDocument/2006/relationships/image" Target="../media/image30.GIF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1844824"/>
            <a:ext cx="9144000" cy="216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75000"/>
              </a:lnSpc>
            </a:pPr>
            <a:r>
              <a:rPr lang="en-US" altLang="zh-CN" sz="7200" b="1" dirty="0">
                <a:solidFill>
                  <a:srgbClr val="25008E"/>
                </a:solidFill>
                <a:latin typeface="David" pitchFamily="34" charset="-79"/>
                <a:cs typeface="David" pitchFamily="34" charset="-79"/>
              </a:rPr>
              <a:t>Unit 3  </a:t>
            </a:r>
            <a:r>
              <a:rPr lang="en-US" altLang="zh-CN" sz="6600" b="1" dirty="0" smtClean="0">
                <a:solidFill>
                  <a:srgbClr val="25008E"/>
                </a:solidFill>
                <a:latin typeface="David" pitchFamily="34" charset="-79"/>
                <a:cs typeface="David" pitchFamily="34" charset="-79"/>
              </a:rPr>
              <a:t>A </a:t>
            </a:r>
            <a:r>
              <a:rPr lang="en-US" altLang="zh-CN" sz="6600" b="1" dirty="0">
                <a:solidFill>
                  <a:srgbClr val="25008E"/>
                </a:solidFill>
                <a:latin typeface="David" pitchFamily="34" charset="-79"/>
                <a:cs typeface="David" pitchFamily="34" charset="-79"/>
              </a:rPr>
              <a:t>day out</a:t>
            </a:r>
          </a:p>
          <a:p>
            <a:pPr algn="ctr">
              <a:lnSpc>
                <a:spcPct val="75000"/>
              </a:lnSpc>
            </a:pPr>
            <a:endParaRPr lang="en-US" altLang="zh-CN" sz="5400" b="1" dirty="0">
              <a:solidFill>
                <a:schemeClr val="folHlink"/>
              </a:solidFill>
              <a:latin typeface="David" pitchFamily="34" charset="-79"/>
              <a:cs typeface="David" pitchFamily="34" charset="-79"/>
            </a:endParaRPr>
          </a:p>
          <a:p>
            <a:pPr algn="ctr">
              <a:lnSpc>
                <a:spcPct val="75000"/>
              </a:lnSpc>
            </a:pPr>
            <a:r>
              <a:rPr lang="en-US" altLang="zh-CN" sz="5400" b="1" dirty="0">
                <a:solidFill>
                  <a:srgbClr val="336600"/>
                </a:solidFill>
                <a:latin typeface="David" pitchFamily="34" charset="-79"/>
                <a:cs typeface="David" pitchFamily="34" charset="-79"/>
              </a:rPr>
              <a:t>Reading (1)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827584" y="260350"/>
            <a:ext cx="2663825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latin typeface="Verdana" panose="020B0604030504040204" pitchFamily="34" charset="0"/>
              </a:rPr>
              <a:t>八年级 英语 上</a:t>
            </a:r>
          </a:p>
        </p:txBody>
      </p:sp>
      <p:sp>
        <p:nvSpPr>
          <p:cNvPr id="7" name="矩形 6"/>
          <p:cNvSpPr/>
          <p:nvPr/>
        </p:nvSpPr>
        <p:spPr>
          <a:xfrm>
            <a:off x="2924754" y="573325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323850" y="765175"/>
            <a:ext cx="3095625" cy="59467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1. join</a:t>
            </a:r>
            <a:endParaRPr kumimoji="1" lang="en-US" altLang="zh-CN" sz="3200" b="1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2. journey</a:t>
            </a:r>
            <a:r>
              <a:rPr kumimoji="1" lang="en-US" altLang="zh-CN" sz="3200" b="1">
                <a:latin typeface="Times New Roman" panose="02020603050405020304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3. boring</a:t>
            </a:r>
            <a:endParaRPr kumimoji="1" lang="en-US" altLang="zh-CN" sz="3200" b="1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4. finally  </a:t>
            </a:r>
            <a:endParaRPr kumimoji="1" lang="en-US" altLang="zh-CN" sz="3200" b="1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5. arrive at</a:t>
            </a:r>
            <a:endParaRPr kumimoji="1" lang="en-US" altLang="zh-CN" sz="3200" b="1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6. whole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7. main</a:t>
            </a:r>
          </a:p>
          <a:p>
            <a:pPr>
              <a:lnSpc>
                <a:spcPct val="150000"/>
              </a:lnSpc>
            </a:pPr>
            <a:r>
              <a:rPr kumimoji="1"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Dotum" pitchFamily="34" charset="-127"/>
              </a:rPr>
              <a:t>8. sights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991600" cy="549275"/>
          </a:xfrm>
        </p:spPr>
        <p:txBody>
          <a:bodyPr/>
          <a:lstStyle/>
          <a:p>
            <a:r>
              <a:rPr lang="en-US" altLang="zh-CN" sz="4000" b="1" i="1">
                <a:solidFill>
                  <a:srgbClr val="FF9900"/>
                </a:solidFill>
              </a:rPr>
              <a:t>Mini dictionary</a:t>
            </a:r>
          </a:p>
        </p:txBody>
      </p:sp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427538" y="836613"/>
            <a:ext cx="3384550" cy="5780087"/>
          </a:xfrm>
          <a:prstGeom prst="rect">
            <a:avLst/>
          </a:prstGeom>
          <a:solidFill>
            <a:srgbClr val="59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65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a.  full</a:t>
            </a:r>
          </a:p>
          <a:p>
            <a:pPr>
              <a:lnSpc>
                <a:spcPct val="165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b.  get to a place</a:t>
            </a:r>
          </a:p>
          <a:p>
            <a:pPr>
              <a:lnSpc>
                <a:spcPct val="165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c.  places of interest </a:t>
            </a:r>
          </a:p>
          <a:p>
            <a:pPr>
              <a:lnSpc>
                <a:spcPct val="165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d.  take part in</a:t>
            </a:r>
          </a:p>
          <a:p>
            <a:pPr>
              <a:lnSpc>
                <a:spcPct val="165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e.   not interesting </a:t>
            </a:r>
          </a:p>
          <a:p>
            <a:pPr>
              <a:lnSpc>
                <a:spcPct val="165000"/>
              </a:lnSpc>
            </a:pPr>
            <a:r>
              <a:rPr kumimoji="1" lang="en-US" altLang="zh-CN" sz="2800" b="1">
                <a:latin typeface="Times New Roman" panose="02020603050405020304" pitchFamily="18" charset="0"/>
              </a:rPr>
              <a:t>f.   a long trip</a:t>
            </a:r>
          </a:p>
          <a:p>
            <a:pPr>
              <a:lnSpc>
                <a:spcPct val="165000"/>
              </a:lnSpc>
              <a:buFontTx/>
              <a:buAutoNum type="alphaLcPeriod" startAt="7"/>
            </a:pPr>
            <a:r>
              <a:rPr kumimoji="1" lang="en-US" altLang="zh-CN" sz="2800" b="1">
                <a:latin typeface="Times New Roman" panose="02020603050405020304" pitchFamily="18" charset="0"/>
              </a:rPr>
              <a:t> after a long time</a:t>
            </a:r>
          </a:p>
          <a:p>
            <a:pPr>
              <a:lnSpc>
                <a:spcPct val="165000"/>
              </a:lnSpc>
            </a:pPr>
            <a:r>
              <a:rPr kumimoji="1" lang="en-US" altLang="zh-CN" sz="3000" b="1">
                <a:latin typeface="Times New Roman" panose="02020603050405020304" pitchFamily="18" charset="0"/>
              </a:rPr>
              <a:t>h. most important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3708400" y="2133600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e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635375" y="1557338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f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3563938" y="836613"/>
            <a:ext cx="6492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d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3635375" y="3644900"/>
            <a:ext cx="5032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b</a:t>
            </a:r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3563938" y="5876925"/>
            <a:ext cx="5048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c</a:t>
            </a:r>
          </a:p>
        </p:txBody>
      </p:sp>
      <p:sp>
        <p:nvSpPr>
          <p:cNvPr id="51210" name="Text Box 10"/>
          <p:cNvSpPr txBox="1">
            <a:spLocks noChangeArrowheads="1"/>
          </p:cNvSpPr>
          <p:nvPr/>
        </p:nvSpPr>
        <p:spPr bwMode="auto">
          <a:xfrm>
            <a:off x="3708400" y="2852738"/>
            <a:ext cx="43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g</a:t>
            </a:r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3563938" y="4292600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a</a:t>
            </a:r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auto">
          <a:xfrm>
            <a:off x="3348038" y="1341438"/>
            <a:ext cx="136842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51214" name="Line 14"/>
          <p:cNvSpPr>
            <a:spLocks noChangeShapeType="1"/>
          </p:cNvSpPr>
          <p:nvPr/>
        </p:nvSpPr>
        <p:spPr bwMode="auto">
          <a:xfrm>
            <a:off x="3419475" y="1484313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15" name="Line 15"/>
          <p:cNvSpPr>
            <a:spLocks noChangeShapeType="1"/>
          </p:cNvSpPr>
          <p:nvPr/>
        </p:nvSpPr>
        <p:spPr bwMode="auto">
          <a:xfrm>
            <a:off x="3419475" y="21336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16" name="Line 16"/>
          <p:cNvSpPr>
            <a:spLocks noChangeShapeType="1"/>
          </p:cNvSpPr>
          <p:nvPr/>
        </p:nvSpPr>
        <p:spPr bwMode="auto">
          <a:xfrm>
            <a:off x="3419475" y="27813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17" name="Line 17"/>
          <p:cNvSpPr>
            <a:spLocks noChangeShapeType="1"/>
          </p:cNvSpPr>
          <p:nvPr/>
        </p:nvSpPr>
        <p:spPr bwMode="auto">
          <a:xfrm>
            <a:off x="3419475" y="3500438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18" name="Line 18"/>
          <p:cNvSpPr>
            <a:spLocks noChangeShapeType="1"/>
          </p:cNvSpPr>
          <p:nvPr/>
        </p:nvSpPr>
        <p:spPr bwMode="auto">
          <a:xfrm>
            <a:off x="3419475" y="42926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>
            <a:off x="3419475" y="4941888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20" name="Line 20"/>
          <p:cNvSpPr>
            <a:spLocks noChangeShapeType="1"/>
          </p:cNvSpPr>
          <p:nvPr/>
        </p:nvSpPr>
        <p:spPr bwMode="auto">
          <a:xfrm>
            <a:off x="3419475" y="573405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21" name="Line 21"/>
          <p:cNvSpPr>
            <a:spLocks noChangeShapeType="1"/>
          </p:cNvSpPr>
          <p:nvPr/>
        </p:nvSpPr>
        <p:spPr bwMode="auto">
          <a:xfrm>
            <a:off x="3492500" y="6524625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zh-CN" altLang="en-US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3563938" y="5013325"/>
            <a:ext cx="72072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66"/>
                </a:solidFill>
                <a:latin typeface="Comic Sans MS" panose="030F0702030302020204" pitchFamily="66" charset="0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1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5" grpId="0"/>
      <p:bldP spid="51206" grpId="0"/>
      <p:bldP spid="51207" grpId="0"/>
      <p:bldP spid="51208" grpId="0"/>
      <p:bldP spid="51209" grpId="0"/>
      <p:bldP spid="51210" grpId="0"/>
      <p:bldP spid="51211" grpId="0"/>
      <p:bldP spid="512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303" name="Group 31"/>
          <p:cNvGraphicFramePr>
            <a:graphicFrameLocks noGrp="1"/>
          </p:cNvGraphicFramePr>
          <p:nvPr/>
        </p:nvGraphicFramePr>
        <p:xfrm>
          <a:off x="755650" y="1989138"/>
          <a:ext cx="8137525" cy="3575686"/>
        </p:xfrm>
        <a:graphic>
          <a:graphicData uri="http://schemas.openxmlformats.org/drawingml/2006/table">
            <a:tbl>
              <a:tblPr/>
              <a:tblGrid>
                <a:gridCol w="252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16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56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3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Who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Weather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5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How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3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How far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en-US" sz="3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4293" name="Text Box 21"/>
          <p:cNvSpPr txBox="1">
            <a:spLocks noChangeArrowheads="1"/>
          </p:cNvSpPr>
          <p:nvPr/>
        </p:nvSpPr>
        <p:spPr bwMode="auto">
          <a:xfrm>
            <a:off x="3419475" y="2565400"/>
            <a:ext cx="5472113" cy="77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Linda and the Class 1, Grade 8 students</a:t>
            </a:r>
          </a:p>
        </p:txBody>
      </p:sp>
      <p:sp>
        <p:nvSpPr>
          <p:cNvPr id="54294" name="Text Box 22"/>
          <p:cNvSpPr txBox="1">
            <a:spLocks noChangeArrowheads="1"/>
          </p:cNvSpPr>
          <p:nvPr/>
        </p:nvSpPr>
        <p:spPr bwMode="auto">
          <a:xfrm>
            <a:off x="3563938" y="3429000"/>
            <a:ext cx="2952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a fine warm day</a:t>
            </a:r>
          </a:p>
        </p:txBody>
      </p:sp>
      <p:sp>
        <p:nvSpPr>
          <p:cNvPr id="54295" name="Text Box 23"/>
          <p:cNvSpPr txBox="1">
            <a:spLocks noChangeArrowheads="1"/>
          </p:cNvSpPr>
          <p:nvPr/>
        </p:nvSpPr>
        <p:spPr bwMode="auto">
          <a:xfrm>
            <a:off x="3708400" y="4149725"/>
            <a:ext cx="25209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3399"/>
                </a:solidFill>
                <a:latin typeface="Times New Roman" panose="02020603050405020304" pitchFamily="18" charset="0"/>
              </a:rPr>
              <a:t>by bus</a:t>
            </a:r>
          </a:p>
        </p:txBody>
      </p:sp>
      <p:sp>
        <p:nvSpPr>
          <p:cNvPr id="54296" name="Text Box 24"/>
          <p:cNvSpPr txBox="1">
            <a:spLocks noChangeArrowheads="1"/>
          </p:cNvSpPr>
          <p:nvPr/>
        </p:nvSpPr>
        <p:spPr bwMode="auto">
          <a:xfrm>
            <a:off x="3492500" y="4868863"/>
            <a:ext cx="50244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two hours by bus</a:t>
            </a:r>
          </a:p>
        </p:txBody>
      </p:sp>
      <p:sp>
        <p:nvSpPr>
          <p:cNvPr id="54298" name="Text Box 26"/>
          <p:cNvSpPr txBox="1">
            <a:spLocks noChangeArrowheads="1"/>
          </p:cNvSpPr>
          <p:nvPr/>
        </p:nvSpPr>
        <p:spPr bwMode="auto">
          <a:xfrm>
            <a:off x="0" y="1916113"/>
            <a:ext cx="107648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           A  trip to the World Park in Beijing</a:t>
            </a:r>
          </a:p>
        </p:txBody>
      </p:sp>
      <p:sp>
        <p:nvSpPr>
          <p:cNvPr id="54299" name="Text Box 27"/>
          <p:cNvSpPr txBox="1">
            <a:spLocks noChangeArrowheads="1"/>
          </p:cNvSpPr>
          <p:nvPr/>
        </p:nvSpPr>
        <p:spPr bwMode="auto">
          <a:xfrm>
            <a:off x="323850" y="188913"/>
            <a:ext cx="7704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Scanning        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Read Para1-2 and fill in the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4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4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4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4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93" grpId="0"/>
      <p:bldP spid="54294" grpId="0"/>
      <p:bldP spid="54295" grpId="0"/>
      <p:bldP spid="54296" grpId="0"/>
      <p:bldP spid="54298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89" name="Text Box 21"/>
          <p:cNvSpPr txBox="1">
            <a:spLocks noChangeArrowheads="1"/>
          </p:cNvSpPr>
          <p:nvPr/>
        </p:nvSpPr>
        <p:spPr bwMode="auto">
          <a:xfrm>
            <a:off x="684213" y="1916113"/>
            <a:ext cx="6840537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 pitchFamily="18" charset="0"/>
              </a:rPr>
              <a:t>What did Linda see in the World Park?</a:t>
            </a:r>
          </a:p>
        </p:txBody>
      </p:sp>
      <p:sp>
        <p:nvSpPr>
          <p:cNvPr id="58390" name="Text Box 22"/>
          <p:cNvSpPr txBox="1">
            <a:spLocks noChangeArrowheads="1"/>
          </p:cNvSpPr>
          <p:nvPr/>
        </p:nvSpPr>
        <p:spPr bwMode="auto">
          <a:xfrm>
            <a:off x="971550" y="2636838"/>
            <a:ext cx="63373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Models of more than a hundred places of interest from all over the world.</a:t>
            </a:r>
          </a:p>
        </p:txBody>
      </p:sp>
      <p:sp>
        <p:nvSpPr>
          <p:cNvPr id="58391" name="Text Box 23"/>
          <p:cNvSpPr txBox="1">
            <a:spLocks noChangeArrowheads="1"/>
          </p:cNvSpPr>
          <p:nvPr/>
        </p:nvSpPr>
        <p:spPr bwMode="auto">
          <a:xfrm>
            <a:off x="971550" y="3716338"/>
            <a:ext cx="51133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25008E"/>
                </a:solidFill>
                <a:latin typeface="Times New Roman" panose="02020603050405020304" pitchFamily="18" charset="0"/>
              </a:rPr>
              <a:t>The model Eiffel Tower.</a:t>
            </a:r>
          </a:p>
        </p:txBody>
      </p: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971550" y="4365625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The model Golden Gate Bridge.</a:t>
            </a:r>
          </a:p>
        </p:txBody>
      </p:sp>
      <p:sp>
        <p:nvSpPr>
          <p:cNvPr id="58394" name="Text Box 26"/>
          <p:cNvSpPr txBox="1">
            <a:spLocks noChangeArrowheads="1"/>
          </p:cNvSpPr>
          <p:nvPr/>
        </p:nvSpPr>
        <p:spPr bwMode="auto">
          <a:xfrm>
            <a:off x="323850" y="188913"/>
            <a:ext cx="7704138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Scanning        </a:t>
            </a:r>
          </a:p>
          <a:p>
            <a:pPr>
              <a:spcBef>
                <a:spcPct val="50000"/>
              </a:spcBef>
            </a:pPr>
            <a:r>
              <a:rPr kumimoji="1" lang="en-US" altLang="zh-CN" sz="3200" b="1" dirty="0">
                <a:solidFill>
                  <a:srgbClr val="3333FF"/>
                </a:solidFill>
                <a:latin typeface="Times New Roman" panose="02020603050405020304" pitchFamily="18" charset="0"/>
              </a:rPr>
              <a:t>Read Para3-5 and answer the questions</a:t>
            </a:r>
          </a:p>
        </p:txBody>
      </p:sp>
      <p:sp>
        <p:nvSpPr>
          <p:cNvPr id="58395" name="Text Box 27"/>
          <p:cNvSpPr txBox="1">
            <a:spLocks noChangeArrowheads="1"/>
          </p:cNvSpPr>
          <p:nvPr/>
        </p:nvSpPr>
        <p:spPr bwMode="auto">
          <a:xfrm>
            <a:off x="971550" y="5013325"/>
            <a:ext cx="698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25008E"/>
                </a:solidFill>
                <a:latin typeface="Times New Roman" panose="02020603050405020304" pitchFamily="18" charset="0"/>
              </a:rPr>
              <a:t>The song and dance shows.</a:t>
            </a:r>
          </a:p>
        </p:txBody>
      </p:sp>
      <p:sp>
        <p:nvSpPr>
          <p:cNvPr id="58396" name="Text Box 28"/>
          <p:cNvSpPr txBox="1">
            <a:spLocks noChangeArrowheads="1"/>
          </p:cNvSpPr>
          <p:nvPr/>
        </p:nvSpPr>
        <p:spPr bwMode="auto">
          <a:xfrm>
            <a:off x="6588125" y="3141663"/>
            <a:ext cx="2232025" cy="366712"/>
          </a:xfrm>
          <a:prstGeom prst="rect">
            <a:avLst/>
          </a:prstGeom>
          <a:solidFill>
            <a:srgbClr val="59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small and wonderful</a:t>
            </a:r>
          </a:p>
        </p:txBody>
      </p:sp>
      <p:sp>
        <p:nvSpPr>
          <p:cNvPr id="58397" name="Text Box 29"/>
          <p:cNvSpPr txBox="1">
            <a:spLocks noChangeArrowheads="1"/>
          </p:cNvSpPr>
          <p:nvPr/>
        </p:nvSpPr>
        <p:spPr bwMode="auto">
          <a:xfrm>
            <a:off x="5003800" y="3716338"/>
            <a:ext cx="2232025" cy="366712"/>
          </a:xfrm>
          <a:prstGeom prst="rect">
            <a:avLst/>
          </a:prstGeom>
          <a:solidFill>
            <a:srgbClr val="59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steel, tall</a:t>
            </a:r>
          </a:p>
        </p:txBody>
      </p:sp>
      <p:sp>
        <p:nvSpPr>
          <p:cNvPr id="58398" name="Text Box 30"/>
          <p:cNvSpPr txBox="1">
            <a:spLocks noChangeArrowheads="1"/>
          </p:cNvSpPr>
          <p:nvPr/>
        </p:nvSpPr>
        <p:spPr bwMode="auto">
          <a:xfrm>
            <a:off x="6011863" y="4365625"/>
            <a:ext cx="936625" cy="366713"/>
          </a:xfrm>
          <a:prstGeom prst="rect">
            <a:avLst/>
          </a:prstGeom>
          <a:solidFill>
            <a:srgbClr val="59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great</a:t>
            </a:r>
          </a:p>
        </p:txBody>
      </p: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5435600" y="5084763"/>
            <a:ext cx="1296988" cy="366712"/>
          </a:xfrm>
          <a:prstGeom prst="rect">
            <a:avLst/>
          </a:prstGeom>
          <a:solidFill>
            <a:srgbClr val="59D6E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/>
              <a:t>wonderful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8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8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8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90" grpId="0"/>
      <p:bldP spid="58391" grpId="0"/>
      <p:bldP spid="58392" grpId="0"/>
      <p:bldP spid="58395" grpId="0"/>
      <p:bldP spid="58396" grpId="0" animBg="1"/>
      <p:bldP spid="58397" grpId="0" animBg="1"/>
      <p:bldP spid="58398" grpId="0" animBg="1"/>
      <p:bldP spid="5839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468313" y="1773238"/>
            <a:ext cx="8397875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800" b="1" dirty="0">
                <a:latin typeface="Times New Roman" panose="02020603050405020304" pitchFamily="18" charset="0"/>
              </a:rPr>
              <a:t>1. How can Linda’s mother know more about the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trip?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solidFill>
                  <a:srgbClr val="25008E"/>
                </a:solidFill>
                <a:latin typeface="Monotype Corsiva" panose="03010101010201010101" pitchFamily="66" charset="0"/>
              </a:rPr>
              <a:t>She can see some photos of the trip on  the Internet.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2. Who put the photos on the Internet? </a:t>
            </a:r>
          </a:p>
          <a:p>
            <a:r>
              <a:rPr lang="en-US" altLang="zh-CN" sz="2800" b="1" dirty="0">
                <a:latin typeface="Times New Roman" panose="02020603050405020304" pitchFamily="18" charset="0"/>
              </a:rPr>
              <a:t>   </a:t>
            </a:r>
            <a:r>
              <a:rPr lang="en-US" altLang="zh-CN" sz="2800" b="1" dirty="0">
                <a:latin typeface="Monotype Corsiva" panose="03010101010201010101" pitchFamily="66" charset="0"/>
              </a:rPr>
              <a:t>Daniel. </a:t>
            </a:r>
            <a:endParaRPr lang="en-US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56323" name="AutoShape 3"/>
          <p:cNvSpPr>
            <a:spLocks noChangeArrowheads="1"/>
          </p:cNvSpPr>
          <p:nvPr/>
        </p:nvSpPr>
        <p:spPr bwMode="auto">
          <a:xfrm>
            <a:off x="2700338" y="549275"/>
            <a:ext cx="3810000" cy="762000"/>
          </a:xfrm>
          <a:prstGeom prst="irregularSeal2">
            <a:avLst/>
          </a:prstGeom>
          <a:solidFill>
            <a:srgbClr val="8080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after the trip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042988" y="2708275"/>
            <a:ext cx="1295400" cy="914400"/>
          </a:xfrm>
          <a:prstGeom prst="actionButtonBlank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>
                <a:latin typeface="Impact" panose="020B0806030902050204" pitchFamily="34" charset="0"/>
                <a:hlinkClick r:id="rId2" action="ppaction://hlinksldjump"/>
              </a:rPr>
              <a:t>2</a:t>
            </a:r>
            <a:endParaRPr lang="en-US" altLang="zh-CN" sz="4800" b="1">
              <a:latin typeface="Impact" panose="020B0806030902050204" pitchFamily="34" charset="0"/>
            </a:endParaRPr>
          </a:p>
        </p:txBody>
      </p:sp>
      <p:sp>
        <p:nvSpPr>
          <p:cNvPr id="36867" name="AutoShape 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286000" y="990600"/>
            <a:ext cx="1295400" cy="838200"/>
          </a:xfrm>
          <a:prstGeom prst="actionButtonBlank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>
                <a:latin typeface="Impact" panose="020B0806030902050204" pitchFamily="34" charset="0"/>
                <a:hlinkClick r:id="rId3" action="ppaction://hlinksldjump"/>
              </a:rPr>
              <a:t>1</a:t>
            </a:r>
            <a:endParaRPr lang="en-US" altLang="zh-CN" sz="4800" b="1">
              <a:latin typeface="Impact" panose="020B0806030902050204" pitchFamily="34" charset="0"/>
            </a:endParaRPr>
          </a:p>
        </p:txBody>
      </p:sp>
      <p:sp>
        <p:nvSpPr>
          <p:cNvPr id="36868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1905000" y="4114800"/>
            <a:ext cx="1219200" cy="838200"/>
          </a:xfrm>
          <a:prstGeom prst="actionButtonBlank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>
                <a:latin typeface="Impact" panose="020B0806030902050204" pitchFamily="34" charset="0"/>
                <a:hlinkClick r:id="rId4" action="ppaction://hlinksldjump"/>
              </a:rPr>
              <a:t>3</a:t>
            </a:r>
            <a:endParaRPr lang="en-US" altLang="zh-CN" sz="4800" b="1">
              <a:latin typeface="Impact" panose="020B0806030902050204" pitchFamily="34" charset="0"/>
            </a:endParaRPr>
          </a:p>
        </p:txBody>
      </p:sp>
      <p:sp>
        <p:nvSpPr>
          <p:cNvPr id="36869" name="AutoShape 5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352800" y="4953000"/>
            <a:ext cx="1219200" cy="838200"/>
          </a:xfrm>
          <a:prstGeom prst="actionButtonBlank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>
                <a:latin typeface="Impact" panose="020B0806030902050204" pitchFamily="34" charset="0"/>
                <a:hlinkClick r:id="rId5" action="ppaction://hlinksldjump"/>
              </a:rPr>
              <a:t>4</a:t>
            </a:r>
            <a:endParaRPr lang="en-US" altLang="zh-CN" sz="4800" b="1">
              <a:latin typeface="Impact" panose="020B0806030902050204" pitchFamily="34" charset="0"/>
            </a:endParaRPr>
          </a:p>
        </p:txBody>
      </p:sp>
      <p:sp>
        <p:nvSpPr>
          <p:cNvPr id="36870" name="AutoShape 6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5943600" y="4191000"/>
            <a:ext cx="1219200" cy="838200"/>
          </a:xfrm>
          <a:prstGeom prst="actionButtonBlank">
            <a:avLst/>
          </a:prstGeom>
          <a:solidFill>
            <a:srgbClr val="CC9900"/>
          </a:solidFill>
          <a:ln w="9525">
            <a:solidFill>
              <a:schemeClr val="bg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>
                <a:latin typeface="Impact" panose="020B0806030902050204" pitchFamily="34" charset="0"/>
                <a:hlinkClick r:id="rId6" action="ppaction://hlinksldjump"/>
              </a:rPr>
              <a:t>5</a:t>
            </a:r>
            <a:endParaRPr lang="en-US" altLang="zh-CN" sz="4800" b="1">
              <a:latin typeface="Impact" panose="020B0806030902050204" pitchFamily="34" charset="0"/>
            </a:endParaRPr>
          </a:p>
        </p:txBody>
      </p:sp>
      <p:sp>
        <p:nvSpPr>
          <p:cNvPr id="36871" name="AutoShape 7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172200" y="2590800"/>
            <a:ext cx="1219200" cy="838200"/>
          </a:xfrm>
          <a:prstGeom prst="actionButtonBlank">
            <a:avLst/>
          </a:prstGeom>
          <a:solidFill>
            <a:srgbClr val="FF66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>
                <a:latin typeface="Impact" panose="020B0806030902050204" pitchFamily="34" charset="0"/>
                <a:hlinkClick r:id="rId7" action="ppaction://hlinksldjump"/>
              </a:rPr>
              <a:t>6</a:t>
            </a:r>
            <a:endParaRPr lang="en-US" altLang="zh-CN" sz="4800" b="1">
              <a:latin typeface="Impact" panose="020B0806030902050204" pitchFamily="34" charset="0"/>
            </a:endParaRPr>
          </a:p>
        </p:txBody>
      </p:sp>
      <p:sp>
        <p:nvSpPr>
          <p:cNvPr id="36872" name="AutoShape 8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191000" y="914400"/>
            <a:ext cx="1219200" cy="838200"/>
          </a:xfrm>
          <a:prstGeom prst="actionButtonBlank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 sz="4800" b="1">
                <a:latin typeface="Impact" panose="020B0806030902050204" pitchFamily="34" charset="0"/>
                <a:hlinkClick r:id="rId8" action="ppaction://hlinksldjump"/>
              </a:rPr>
              <a:t>7</a:t>
            </a:r>
            <a:endParaRPr lang="en-US" altLang="zh-CN" sz="4800" b="1">
              <a:latin typeface="Impact" panose="020B0806030902050204" pitchFamily="34" charset="0"/>
            </a:endParaRPr>
          </a:p>
        </p:txBody>
      </p:sp>
      <p:pic>
        <p:nvPicPr>
          <p:cNvPr id="36873" name="Picture 9" descr="01-05-001-10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352800" y="2133600"/>
            <a:ext cx="18415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4" name="Oval 10"/>
          <p:cNvSpPr>
            <a:spLocks noChangeArrowheads="1"/>
          </p:cNvSpPr>
          <p:nvPr/>
        </p:nvSpPr>
        <p:spPr bwMode="auto">
          <a:xfrm>
            <a:off x="3581400" y="2667000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36875" name="Picture 11" descr="200482251428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162800" y="49530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6" name="WordArt 12" descr="weave"/>
          <p:cNvSpPr>
            <a:spLocks noChangeArrowheads="1" noChangeShapeType="1"/>
          </p:cNvSpPr>
          <p:nvPr/>
        </p:nvSpPr>
        <p:spPr bwMode="auto">
          <a:xfrm>
            <a:off x="395288" y="333375"/>
            <a:ext cx="2971800" cy="520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Flat1" dir="r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en-US" altLang="zh-CN" sz="3600" dirty="0">
                <a:ln w="9525">
                  <a:round/>
                </a:ln>
                <a:blipFill dpi="0" rotWithShape="0">
                  <a:blip r:embed="rId12"/>
                  <a:srcRect/>
                  <a:tile tx="0" ty="0" sx="100000" sy="100000" flip="none" algn="tl"/>
                </a:blipFill>
                <a:latin typeface="宋体" panose="02010600030101010101" pitchFamily="2" charset="-122"/>
                <a:ea typeface="宋体" panose="02010600030101010101" pitchFamily="2" charset="-122"/>
              </a:rPr>
              <a:t>True or False</a:t>
            </a:r>
            <a:endParaRPr lang="zh-CN" altLang="en-US" sz="3600" dirty="0">
              <a:ln w="9525">
                <a:round/>
              </a:ln>
              <a:blipFill dpi="0" rotWithShape="0">
                <a:blip r:embed="rId12"/>
                <a:srcRect/>
                <a:tile tx="0" ty="0" sx="100000" sy="100000" flip="none" algn="tl"/>
              </a:blip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-180975" y="1341438"/>
            <a:ext cx="8964613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8000" dirty="0">
                <a:solidFill>
                  <a:srgbClr val="6600CC"/>
                </a:solidFill>
                <a:latin typeface="Monotype Corsiva" panose="03010101010201010101" pitchFamily="66" charset="0"/>
              </a:rPr>
              <a:t>  </a:t>
            </a:r>
            <a:r>
              <a:rPr lang="en-US" altLang="zh-CN" sz="4000" dirty="0">
                <a:solidFill>
                  <a:srgbClr val="6600CC"/>
                </a:solidFill>
                <a:latin typeface="Monotype Corsiva" panose="03010101010201010101" pitchFamily="66" charset="0"/>
              </a:rPr>
              <a:t>(       )</a:t>
            </a:r>
            <a:r>
              <a:rPr lang="en-US" altLang="zh-CN" sz="8000" dirty="0">
                <a:solidFill>
                  <a:srgbClr val="6600CC"/>
                </a:solidFill>
                <a:latin typeface="Monotype Corsiva" panose="03010101010201010101" pitchFamily="66" charset="0"/>
              </a:rPr>
              <a:t> </a:t>
            </a:r>
            <a:r>
              <a:rPr lang="en-US" altLang="zh-CN" sz="3600" b="1" dirty="0"/>
              <a:t>1.  Linda and Kitty went to World Park by themselves.</a:t>
            </a:r>
          </a:p>
        </p:txBody>
      </p:sp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684213" y="1557338"/>
            <a:ext cx="533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38916" name="Picture 4" descr="hjh218@soh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81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900113" y="2636838"/>
            <a:ext cx="50403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</a:rPr>
              <a:t>_____________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1187450" y="3429000"/>
            <a:ext cx="6480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 dirty="0">
                <a:solidFill>
                  <a:schemeClr val="tx2"/>
                </a:solidFill>
              </a:rPr>
              <a:t>With Kitty’s classmates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autoUpdateAnimBg="0"/>
      <p:bldP spid="38917" grpId="0"/>
      <p:bldP spid="389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468313" y="1412875"/>
            <a:ext cx="804227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6600CC"/>
                </a:solidFill>
                <a:latin typeface="Monotype Corsiva" panose="03010101010201010101" pitchFamily="66" charset="0"/>
              </a:rPr>
              <a:t>(       )</a:t>
            </a:r>
            <a:r>
              <a:rPr lang="en-US" altLang="zh-CN" sz="8000" dirty="0">
                <a:solidFill>
                  <a:srgbClr val="6600CC"/>
                </a:solidFill>
                <a:latin typeface="Monotype Corsiva" panose="03010101010201010101" pitchFamily="66" charset="0"/>
              </a:rPr>
              <a:t> </a:t>
            </a:r>
            <a:r>
              <a:rPr lang="en-US" altLang="zh-CN" sz="3600" b="1" dirty="0"/>
              <a:t>2. Linda didn’t enjoy the day very much.</a:t>
            </a:r>
          </a:p>
        </p:txBody>
      </p:sp>
      <p:sp>
        <p:nvSpPr>
          <p:cNvPr id="39939" name="Text Box 3"/>
          <p:cNvSpPr txBox="1">
            <a:spLocks noChangeArrowheads="1"/>
          </p:cNvSpPr>
          <p:nvPr/>
        </p:nvSpPr>
        <p:spPr bwMode="auto">
          <a:xfrm>
            <a:off x="900113" y="765175"/>
            <a:ext cx="685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39941" name="Picture 5" descr="hjh218@soh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53340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563938" y="2060575"/>
            <a:ext cx="43211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>
                <a:solidFill>
                  <a:schemeClr val="tx2"/>
                </a:solidFill>
              </a:rPr>
              <a:t>__________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3708400" y="2708275"/>
            <a:ext cx="2879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</a:rPr>
              <a:t>enjoyed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autoUpdateAnimBg="0"/>
      <p:bldP spid="39944" grpId="0"/>
      <p:bldP spid="3994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50825" y="1412875"/>
            <a:ext cx="8469313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6600CC"/>
                </a:solidFill>
                <a:latin typeface="Monotype Corsiva" panose="03010101010201010101" pitchFamily="66" charset="0"/>
              </a:rPr>
              <a:t>(       )</a:t>
            </a:r>
            <a:r>
              <a:rPr lang="en-US" altLang="zh-CN" sz="8000" dirty="0">
                <a:solidFill>
                  <a:srgbClr val="6600CC"/>
                </a:solidFill>
                <a:latin typeface="Monotype Corsiva" panose="03010101010201010101" pitchFamily="66" charset="0"/>
              </a:rPr>
              <a:t> </a:t>
            </a:r>
            <a:r>
              <a:rPr lang="en-US" altLang="zh-CN" sz="3600" b="1" dirty="0"/>
              <a:t>3. It took half an hour to get to the World Park from school.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en-US" altLang="zh-CN" sz="3600" dirty="0">
              <a:solidFill>
                <a:srgbClr val="6600CC"/>
              </a:solidFill>
              <a:latin typeface="Monotype Corsiva" panose="03010101010201010101" pitchFamily="66" charset="0"/>
            </a:endParaRPr>
          </a:p>
          <a:p>
            <a:endParaRPr lang="zh-CN" altLang="en-US" sz="3600" dirty="0">
              <a:solidFill>
                <a:srgbClr val="66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684213" y="765175"/>
            <a:ext cx="6858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37892" name="Picture 4" descr="hjh218@soh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0" y="52578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Line 5"/>
          <p:cNvSpPr>
            <a:spLocks noChangeShapeType="1"/>
          </p:cNvSpPr>
          <p:nvPr/>
        </p:nvSpPr>
        <p:spPr bwMode="auto">
          <a:xfrm>
            <a:off x="4211638" y="2420938"/>
            <a:ext cx="24384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3924300" y="1125538"/>
            <a:ext cx="289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>
                <a:solidFill>
                  <a:srgbClr val="FF5050"/>
                </a:solidFill>
                <a:latin typeface="Comic Sans MS" panose="030F0702030302020204" pitchFamily="66" charset="0"/>
              </a:rPr>
              <a:t>2 hours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utoUpdateAnimBg="0"/>
      <p:bldP spid="37893" grpId="0" animBg="1"/>
      <p:bldP spid="37894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611188" y="1196975"/>
            <a:ext cx="8353425" cy="186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6600CC"/>
                </a:solidFill>
                <a:latin typeface="Monotype Corsiva" panose="03010101010201010101" pitchFamily="66" charset="0"/>
              </a:rPr>
              <a:t>(       )</a:t>
            </a:r>
            <a:r>
              <a:rPr lang="en-US" altLang="zh-CN" sz="8000" dirty="0">
                <a:solidFill>
                  <a:srgbClr val="6600CC"/>
                </a:solidFill>
                <a:latin typeface="Monotype Corsiva" panose="03010101010201010101" pitchFamily="66" charset="0"/>
              </a:rPr>
              <a:t> </a:t>
            </a:r>
            <a:r>
              <a:rPr lang="en-US" altLang="zh-CN" sz="3600" b="1" dirty="0"/>
              <a:t>4. The models in the park are small but wonderful.</a:t>
            </a:r>
          </a:p>
        </p:txBody>
      </p:sp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53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pic>
        <p:nvPicPr>
          <p:cNvPr id="44036" name="Picture 4" descr="hjh218@soh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81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468313" y="1916113"/>
            <a:ext cx="8291512" cy="257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6600CC"/>
                </a:solidFill>
                <a:latin typeface="Monotype Corsiva" panose="03010101010201010101" pitchFamily="66" charset="0"/>
              </a:rPr>
              <a:t>(       )</a:t>
            </a:r>
            <a:r>
              <a:rPr lang="en-US" altLang="zh-CN" sz="8000" dirty="0">
                <a:solidFill>
                  <a:srgbClr val="6600CC"/>
                </a:solidFill>
                <a:latin typeface="Monotype Corsiva" panose="03010101010201010101" pitchFamily="66" charset="0"/>
              </a:rPr>
              <a:t> </a:t>
            </a:r>
            <a:r>
              <a:rPr lang="en-US" altLang="zh-CN" sz="3600" b="1" dirty="0"/>
              <a:t>5. The model Eiffel Tower is made of wood.</a:t>
            </a:r>
          </a:p>
          <a:p>
            <a:pPr>
              <a:lnSpc>
                <a:spcPct val="110000"/>
              </a:lnSpc>
              <a:spcBef>
                <a:spcPct val="20000"/>
              </a:spcBef>
            </a:pPr>
            <a:endParaRPr lang="zh-CN" altLang="en-US" sz="3600" dirty="0">
              <a:solidFill>
                <a:srgbClr val="6600CC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900113" y="1196975"/>
            <a:ext cx="536575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60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60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</a:p>
        </p:txBody>
      </p:sp>
      <p:pic>
        <p:nvPicPr>
          <p:cNvPr id="40964" name="Picture 4" descr="hjh218@soh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81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2411413" y="3213100"/>
            <a:ext cx="30241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</a:rPr>
              <a:t>______</a:t>
            </a: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2771775" y="3860800"/>
            <a:ext cx="33131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2"/>
                </a:solidFill>
              </a:rPr>
              <a:t>steel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艾菲尔铁塔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54562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67" name="Group 3"/>
          <p:cNvGrpSpPr/>
          <p:nvPr/>
        </p:nvGrpSpPr>
        <p:grpSpPr bwMode="auto">
          <a:xfrm>
            <a:off x="6011863" y="1274763"/>
            <a:ext cx="2160587" cy="641350"/>
            <a:chOff x="0" y="0"/>
            <a:chExt cx="1361" cy="404"/>
          </a:xfrm>
        </p:grpSpPr>
        <p:sp>
          <p:nvSpPr>
            <p:cNvPr id="11268" name="Oval 4"/>
            <p:cNvSpPr>
              <a:spLocks noChangeArrowheads="1"/>
            </p:cNvSpPr>
            <p:nvPr/>
          </p:nvSpPr>
          <p:spPr bwMode="auto">
            <a:xfrm>
              <a:off x="0" y="25"/>
              <a:ext cx="1361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69" name="Text Box 5"/>
            <p:cNvSpPr txBox="1">
              <a:spLocks noChangeArrowheads="1"/>
            </p:cNvSpPr>
            <p:nvPr/>
          </p:nvSpPr>
          <p:spPr bwMode="auto">
            <a:xfrm>
              <a:off x="273" y="0"/>
              <a:ext cx="9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 dirty="0">
                  <a:solidFill>
                    <a:srgbClr val="0000FF"/>
                  </a:solidFill>
                  <a:latin typeface="Times New Roman" panose="02020603050405020304" pitchFamily="18" charset="0"/>
                </a:rPr>
                <a:t>France</a:t>
              </a:r>
            </a:p>
          </p:txBody>
        </p:sp>
      </p:grp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905500" y="2420938"/>
            <a:ext cx="2700338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the Eiffel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Tower</a:t>
            </a:r>
          </a:p>
          <a:p>
            <a:pPr marL="342900" indent="-342900" algn="ctr">
              <a:spcBef>
                <a:spcPct val="20000"/>
              </a:spcBef>
            </a:pPr>
            <a:endParaRPr lang="zh-CN" altLang="en-US" sz="28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900113" y="1700213"/>
            <a:ext cx="7586662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4000" dirty="0">
                <a:solidFill>
                  <a:srgbClr val="6600CC"/>
                </a:solidFill>
                <a:latin typeface="Monotype Corsiva" panose="03010101010201010101" pitchFamily="66" charset="0"/>
              </a:rPr>
              <a:t>(        )</a:t>
            </a:r>
            <a:r>
              <a:rPr lang="en-US" altLang="zh-CN" sz="8000" dirty="0">
                <a:solidFill>
                  <a:srgbClr val="6600CC"/>
                </a:solidFill>
                <a:latin typeface="Monotype Corsiva" panose="03010101010201010101" pitchFamily="66" charset="0"/>
              </a:rPr>
              <a:t> </a:t>
            </a:r>
            <a:r>
              <a:rPr lang="en-US" altLang="zh-CN" sz="3600" b="1" dirty="0"/>
              <a:t>6. The model Golden Gate Bridge looked  just like the real one in the USA.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1476375" y="2060575"/>
            <a:ext cx="1219200" cy="70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 b="1">
                <a:solidFill>
                  <a:srgbClr val="FF0000"/>
                </a:solidFill>
                <a:latin typeface="Times New Roman" panose="02020603050405020304" pitchFamily="18" charset="0"/>
              </a:rPr>
              <a:t>T</a:t>
            </a:r>
          </a:p>
        </p:txBody>
      </p:sp>
      <p:pic>
        <p:nvPicPr>
          <p:cNvPr id="41988" name="Picture 4" descr="hjh218@sohu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9000" y="5181600"/>
            <a:ext cx="1143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468313" y="4221163"/>
            <a:ext cx="777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755650" y="1844675"/>
            <a:ext cx="7920038" cy="210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/>
              <a:t>    </a:t>
            </a:r>
            <a:r>
              <a:rPr lang="en-US" altLang="zh-CN" sz="4400" b="1">
                <a:solidFill>
                  <a:schemeClr val="accent2"/>
                </a:solidFill>
                <a:latin typeface="Times New Roman" panose="02020603050405020304" pitchFamily="18" charset="0"/>
              </a:rPr>
              <a:t>The students are talking with Daniel in their QQ Group. Complete the missing parts.</a:t>
            </a:r>
          </a:p>
        </p:txBody>
      </p:sp>
      <p:pic>
        <p:nvPicPr>
          <p:cNvPr id="59396" name="Picture 4" descr="00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76250"/>
            <a:ext cx="1187450" cy="11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msg550.wav"/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07670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19" name="Picture 3" descr="QQ截图未命名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1258888" y="1196975"/>
            <a:ext cx="5400675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/>
              <a:t>David 19:56:12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Hi, everyone, come out!</a:t>
            </a:r>
          </a:p>
        </p:txBody>
      </p:sp>
      <p:sp>
        <p:nvSpPr>
          <p:cNvPr id="60421" name="Text Box 5"/>
          <p:cNvSpPr txBox="1">
            <a:spLocks noChangeArrowheads="1"/>
          </p:cNvSpPr>
          <p:nvPr/>
        </p:nvSpPr>
        <p:spPr bwMode="auto">
          <a:xfrm>
            <a:off x="1258888" y="1916113"/>
            <a:ext cx="54006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Mary 19:56:35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Who did you go with today?</a:t>
            </a:r>
          </a:p>
        </p:txBody>
      </p:sp>
      <p:sp>
        <p:nvSpPr>
          <p:cNvPr id="60422" name="Text Box 6"/>
          <p:cNvSpPr txBox="1">
            <a:spLocks noChangeArrowheads="1"/>
          </p:cNvSpPr>
          <p:nvPr/>
        </p:nvSpPr>
        <p:spPr bwMode="auto">
          <a:xfrm>
            <a:off x="1403350" y="3429000"/>
            <a:ext cx="54006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I went to the World Park with Linda and my classmates.</a:t>
            </a:r>
          </a:p>
        </p:txBody>
      </p:sp>
      <p:pic>
        <p:nvPicPr>
          <p:cNvPr id="60423" name="Picture 7" descr="WML`ZUS$8NCVU(%7M%5VUJI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1412875"/>
            <a:ext cx="431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4" name="Picture 8" descr="UG9`@AH2%L{}S0N6}3E~FO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60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UG9`@AH2%L{}S0N6}3E~FO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60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UG9`@AH2%L{}S0N6}3E~FO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2420938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S99Y$VM_40{]J2Q)@V14_%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51500" y="3860800"/>
            <a:ext cx="431800" cy="4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1187450" y="3357563"/>
            <a:ext cx="5327650" cy="1079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pic>
        <p:nvPicPr>
          <p:cNvPr id="60429" name="Picture 13" descr="S99Y$VM_40{]J2Q)@V14_%D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55575" y="460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0" name="Text Box 14"/>
          <p:cNvSpPr txBox="1">
            <a:spLocks noChangeArrowheads="1"/>
          </p:cNvSpPr>
          <p:nvPr/>
        </p:nvSpPr>
        <p:spPr bwMode="auto">
          <a:xfrm>
            <a:off x="1403350" y="4437063"/>
            <a:ext cx="5400675" cy="100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Mary 19:56:45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Great. How did you go there?</a:t>
            </a:r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1258888" y="3073400"/>
            <a:ext cx="2879725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/>
              <a:t>David 19:56:40</a:t>
            </a:r>
          </a:p>
          <a:p>
            <a:pPr algn="ctr">
              <a:spcBef>
                <a:spcPct val="50000"/>
              </a:spcBef>
            </a:pPr>
            <a:endParaRPr lang="zh-CN" altLang="en-US"/>
          </a:p>
        </p:txBody>
      </p:sp>
      <p:pic>
        <p:nvPicPr>
          <p:cNvPr id="60432" name="Picture 16" descr="0022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48038" y="3429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7" fill="hold"/>
                                        <p:tgtEl>
                                          <p:spTgt spid="604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18"/>
                </p:tgtEl>
              </p:cMediaNode>
            </p:audio>
          </p:childTnLst>
        </p:cTn>
      </p:par>
    </p:tnLst>
    <p:bldLst>
      <p:bldP spid="6042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msg55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7974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3" name="msg5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844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4" name="Picture 4" descr="QQ截图未命名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1116013" y="2276475"/>
            <a:ext cx="5616575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Rose 19:57:22</a:t>
            </a:r>
          </a:p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Did Linda enjoy it?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1116013" y="3860800"/>
            <a:ext cx="58324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Yes,  but it was a little boring on the way. There was too much traffic. </a:t>
            </a:r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1116013" y="1412875"/>
            <a:ext cx="5903912" cy="65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zh-CN" altLang="en-US" b="1"/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By bus.</a:t>
            </a:r>
            <a:endParaRPr lang="en-US" altLang="zh-CN" sz="3600" b="1">
              <a:solidFill>
                <a:schemeClr val="accent2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448" name="Picture 8" descr="V@S07CYW_M@`U%PL%RPS`BW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1628775"/>
            <a:ext cx="504825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49" name="Picture 9" descr="E9BIPM$_`9}`VS07`VD9H1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51050" y="4652963"/>
            <a:ext cx="503238" cy="50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684213" y="1196975"/>
            <a:ext cx="2736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b="1"/>
              <a:t>David 19:57:18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971550" y="1484313"/>
            <a:ext cx="4897438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61452" name="Picture 12" descr="002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987675" y="1557338"/>
            <a:ext cx="649288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1042988" y="3573463"/>
            <a:ext cx="5688012" cy="14398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61454" name="Picture 14" descr="002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348038" y="4221163"/>
            <a:ext cx="64928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55" name="Text Box 15"/>
          <p:cNvSpPr txBox="1">
            <a:spLocks noChangeArrowheads="1"/>
          </p:cNvSpPr>
          <p:nvPr/>
        </p:nvSpPr>
        <p:spPr bwMode="auto">
          <a:xfrm>
            <a:off x="1187450" y="3357563"/>
            <a:ext cx="2952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Century Gothic" panose="020B0502020202020204" pitchFamily="34" charset="0"/>
              </a:rPr>
              <a:t>David 19:57:58</a:t>
            </a:r>
            <a:endParaRPr kumimoji="1" lang="en-US" altLang="zh-CN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" dur="500"/>
                                        <p:tgtEl>
                                          <p:spTgt spid="614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7" fill="hold"/>
                                        <p:tgtEl>
                                          <p:spTgt spid="614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7" fill="hold"/>
                                        <p:tgtEl>
                                          <p:spTgt spid="614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3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42"/>
                </p:tgtEl>
              </p:cMediaNode>
            </p:audio>
          </p:childTnLst>
        </p:cTn>
      </p:par>
    </p:tnLst>
    <p:bldLst>
      <p:bldP spid="61451" grpId="0" animBg="1"/>
      <p:bldP spid="6145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msg565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50847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7" name="msg5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68" name="Picture 4" descr="QQ截图未命名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9" name="Text Box 5"/>
          <p:cNvSpPr txBox="1">
            <a:spLocks noChangeArrowheads="1"/>
          </p:cNvSpPr>
          <p:nvPr/>
        </p:nvSpPr>
        <p:spPr bwMode="auto">
          <a:xfrm>
            <a:off x="1042988" y="1125538"/>
            <a:ext cx="5832475" cy="79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Rose 19:58:00</a:t>
            </a:r>
          </a:p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How long did it take to get there?</a:t>
            </a:r>
          </a:p>
        </p:txBody>
      </p:sp>
      <p:sp>
        <p:nvSpPr>
          <p:cNvPr id="62470" name="Text Box 6"/>
          <p:cNvSpPr txBox="1">
            <a:spLocks noChangeArrowheads="1"/>
          </p:cNvSpPr>
          <p:nvPr/>
        </p:nvSpPr>
        <p:spPr bwMode="auto">
          <a:xfrm>
            <a:off x="1116013" y="2479675"/>
            <a:ext cx="5618162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Two hours.</a:t>
            </a:r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1187450" y="3216275"/>
            <a:ext cx="5832475" cy="1220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Rose 19:58:26</a:t>
            </a:r>
          </a:p>
          <a:p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Great! How many models of places of interest are there?</a:t>
            </a:r>
          </a:p>
        </p:txBody>
      </p:sp>
      <p:pic>
        <p:nvPicPr>
          <p:cNvPr id="62472" name="Picture 8" descr="0MPQM0[RBT5C$[@EJQ5Y3WJ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2725" y="1412875"/>
            <a:ext cx="503238" cy="50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1258888" y="5157788"/>
            <a:ext cx="4392612" cy="30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Over one hundred.</a:t>
            </a:r>
          </a:p>
        </p:txBody>
      </p:sp>
      <p:pic>
        <p:nvPicPr>
          <p:cNvPr id="62474" name="Picture 10" descr="8{U`QQB5X27@C_FO](KQ(4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5575" y="46038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75" name="Picture 11" descr="8{U`QQB5X27@C_FO](KQ(4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51500" y="2781300"/>
            <a:ext cx="360363" cy="36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76" name="Text Box 12"/>
          <p:cNvSpPr txBox="1">
            <a:spLocks noChangeArrowheads="1"/>
          </p:cNvSpPr>
          <p:nvPr/>
        </p:nvSpPr>
        <p:spPr bwMode="auto">
          <a:xfrm>
            <a:off x="1258888" y="4638675"/>
            <a:ext cx="2808287" cy="230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/>
              <a:t>David 19:59:02</a:t>
            </a:r>
            <a:endParaRPr kumimoji="1" lang="en-US" altLang="zh-CN" b="1">
              <a:solidFill>
                <a:schemeClr val="bg1"/>
              </a:solidFill>
            </a:endParaRPr>
          </a:p>
        </p:txBody>
      </p:sp>
      <p:sp>
        <p:nvSpPr>
          <p:cNvPr id="62477" name="Text Box 13"/>
          <p:cNvSpPr txBox="1">
            <a:spLocks noChangeArrowheads="1"/>
          </p:cNvSpPr>
          <p:nvPr/>
        </p:nvSpPr>
        <p:spPr bwMode="auto">
          <a:xfrm>
            <a:off x="1116013" y="2205038"/>
            <a:ext cx="4535487" cy="114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/>
              <a:t>David 19:58:04</a:t>
            </a:r>
          </a:p>
          <a:p>
            <a:pPr>
              <a:spcBef>
                <a:spcPct val="50000"/>
              </a:spcBef>
            </a:pPr>
            <a:endParaRPr kumimoji="1" lang="zh-CN" altLang="en-US" sz="4000" b="1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2478" name="Rectangle 14"/>
          <p:cNvSpPr>
            <a:spLocks noChangeArrowheads="1"/>
          </p:cNvSpPr>
          <p:nvPr/>
        </p:nvSpPr>
        <p:spPr bwMode="auto">
          <a:xfrm>
            <a:off x="971550" y="2420938"/>
            <a:ext cx="5616575" cy="7207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2479" name="Rectangle 15"/>
          <p:cNvSpPr>
            <a:spLocks noChangeArrowheads="1"/>
          </p:cNvSpPr>
          <p:nvPr/>
        </p:nvSpPr>
        <p:spPr bwMode="auto">
          <a:xfrm>
            <a:off x="1258888" y="4868863"/>
            <a:ext cx="4967287" cy="647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62480" name="Picture 16" descr="002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203575" y="2420938"/>
            <a:ext cx="649288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1" name="Picture 17" descr="0022"/>
          <p:cNvPicPr>
            <a:picLocks noChangeAspect="1" noChangeArrowheads="1" noCrop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2138" y="4868863"/>
            <a:ext cx="649287" cy="649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7" fill="hold"/>
                                        <p:tgtEl>
                                          <p:spTgt spid="624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24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7" fill="hold"/>
                                        <p:tgtEl>
                                          <p:spTgt spid="624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7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2466"/>
                </p:tgtEl>
              </p:cMediaNode>
            </p:audio>
          </p:childTnLst>
        </p:cTn>
      </p:par>
    </p:tnLst>
    <p:bldLst>
      <p:bldP spid="62478" grpId="0" animBg="1"/>
      <p:bldP spid="624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msg5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724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491" name="Picture 3" descr="QQ截图未命名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116013" y="1557338"/>
            <a:ext cx="5903912" cy="79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Peter 19:59:58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Which places of interest did you see?</a:t>
            </a: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1116013" y="3141663"/>
            <a:ext cx="5689600" cy="137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The model Golden Gate Bridge, the model Eiffel Tower and many other interesting places.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1258888" y="2565400"/>
            <a:ext cx="338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David 20:00:15</a:t>
            </a:r>
            <a:endParaRPr kumimoji="1" lang="en-US" altLang="zh-CN" b="1">
              <a:solidFill>
                <a:schemeClr val="bg1"/>
              </a:solidFill>
            </a:endParaRPr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1116013" y="3068638"/>
            <a:ext cx="5761037" cy="20161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63496" name="Picture 8" descr="0022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3860800"/>
            <a:ext cx="863600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34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7" fill="hold"/>
                                        <p:tgtEl>
                                          <p:spTgt spid="634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3490"/>
                </p:tgtEl>
              </p:cMediaNode>
            </p:audio>
          </p:childTnLst>
        </p:cTn>
      </p:par>
    </p:tnLst>
    <p:bldLst>
      <p:bldP spid="6349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msg566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013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msg567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msg.wav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270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6" name="Picture 4" descr="QQ截图未命名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7242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16013" y="1268413"/>
            <a:ext cx="60483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Tom 20:01:35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What did you learn from the trip?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116013" y="2835275"/>
            <a:ext cx="59055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We learnt a lot about different cultures.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1042988" y="3500438"/>
            <a:ext cx="6048375" cy="65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b="1">
                <a:latin typeface="Times New Roman" panose="02020603050405020304" pitchFamily="18" charset="0"/>
              </a:rPr>
              <a:t>Tim 20:02:35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Did you take any photos ?</a:t>
            </a:r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1116013" y="4584700"/>
            <a:ext cx="619283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>
                <a:solidFill>
                  <a:schemeClr val="accent2"/>
                </a:solidFill>
                <a:latin typeface="Times New Roman" panose="02020603050405020304" pitchFamily="18" charset="0"/>
              </a:rPr>
              <a:t>Yes, of course.</a:t>
            </a:r>
          </a:p>
        </p:txBody>
      </p:sp>
      <p:pic>
        <p:nvPicPr>
          <p:cNvPr id="64521" name="Picture 9" descr="LY6DR3ISJE0)6K)L)]~VIZK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868863"/>
            <a:ext cx="576262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22" name="Text Box 10"/>
          <p:cNvSpPr txBox="1">
            <a:spLocks noChangeArrowheads="1"/>
          </p:cNvSpPr>
          <p:nvPr/>
        </p:nvSpPr>
        <p:spPr bwMode="auto">
          <a:xfrm>
            <a:off x="1187450" y="2270125"/>
            <a:ext cx="37449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David 20:02:18</a:t>
            </a:r>
            <a:endParaRPr kumimoji="1" lang="en-US" altLang="zh-CN" b="1">
              <a:solidFill>
                <a:schemeClr val="bg1"/>
              </a:solidFill>
            </a:endParaRPr>
          </a:p>
        </p:txBody>
      </p:sp>
      <p:sp>
        <p:nvSpPr>
          <p:cNvPr id="64523" name="Text Box 11"/>
          <p:cNvSpPr txBox="1">
            <a:spLocks noChangeArrowheads="1"/>
          </p:cNvSpPr>
          <p:nvPr/>
        </p:nvSpPr>
        <p:spPr bwMode="auto">
          <a:xfrm>
            <a:off x="1187450" y="4141788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/>
              <a:t>David 20:02:48</a:t>
            </a:r>
            <a:endParaRPr kumimoji="1" lang="en-US" altLang="zh-CN" b="1">
              <a:solidFill>
                <a:schemeClr val="bg1"/>
              </a:solidFill>
            </a:endParaRPr>
          </a:p>
        </p:txBody>
      </p:sp>
      <p:sp>
        <p:nvSpPr>
          <p:cNvPr id="64524" name="Rectangle 12"/>
          <p:cNvSpPr>
            <a:spLocks noChangeArrowheads="1"/>
          </p:cNvSpPr>
          <p:nvPr/>
        </p:nvSpPr>
        <p:spPr bwMode="auto">
          <a:xfrm>
            <a:off x="1116013" y="2708275"/>
            <a:ext cx="5545137" cy="64928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4525" name="Rectangle 13"/>
          <p:cNvSpPr>
            <a:spLocks noChangeArrowheads="1"/>
          </p:cNvSpPr>
          <p:nvPr/>
        </p:nvSpPr>
        <p:spPr bwMode="auto">
          <a:xfrm>
            <a:off x="1042988" y="4508500"/>
            <a:ext cx="5616575" cy="9366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pic>
        <p:nvPicPr>
          <p:cNvPr id="64526" name="Picture 14" descr="002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19475" y="2708275"/>
            <a:ext cx="433388" cy="43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27" name="Picture 15" descr="0022"/>
          <p:cNvPicPr>
            <a:picLocks noChangeAspect="1" noChangeArrowheads="1" noCrop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203575" y="4797425"/>
            <a:ext cx="649288" cy="64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45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45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827" fill="hold"/>
                                        <p:tgtEl>
                                          <p:spTgt spid="645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64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64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7" fill="hold"/>
                                        <p:tgtEl>
                                          <p:spTgt spid="645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5"/>
                </p:tgtEl>
              </p:cMediaNode>
            </p:audio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4514"/>
                </p:tgtEl>
              </p:cMediaNode>
            </p:audio>
          </p:childTnLst>
        </p:cTn>
      </p:par>
    </p:tnLst>
    <p:bldLst>
      <p:bldP spid="64524" grpId="0" animBg="1"/>
      <p:bldP spid="6452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0002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1368425" cy="132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462776" y="1484784"/>
            <a:ext cx="7921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6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Why do people like travelling?</a:t>
            </a:r>
          </a:p>
        </p:txBody>
      </p:sp>
      <p:sp>
        <p:nvSpPr>
          <p:cNvPr id="65540" name="AutoShape 4"/>
          <p:cNvSpPr>
            <a:spLocks noChangeArrowheads="1"/>
          </p:cNvSpPr>
          <p:nvPr/>
        </p:nvSpPr>
        <p:spPr bwMode="auto">
          <a:xfrm>
            <a:off x="1619250" y="188913"/>
            <a:ext cx="5834063" cy="1008062"/>
          </a:xfrm>
          <a:prstGeom prst="cloudCallout">
            <a:avLst>
              <a:gd name="adj1" fmla="val -59741"/>
              <a:gd name="adj2" fmla="val -590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zh-CN" sz="3200" b="1" i="1" dirty="0">
                <a:solidFill>
                  <a:srgbClr val="800080"/>
                </a:solidFill>
                <a:latin typeface="Times New Roman" panose="02020603050405020304" pitchFamily="18" charset="0"/>
                <a:ea typeface="隶书" panose="02010509060101010101" pitchFamily="49" charset="-122"/>
              </a:rPr>
              <a:t>Discussion</a:t>
            </a:r>
          </a:p>
        </p:txBody>
      </p:sp>
      <p:sp>
        <p:nvSpPr>
          <p:cNvPr id="65543" name="Rectangle 7"/>
          <p:cNvSpPr>
            <a:spLocks noChangeArrowheads="1"/>
          </p:cNvSpPr>
          <p:nvPr/>
        </p:nvSpPr>
        <p:spPr bwMode="auto">
          <a:xfrm>
            <a:off x="827088" y="2349500"/>
            <a:ext cx="7023100" cy="277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Travelling is not just for fun.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 It helps us know people, nature, history…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It can open our eyes, learn more knowledge and </a:t>
            </a:r>
          </a:p>
          <a:p>
            <a:pPr>
              <a:spcBef>
                <a:spcPct val="50000"/>
              </a:spcBef>
            </a:pPr>
            <a:r>
              <a:rPr lang="en-US" altLang="zh-CN" sz="3200" b="1" dirty="0">
                <a:solidFill>
                  <a:schemeClr val="accent2"/>
                </a:solidFill>
                <a:latin typeface="Monotype Corsiva" panose="03010101010201010101" pitchFamily="66" charset="0"/>
              </a:rPr>
              <a:t>improve ourselves.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ext Box 2"/>
          <p:cNvSpPr txBox="1">
            <a:spLocks noChangeArrowheads="1"/>
          </p:cNvSpPr>
          <p:nvPr/>
        </p:nvSpPr>
        <p:spPr bwMode="auto">
          <a:xfrm>
            <a:off x="1116013" y="2565400"/>
            <a:ext cx="7488237" cy="255454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1. Tell Linda’s trip to your friends .</a:t>
            </a:r>
          </a:p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2. Find out more places of interest in the world and talk about them with your friends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kumimoji="1"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Finish the exercises on Page 33-34</a:t>
            </a:r>
            <a:r>
              <a:rPr kumimoji="1" lang="en-US" altLang="zh-CN" sz="32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  <a:endParaRPr kumimoji="1" lang="en-US" altLang="zh-CN" sz="32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6563" name="AutoShape 3"/>
          <p:cNvSpPr>
            <a:spLocks noChangeArrowheads="1"/>
          </p:cNvSpPr>
          <p:nvPr/>
        </p:nvSpPr>
        <p:spPr bwMode="auto">
          <a:xfrm>
            <a:off x="2051050" y="549275"/>
            <a:ext cx="4681538" cy="1222375"/>
          </a:xfrm>
          <a:prstGeom prst="flowChartProcess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zh-CN" altLang="en-US"/>
          </a:p>
        </p:txBody>
      </p:sp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2843213" y="765175"/>
            <a:ext cx="3457575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99">
                        <a:gamma/>
                        <a:shade val="46275"/>
                        <a:invGamma/>
                      </a:srgbClr>
                    </a:gs>
                    <a:gs pos="50000">
                      <a:srgbClr val="006699"/>
                    </a:gs>
                    <a:gs pos="100000">
                      <a:srgbClr val="0066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1" lang="en-US" altLang="zh-CN" sz="4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Homework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3709988" y="333375"/>
            <a:ext cx="38147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the River Seine</a:t>
            </a:r>
          </a:p>
        </p:txBody>
      </p:sp>
      <p:pic>
        <p:nvPicPr>
          <p:cNvPr id="12291" name="Picture 3" descr="se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863"/>
            <a:ext cx="9144000" cy="569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292" name="Group 4"/>
          <p:cNvGrpSpPr/>
          <p:nvPr/>
        </p:nvGrpSpPr>
        <p:grpSpPr bwMode="auto">
          <a:xfrm>
            <a:off x="827088" y="333375"/>
            <a:ext cx="2160587" cy="641350"/>
            <a:chOff x="0" y="0"/>
            <a:chExt cx="1361" cy="404"/>
          </a:xfrm>
        </p:grpSpPr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0" y="25"/>
              <a:ext cx="1361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2294" name="Text Box 6"/>
            <p:cNvSpPr txBox="1">
              <a:spLocks noChangeArrowheads="1"/>
            </p:cNvSpPr>
            <p:nvPr/>
          </p:nvSpPr>
          <p:spPr bwMode="auto">
            <a:xfrm>
              <a:off x="273" y="0"/>
              <a:ext cx="98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France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C-White%20House%20(close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11638" y="5876925"/>
            <a:ext cx="4824412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4400" b="1">
                <a:solidFill>
                  <a:srgbClr val="FF3300"/>
                </a:solidFill>
                <a:latin typeface="Times New Roman" panose="02020603050405020304" pitchFamily="18" charset="0"/>
              </a:rPr>
              <a:t>the White House</a:t>
            </a:r>
            <a:endParaRPr lang="en-US" altLang="zh-CN" sz="4400">
              <a:solidFill>
                <a:srgbClr val="FF33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13316" name="Group 4"/>
          <p:cNvGrpSpPr/>
          <p:nvPr/>
        </p:nvGrpSpPr>
        <p:grpSpPr bwMode="auto">
          <a:xfrm>
            <a:off x="539750" y="5956300"/>
            <a:ext cx="2447925" cy="641350"/>
            <a:chOff x="0" y="0"/>
            <a:chExt cx="1361" cy="404"/>
          </a:xfrm>
        </p:grpSpPr>
        <p:sp>
          <p:nvSpPr>
            <p:cNvPr id="13317" name="Oval 5"/>
            <p:cNvSpPr>
              <a:spLocks noChangeArrowheads="1"/>
            </p:cNvSpPr>
            <p:nvPr/>
          </p:nvSpPr>
          <p:spPr bwMode="auto">
            <a:xfrm>
              <a:off x="0" y="25"/>
              <a:ext cx="1361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3318" name="Text Box 6"/>
            <p:cNvSpPr txBox="1">
              <a:spLocks noChangeArrowheads="1"/>
            </p:cNvSpPr>
            <p:nvPr/>
          </p:nvSpPr>
          <p:spPr bwMode="auto">
            <a:xfrm>
              <a:off x="91" y="0"/>
              <a:ext cx="11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the U.S.A</a:t>
              </a:r>
            </a:p>
          </p:txBody>
        </p:sp>
      </p:grp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Opera_House__Harbour_Bridge_From_The_Domain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3132138" y="4840288"/>
            <a:ext cx="6084887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</a:rPr>
              <a:t>the Opera House 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</a:rPr>
              <a:t>               &amp;</a:t>
            </a:r>
          </a:p>
          <a:p>
            <a:pPr marL="342900" indent="-342900">
              <a:lnSpc>
                <a:spcPct val="70000"/>
              </a:lnSpc>
              <a:spcBef>
                <a:spcPct val="20000"/>
              </a:spcBef>
            </a:pP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</a:rPr>
              <a:t>the Harbour Bridge </a:t>
            </a:r>
          </a:p>
        </p:txBody>
      </p:sp>
      <p:grpSp>
        <p:nvGrpSpPr>
          <p:cNvPr id="14340" name="Group 4"/>
          <p:cNvGrpSpPr/>
          <p:nvPr/>
        </p:nvGrpSpPr>
        <p:grpSpPr bwMode="auto">
          <a:xfrm>
            <a:off x="179388" y="466725"/>
            <a:ext cx="2374900" cy="730250"/>
            <a:chOff x="0" y="0"/>
            <a:chExt cx="1361" cy="388"/>
          </a:xfrm>
        </p:grpSpPr>
        <p:sp>
          <p:nvSpPr>
            <p:cNvPr id="14341" name="Oval 5"/>
            <p:cNvSpPr>
              <a:spLocks noChangeArrowheads="1"/>
            </p:cNvSpPr>
            <p:nvPr/>
          </p:nvSpPr>
          <p:spPr bwMode="auto">
            <a:xfrm>
              <a:off x="0" y="25"/>
              <a:ext cx="1361" cy="36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4342" name="Text Box 6"/>
            <p:cNvSpPr txBox="1">
              <a:spLocks noChangeArrowheads="1"/>
            </p:cNvSpPr>
            <p:nvPr/>
          </p:nvSpPr>
          <p:spPr bwMode="auto">
            <a:xfrm>
              <a:off x="136" y="0"/>
              <a:ext cx="1153" cy="3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36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Australia</a:t>
              </a:r>
            </a:p>
          </p:txBody>
        </p:sp>
      </p:grp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913"/>
            <a:ext cx="6862763" cy="1095376"/>
          </a:xfrm>
        </p:spPr>
        <p:txBody>
          <a:bodyPr/>
          <a:lstStyle/>
          <a:p>
            <a:r>
              <a:rPr lang="en-US" altLang="zh-CN"/>
              <a:t>The Golden Gate Bridge</a:t>
            </a:r>
          </a:p>
        </p:txBody>
      </p:sp>
      <p:pic>
        <p:nvPicPr>
          <p:cNvPr id="17411" name="Picture 3" descr="1_200808291503461STZ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701800"/>
            <a:ext cx="9144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03800" y="908050"/>
            <a:ext cx="32400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3600" b="1">
                <a:solidFill>
                  <a:schemeClr val="tx2"/>
                </a:solidFill>
              </a:rPr>
              <a:t>the U.S.A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300_769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87675" y="188913"/>
            <a:ext cx="273685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79" name="Oval 3"/>
          <p:cNvSpPr>
            <a:spLocks noChangeArrowheads="1"/>
          </p:cNvSpPr>
          <p:nvPr/>
        </p:nvSpPr>
        <p:spPr bwMode="auto">
          <a:xfrm>
            <a:off x="2916238" y="2763838"/>
            <a:ext cx="3240087" cy="720725"/>
          </a:xfrm>
          <a:prstGeom prst="ellipse">
            <a:avLst/>
          </a:prstGeom>
          <a:solidFill>
            <a:schemeClr val="hlink"/>
          </a:solidFill>
          <a:ln w="76200">
            <a:solidFill>
              <a:schemeClr val="tx1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V="1">
            <a:off x="4500563" y="2044700"/>
            <a:ext cx="0" cy="719138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1" name="Line 5"/>
          <p:cNvSpPr>
            <a:spLocks noChangeShapeType="1"/>
          </p:cNvSpPr>
          <p:nvPr/>
        </p:nvSpPr>
        <p:spPr bwMode="auto">
          <a:xfrm>
            <a:off x="5580063" y="3411538"/>
            <a:ext cx="720725" cy="358775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 flipV="1">
            <a:off x="4500563" y="3482975"/>
            <a:ext cx="0" cy="66675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3" name="Line 7"/>
          <p:cNvSpPr>
            <a:spLocks noChangeShapeType="1"/>
          </p:cNvSpPr>
          <p:nvPr/>
        </p:nvSpPr>
        <p:spPr bwMode="auto">
          <a:xfrm flipH="1">
            <a:off x="2555875" y="3284538"/>
            <a:ext cx="649288" cy="215900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 flipV="1">
            <a:off x="5580063" y="2474913"/>
            <a:ext cx="719137" cy="360362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 flipH="1" flipV="1">
            <a:off x="2555875" y="2492375"/>
            <a:ext cx="720725" cy="358775"/>
          </a:xfrm>
          <a:prstGeom prst="line">
            <a:avLst/>
          </a:prstGeom>
          <a:noFill/>
          <a:ln w="76200">
            <a:solidFill>
              <a:srgbClr val="99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2987675" y="2727325"/>
            <a:ext cx="31686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b="1">
                <a:solidFill>
                  <a:schemeClr val="bg1"/>
                </a:solidFill>
                <a:latin typeface="Times New Roman" panose="02020603050405020304" pitchFamily="18" charset="0"/>
              </a:rPr>
              <a:t>dream</a:t>
            </a:r>
          </a:p>
        </p:txBody>
      </p:sp>
      <p:sp>
        <p:nvSpPr>
          <p:cNvPr id="50187" name="Text Box 11"/>
          <p:cNvSpPr txBox="1">
            <a:spLocks noChangeArrowheads="1"/>
          </p:cNvSpPr>
          <p:nvPr/>
        </p:nvSpPr>
        <p:spPr bwMode="auto">
          <a:xfrm>
            <a:off x="3255963" y="6818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endParaRPr lang="zh-CN" altLang="en-US">
              <a:solidFill>
                <a:srgbClr val="0000FF"/>
              </a:solidFill>
            </a:endParaRPr>
          </a:p>
        </p:txBody>
      </p:sp>
      <p:sp>
        <p:nvSpPr>
          <p:cNvPr id="50188" name="Text Box 12"/>
          <p:cNvSpPr txBox="1">
            <a:spLocks noChangeArrowheads="1"/>
          </p:cNvSpPr>
          <p:nvPr/>
        </p:nvSpPr>
        <p:spPr bwMode="auto">
          <a:xfrm>
            <a:off x="2987675" y="1614488"/>
            <a:ext cx="48974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9933"/>
                </a:solidFill>
                <a:latin typeface="Times New Roman" panose="02020603050405020304" pitchFamily="18" charset="0"/>
              </a:rPr>
              <a:t>the Opera House</a:t>
            </a:r>
          </a:p>
        </p:txBody>
      </p:sp>
      <p:pic>
        <p:nvPicPr>
          <p:cNvPr id="50189" name="Picture 13" descr="20071220035587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388" y="1773238"/>
            <a:ext cx="2160587" cy="162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0" name="Text Box 14"/>
          <p:cNvSpPr txBox="1">
            <a:spLocks noChangeArrowheads="1"/>
          </p:cNvSpPr>
          <p:nvPr/>
        </p:nvSpPr>
        <p:spPr bwMode="auto">
          <a:xfrm>
            <a:off x="0" y="3500438"/>
            <a:ext cx="2952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the Eiffel Tower</a:t>
            </a:r>
          </a:p>
        </p:txBody>
      </p:sp>
      <p:sp>
        <p:nvSpPr>
          <p:cNvPr id="50192" name="Text Box 16"/>
          <p:cNvSpPr txBox="1">
            <a:spLocks noChangeArrowheads="1"/>
          </p:cNvSpPr>
          <p:nvPr/>
        </p:nvSpPr>
        <p:spPr bwMode="auto">
          <a:xfrm>
            <a:off x="6227763" y="3933825"/>
            <a:ext cx="475138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the White House</a:t>
            </a:r>
          </a:p>
        </p:txBody>
      </p:sp>
      <p:pic>
        <p:nvPicPr>
          <p:cNvPr id="50193" name="Picture 17" descr="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76600" y="3933825"/>
            <a:ext cx="2592388" cy="194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94" name="Text Box 18"/>
          <p:cNvSpPr txBox="1">
            <a:spLocks noChangeArrowheads="1"/>
          </p:cNvSpPr>
          <p:nvPr/>
        </p:nvSpPr>
        <p:spPr bwMode="auto">
          <a:xfrm>
            <a:off x="2555875" y="5805488"/>
            <a:ext cx="48958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latin typeface="Times New Roman" panose="02020603050405020304" pitchFamily="18" charset="0"/>
              </a:rPr>
              <a:t>the Golden Gate Bridge</a:t>
            </a:r>
          </a:p>
        </p:txBody>
      </p:sp>
      <p:pic>
        <p:nvPicPr>
          <p:cNvPr id="50195" name="Picture 19" descr="DC-White%20House%20(close)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72225" y="1916113"/>
            <a:ext cx="2305050" cy="176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0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0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0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10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1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20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50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  <p:bldP spid="50180" grpId="0" animBg="1"/>
      <p:bldP spid="50181" grpId="0" animBg="1"/>
      <p:bldP spid="50182" grpId="0" animBg="1"/>
      <p:bldP spid="50183" grpId="0" animBg="1"/>
      <p:bldP spid="50184" grpId="0" animBg="1"/>
      <p:bldP spid="50185" grpId="0" animBg="1"/>
      <p:bldP spid="50186" grpId="0"/>
      <p:bldP spid="50188" grpId="0"/>
      <p:bldP spid="50190" grpId="0"/>
      <p:bldP spid="50192" grpId="0"/>
      <p:bldP spid="5019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620713"/>
            <a:ext cx="6870700" cy="685800"/>
          </a:xfrm>
        </p:spPr>
        <p:txBody>
          <a:bodyPr/>
          <a:lstStyle/>
          <a:p>
            <a:r>
              <a:rPr lang="en-US" altLang="zh-CN" sz="4000" b="1"/>
              <a:t>Around the world in a day</a:t>
            </a:r>
            <a:r>
              <a:rPr lang="zh-CN" altLang="en-US" sz="4000" b="1"/>
              <a:t> </a:t>
            </a:r>
          </a:p>
        </p:txBody>
      </p:sp>
      <p:pic>
        <p:nvPicPr>
          <p:cNvPr id="18435" name="Picture 3" descr="vj_b2007071921054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557338"/>
            <a:ext cx="6551613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051050" y="1700213"/>
            <a:ext cx="43926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World Park in Beijing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404664"/>
            <a:ext cx="5580062" cy="914400"/>
          </a:xfrm>
        </p:spPr>
        <p:txBody>
          <a:bodyPr/>
          <a:lstStyle/>
          <a:p>
            <a:pPr algn="l"/>
            <a:r>
              <a:rPr lang="en-US" altLang="zh-CN" sz="3600" b="1" i="1" dirty="0">
                <a:solidFill>
                  <a:srgbClr val="A50021"/>
                </a:solidFill>
                <a:latin typeface="Monotype Corsiva" panose="03010101010201010101" pitchFamily="66" charset="0"/>
              </a:rPr>
              <a:t>Read and answer these questions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179388" y="1475457"/>
            <a:ext cx="9144000" cy="307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7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  <a:ea typeface="Dotum" pitchFamily="34" charset="-127"/>
              </a:rPr>
              <a:t>1. Who invited Linda to join the school trip?</a:t>
            </a:r>
          </a:p>
          <a:p>
            <a:pPr>
              <a:lnSpc>
                <a:spcPct val="70000"/>
              </a:lnSpc>
            </a:pPr>
            <a:endParaRPr kumimoji="1" lang="en-US" altLang="zh-CN" sz="2800" b="1" dirty="0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70000"/>
              </a:lnSpc>
            </a:pPr>
            <a:endParaRPr kumimoji="1" lang="en-US" altLang="zh-CN" sz="2800" b="1" dirty="0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7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  <a:ea typeface="Dotum" pitchFamily="34" charset="-127"/>
              </a:rPr>
              <a:t>2. How long did it take to get to the World Park by bus?</a:t>
            </a:r>
          </a:p>
          <a:p>
            <a:pPr>
              <a:lnSpc>
                <a:spcPct val="70000"/>
              </a:lnSpc>
            </a:pPr>
            <a:endParaRPr kumimoji="1" lang="en-US" altLang="zh-CN" sz="2800" b="1" dirty="0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70000"/>
              </a:lnSpc>
            </a:pPr>
            <a:endParaRPr kumimoji="1" lang="en-US" altLang="zh-CN" sz="2800" b="1" dirty="0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7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  <a:ea typeface="Dotum" pitchFamily="34" charset="-127"/>
              </a:rPr>
              <a:t>3. What’s the model Eiffel Tower made of?</a:t>
            </a:r>
          </a:p>
          <a:p>
            <a:pPr>
              <a:lnSpc>
                <a:spcPct val="70000"/>
              </a:lnSpc>
            </a:pPr>
            <a:endParaRPr kumimoji="1" lang="en-US" altLang="zh-CN" sz="2800" b="1" dirty="0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70000"/>
              </a:lnSpc>
            </a:pPr>
            <a:endParaRPr kumimoji="1" lang="en-US" altLang="zh-CN" sz="2800" b="1" dirty="0">
              <a:latin typeface="Times New Roman" panose="02020603050405020304" pitchFamily="18" charset="0"/>
              <a:ea typeface="Dotum" pitchFamily="34" charset="-127"/>
            </a:endParaRPr>
          </a:p>
          <a:p>
            <a:pPr>
              <a:lnSpc>
                <a:spcPct val="70000"/>
              </a:lnSpc>
            </a:pPr>
            <a:r>
              <a:rPr kumimoji="1" lang="en-US" altLang="zh-CN" sz="2800" b="1" dirty="0">
                <a:latin typeface="Times New Roman" panose="02020603050405020304" pitchFamily="18" charset="0"/>
                <a:ea typeface="Dotum" pitchFamily="34" charset="-127"/>
              </a:rPr>
              <a:t>4. Was it an amazing day? Why?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684213" y="1762795"/>
            <a:ext cx="13335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i="1" dirty="0" err="1">
                <a:solidFill>
                  <a:srgbClr val="3333FF"/>
                </a:solidFill>
                <a:latin typeface="Dotum" pitchFamily="34" charset="-127"/>
                <a:ea typeface="Dotum" pitchFamily="34" charset="-127"/>
              </a:rPr>
              <a:t>Mr</a:t>
            </a:r>
            <a:r>
              <a:rPr kumimoji="1" lang="en-US" altLang="zh-CN" sz="2800" b="1" i="1" dirty="0">
                <a:solidFill>
                  <a:srgbClr val="3333FF"/>
                </a:solidFill>
                <a:latin typeface="Dotum" pitchFamily="34" charset="-127"/>
                <a:ea typeface="Dotum" pitchFamily="34" charset="-127"/>
              </a:rPr>
              <a:t> Wu.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84213" y="2699420"/>
            <a:ext cx="29702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i="1" dirty="0">
                <a:solidFill>
                  <a:srgbClr val="3333FF"/>
                </a:solidFill>
                <a:latin typeface="Dotum" pitchFamily="34" charset="-127"/>
                <a:ea typeface="Dotum" pitchFamily="34" charset="-127"/>
              </a:rPr>
              <a:t>About two hours.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827088" y="3585245"/>
            <a:ext cx="3190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i="1" dirty="0">
                <a:solidFill>
                  <a:srgbClr val="3333FF"/>
                </a:solidFill>
                <a:latin typeface="Dotum" pitchFamily="34" charset="-127"/>
                <a:ea typeface="Dotum" pitchFamily="34" charset="-127"/>
              </a:rPr>
              <a:t>It</a:t>
            </a:r>
            <a:r>
              <a:rPr kumimoji="1" lang="en-US" altLang="zh-CN" sz="2800" b="1" i="1" dirty="0">
                <a:solidFill>
                  <a:srgbClr val="3333FF"/>
                </a:solidFill>
                <a:latin typeface="Times New Roman" panose="02020603050405020304"/>
                <a:ea typeface="Dotum" pitchFamily="34" charset="-127"/>
              </a:rPr>
              <a:t>’</a:t>
            </a:r>
            <a:r>
              <a:rPr kumimoji="1" lang="en-US" altLang="zh-CN" sz="2800" b="1" i="1" dirty="0">
                <a:solidFill>
                  <a:srgbClr val="3333FF"/>
                </a:solidFill>
                <a:latin typeface="Dotum" pitchFamily="34" charset="-127"/>
                <a:ea typeface="Dotum" pitchFamily="34" charset="-127"/>
              </a:rPr>
              <a:t>s made of steel.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611188" y="4571082"/>
            <a:ext cx="7877175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2800" b="1" i="1" dirty="0">
                <a:solidFill>
                  <a:srgbClr val="3333FF"/>
                </a:solidFill>
                <a:latin typeface="Dotum" pitchFamily="34" charset="-127"/>
                <a:ea typeface="Dotum" pitchFamily="34" charset="-127"/>
              </a:rPr>
              <a:t>Yes, it was. Because they saw the main sights </a:t>
            </a:r>
          </a:p>
          <a:p>
            <a:r>
              <a:rPr kumimoji="1" lang="en-US" altLang="zh-CN" sz="2800" b="1" i="1" dirty="0">
                <a:solidFill>
                  <a:srgbClr val="3333FF"/>
                </a:solidFill>
                <a:latin typeface="Dotum" pitchFamily="34" charset="-127"/>
                <a:ea typeface="Dotum" pitchFamily="34" charset="-127"/>
              </a:rPr>
              <a:t> of the world in just one day.</a:t>
            </a:r>
          </a:p>
        </p:txBody>
      </p:sp>
      <p:pic>
        <p:nvPicPr>
          <p:cNvPr id="52232" name="Picture 8" descr="WHY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5410200"/>
            <a:ext cx="1447800" cy="106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autoUpdateAnimBg="0"/>
      <p:bldP spid="52230" grpId="0" autoUpdateAnimBg="0"/>
      <p:bldP spid="52231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A000120140530A12PWBG 1">
      <a:dk1>
        <a:srgbClr val="3D3F41"/>
      </a:dk1>
      <a:lt1>
        <a:srgbClr val="FFFFFF"/>
      </a:lt1>
      <a:dk2>
        <a:srgbClr val="3D3F41"/>
      </a:dk2>
      <a:lt2>
        <a:srgbClr val="FFFFFF"/>
      </a:lt2>
      <a:accent1>
        <a:srgbClr val="47B6E7"/>
      </a:accent1>
      <a:accent2>
        <a:srgbClr val="628EE3"/>
      </a:accent2>
      <a:accent3>
        <a:srgbClr val="FFFFFF"/>
      </a:accent3>
      <a:accent4>
        <a:srgbClr val="333436"/>
      </a:accent4>
      <a:accent5>
        <a:srgbClr val="B1D7F1"/>
      </a:accent5>
      <a:accent6>
        <a:srgbClr val="5880CE"/>
      </a:accent6>
      <a:hlink>
        <a:srgbClr val="00B0F0"/>
      </a:hlink>
      <a:folHlink>
        <a:srgbClr val="AFB2B4"/>
      </a:folHlink>
    </a:clrScheme>
    <a:fontScheme name="A000120140530A12PWBG">
      <a:majorFont>
        <a:latin typeface="华文隶书"/>
        <a:ea typeface="华文隶书"/>
        <a:cs typeface=""/>
      </a:majorFont>
      <a:minorFont>
        <a:latin typeface="华文中宋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40530A12PWBG 1">
        <a:dk1>
          <a:srgbClr val="3D3F41"/>
        </a:dk1>
        <a:lt1>
          <a:srgbClr val="FFFFFF"/>
        </a:lt1>
        <a:dk2>
          <a:srgbClr val="3D3F41"/>
        </a:dk2>
        <a:lt2>
          <a:srgbClr val="FFFFFF"/>
        </a:lt2>
        <a:accent1>
          <a:srgbClr val="47B6E7"/>
        </a:accent1>
        <a:accent2>
          <a:srgbClr val="628EE3"/>
        </a:accent2>
        <a:accent3>
          <a:srgbClr val="FFFFFF"/>
        </a:accent3>
        <a:accent4>
          <a:srgbClr val="333436"/>
        </a:accent4>
        <a:accent5>
          <a:srgbClr val="B1D7F1"/>
        </a:accent5>
        <a:accent6>
          <a:srgbClr val="5880CE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主题41</Template>
  <TotalTime>0</TotalTime>
  <Words>750</Words>
  <Application>Microsoft Office PowerPoint</Application>
  <PresentationFormat>全屏显示(4:3)</PresentationFormat>
  <Paragraphs>169</Paragraphs>
  <Slides>28</Slides>
  <Notes>2</Notes>
  <HiddenSlides>0</HiddenSlides>
  <MMClips>8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David</vt:lpstr>
      <vt:lpstr>Dotum</vt:lpstr>
      <vt:lpstr>华文隶书</vt:lpstr>
      <vt:lpstr>华文中宋</vt:lpstr>
      <vt:lpstr>隶书</vt:lpstr>
      <vt:lpstr>宋体</vt:lpstr>
      <vt:lpstr>微软雅黑</vt:lpstr>
      <vt:lpstr>Arial</vt:lpstr>
      <vt:lpstr>Century Gothic</vt:lpstr>
      <vt:lpstr>Comic Sans MS</vt:lpstr>
      <vt:lpstr>Impact</vt:lpstr>
      <vt:lpstr>Monotype Corsiva</vt:lpstr>
      <vt:lpstr>Times New Roman</vt:lpstr>
      <vt:lpstr>Verdana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The Golden Gate Bridge</vt:lpstr>
      <vt:lpstr>PowerPoint 演示文稿</vt:lpstr>
      <vt:lpstr>Around the world in a day </vt:lpstr>
      <vt:lpstr>Read and answer these questions</vt:lpstr>
      <vt:lpstr>Mini dictionary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cp:lastPrinted>2411-12-30T00:00:00Z</cp:lastPrinted>
  <dcterms:created xsi:type="dcterms:W3CDTF">2009-10-03T20:40:00Z</dcterms:created>
  <dcterms:modified xsi:type="dcterms:W3CDTF">2023-01-16T23:07:25Z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190EA80BE9804D55B498EB4E62DD4088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