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49F04-FE35-4AC9-A456-5D74B2664D3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A0D4-334D-464F-B2EB-703EA755EC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6E892-0BFA-487A-9DF1-BD462EA6AB7F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105635-1C3F-4AF7-B46E-E2EC67B8BE7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806BA-701A-4372-987B-6036A4C209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1EDBB5-ACB3-4BE2-A750-523276724B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FB044F-9329-4F9D-AA94-8F93A1A530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BC3952-E18C-48AD-85AA-7690995C90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5A7F4B-0EDA-4ACD-BCF2-44614C7F37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10CD08-9F87-4016-A904-50530F1CACE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7ABE8A-6950-4325-A209-0DE02B180AA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536F7-6BD1-48FA-B16B-26557945A8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A037D-7224-4022-A310-A63A2E29104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54587D-8866-46A2-A499-DE15AB4AE58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0BECDF-90E9-4902-ABFD-B7F3A8D981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844824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5</a:t>
            </a:r>
            <a:r>
              <a:rPr lang="zh-CN" altLang="en-US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899592" y="3429000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(Grammar Focus～3c)</a:t>
            </a:r>
            <a:endParaRPr lang="en-US" altLang="zh-CN" sz="32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7261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1066800"/>
            <a:ext cx="81534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单元语法精讲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实义动词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have/has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的一般现在时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have/has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的基本意思是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拥有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占有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表示一种所属关系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其主语一般是人；有时也可以是物。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的句式构成如下</a:t>
            </a:r>
          </a:p>
        </p:txBody>
      </p:sp>
      <p:pic>
        <p:nvPicPr>
          <p:cNvPr id="220163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685800" y="3790950"/>
            <a:ext cx="82486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666750" y="1219200"/>
            <a:ext cx="8248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838200" y="2438400"/>
            <a:ext cx="76200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当主语是第三人称单数时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变否定句时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要借助助动词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doesn't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要恢复原形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当主语是非第三人称单数时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变否定句时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要借用助动词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don't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。变一般疑问句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即问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某人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是否有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如主语为第三人称单数形式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提至句首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恢复原形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；如主语为非第三人称单数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则在句首加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762000" y="1150938"/>
          <a:ext cx="7494588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6" imgW="7722235" imgH="1798320" progId="Word.Document.8">
                  <p:embed/>
                </p:oleObj>
              </mc:Choice>
              <mc:Fallback>
                <p:oleObj name="Document" r:id="rId6" imgW="7722235" imgH="1798320" progId="Word.Document.8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50938"/>
                        <a:ext cx="7494588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827584" y="3125812"/>
            <a:ext cx="5751512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you have an eraser?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Bob have an English map?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 a map of China.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they have a telephone in the room?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Sally ____a watch and it is nice.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828800" y="32004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2355850" y="37338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1752600" y="4191000"/>
            <a:ext cx="7572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2352675" y="4724400"/>
            <a:ext cx="1076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4060825" y="47244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1676400" y="5211763"/>
            <a:ext cx="5254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2232025" y="5745163"/>
            <a:ext cx="587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/>
      <p:bldP spid="222214" grpId="0"/>
      <p:bldP spid="222215" grpId="0"/>
      <p:bldP spid="222216" grpId="0"/>
      <p:bldP spid="222217" grpId="0"/>
      <p:bldP spid="222218" grpId="0"/>
      <p:bldP spid="222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533400" y="1295400"/>
            <a:ext cx="76200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Mike and Bill have model planes?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they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We ______ schoolbags. But we ______ have pens.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531938" y="14017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425700" y="19812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1831975" y="2468563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953000" y="2438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096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/>
          <a:stretch>
            <a:fillRect/>
          </a:stretch>
        </p:blipFill>
        <p:spPr bwMode="auto">
          <a:xfrm>
            <a:off x="1676400" y="1676400"/>
            <a:ext cx="56388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09600" y="2438400"/>
            <a:ext cx="7859713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soccer 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do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do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 a basketball and my friend ______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2143125" y="1981200"/>
            <a:ext cx="447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352800" y="20113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4419600" y="20113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5486400" y="1981200"/>
            <a:ext cx="447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6629400" y="2011363"/>
            <a:ext cx="447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/>
      <p:bldP spid="224263" grpId="0"/>
      <p:bldP spid="224264" grpId="0"/>
      <p:bldP spid="224265" grpId="0"/>
      <p:bldP spid="224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23888" y="1322388"/>
            <a:ext cx="6691312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 two basketballs. Let's ______ basketball.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 sounds good.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Tom and Mike ______ volleyballs?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your sister have a ruler?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457200" y="1322388"/>
            <a:ext cx="8467725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two baseball bats.(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并作肯定回答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Do you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baseball bats?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do.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tennis bat.(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brother has two baseballs.(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并作否定回答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Does your brother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baseballs?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he doesn't.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4384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838200" y="3962400"/>
            <a:ext cx="30718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don't 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tennis bat.</a:t>
            </a:r>
          </a:p>
        </p:txBody>
      </p:sp>
      <p:pic>
        <p:nvPicPr>
          <p:cNvPr id="2263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4953000"/>
            <a:ext cx="464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066800" y="1756023"/>
            <a:ext cx="7010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 has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bat.(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have a tape player.(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447800" y="2239963"/>
            <a:ext cx="42799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 doesn't 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ping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pong bat.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473200" y="3276600"/>
            <a:ext cx="3506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tape player?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全屏显示(4:3)</PresentationFormat>
  <Paragraphs>68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2017-10-11T06:21:00Z</dcterms:created>
  <dcterms:modified xsi:type="dcterms:W3CDTF">2023-01-16T23:07:30Z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FB290C6D657E4D738C57A4159E97A354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