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19" r:id="rId2"/>
    <p:sldId id="320" r:id="rId3"/>
    <p:sldId id="321" r:id="rId4"/>
    <p:sldId id="322"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E1ED4"/>
    <a:srgbClr val="112991"/>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82"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anose="020B0600070205080204" pitchFamily="34" charset="-128"/>
              </a:rPr>
              <a:t>单击此处编辑母版标题样式</a:t>
            </a: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panose="020B0604020202020204" pitchFamily="34" charset="0"/>
              <a:buNone/>
              <a:defRPr sz="3200"/>
            </a:lvl1pPr>
          </a:lstStyle>
          <a:p>
            <a:pPr lvl="0"/>
            <a:r>
              <a:rPr lang="zh-CN" altLang="en-US" noProof="0" smtClean="0">
                <a:sym typeface="MS PGothic" panose="020B0600070205080204" pitchFamily="34" charset="-128"/>
              </a:rPr>
              <a:t>单击此处编辑母版副标题样式</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sym typeface="MS PGothic" panose="020B0600070205080204"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sym typeface="MS PGothic" panose="020B0600070205080204" pitchFamily="34" charset="-128"/>
              </a:rPr>
              <a:t>单击此处编辑母版文本样式</a:t>
            </a:r>
          </a:p>
          <a:p>
            <a:pPr lvl="1"/>
            <a:r>
              <a:rPr lang="zh-CN" altLang="en-US" smtClean="0">
                <a:sym typeface="MS PGothic" panose="020B0600070205080204" pitchFamily="34" charset="-128"/>
              </a:rPr>
              <a:t>第二级</a:t>
            </a:r>
          </a:p>
          <a:p>
            <a:pPr lvl="2"/>
            <a:r>
              <a:rPr lang="zh-CN" altLang="en-US" smtClean="0">
                <a:sym typeface="MS PGothic" panose="020B0600070205080204" pitchFamily="34" charset="-128"/>
              </a:rPr>
              <a:t>第三级</a:t>
            </a:r>
          </a:p>
          <a:p>
            <a:pPr lvl="3"/>
            <a:r>
              <a:rPr lang="zh-CN" altLang="en-US" smtClean="0">
                <a:sym typeface="MS PGothic" panose="020B0600070205080204" pitchFamily="34" charset="-128"/>
              </a:rPr>
              <a:t>第四级</a:t>
            </a:r>
          </a:p>
          <a:p>
            <a:pPr lvl="4"/>
            <a:r>
              <a:rPr lang="zh-CN" altLang="en-US" smtClean="0">
                <a:sym typeface="MS PGothic" panose="020B0600070205080204" pitchFamily="34" charset="-128"/>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anose="020B0600070205080204" pitchFamily="34" charset="-128"/>
        </a:defRPr>
      </a:lvl1pPr>
      <a:lvl2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2pPr>
      <a:lvl3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3pPr>
      <a:lvl4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4pPr>
      <a:lvl5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5pPr>
      <a:lvl6pPr marL="13716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6pPr>
      <a:lvl7pPr marL="18288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7pPr>
      <a:lvl8pPr marL="22860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8pPr>
      <a:lvl9pPr marL="27432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sym typeface="MS PGothic" panose="020B0600070205080204"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sym typeface="MS PGothic" panose="020B0600070205080204" pitchFamily="34" charset="-128"/>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sym typeface="MS PGothic" panose="020B0600070205080204"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2191" y="3244334"/>
            <a:ext cx="184731" cy="369332"/>
          </a:xfrm>
          <a:prstGeom prst="rect">
            <a:avLst/>
          </a:prstGeom>
        </p:spPr>
        <p:txBody>
          <a:bodyPr wrap="none">
            <a:spAutoFit/>
          </a:bodyPr>
          <a:lstStyle/>
          <a:p>
            <a:endParaRPr lang="zh-CN" altLang="en-US" dirty="0">
              <a:solidFill>
                <a:schemeClr val="tx1">
                  <a:lumMod val="95000"/>
                  <a:lumOff val="5000"/>
                </a:schemeClr>
              </a:solidFill>
            </a:endParaRPr>
          </a:p>
        </p:txBody>
      </p:sp>
      <p:sp>
        <p:nvSpPr>
          <p:cNvPr id="7" name="Rectangle 4"/>
          <p:cNvSpPr>
            <a:spLocks noChangeArrowheads="1"/>
          </p:cNvSpPr>
          <p:nvPr/>
        </p:nvSpPr>
        <p:spPr bwMode="auto">
          <a:xfrm>
            <a:off x="0" y="2482968"/>
            <a:ext cx="9144000" cy="830997"/>
          </a:xfrm>
          <a:prstGeom prst="rect">
            <a:avLst/>
          </a:prstGeom>
          <a:noFill/>
          <a:ln w="9525">
            <a:noFill/>
            <a:miter lim="800000"/>
          </a:ln>
        </p:spPr>
        <p:txBody>
          <a:bodyPr wrap="square">
            <a:spAutoFit/>
          </a:bodyPr>
          <a:lstStyle/>
          <a:p>
            <a:pPr algn="ctr">
              <a:defRPr/>
            </a:pPr>
            <a:r>
              <a:rPr lang="en-US" altLang="zh-CN" sz="4800" b="1" dirty="0" smtClean="0">
                <a:solidFill>
                  <a:schemeClr val="tx1">
                    <a:lumMod val="95000"/>
                    <a:lumOff val="5000"/>
                  </a:schemeClr>
                </a:solidFill>
                <a:latin typeface="Times New Roman" panose="02020603050405020304" pitchFamily="18" charset="0"/>
                <a:cs typeface="Times New Roman" panose="02020603050405020304" pitchFamily="18" charset="0"/>
              </a:rPr>
              <a:t>Protect Our Environment</a:t>
            </a:r>
            <a:endParaRPr lang="zh-CN" alt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矩形 1"/>
          <p:cNvSpPr/>
          <p:nvPr/>
        </p:nvSpPr>
        <p:spPr>
          <a:xfrm>
            <a:off x="0" y="1245204"/>
            <a:ext cx="9144000" cy="584775"/>
          </a:xfrm>
          <a:prstGeom prst="rect">
            <a:avLst/>
          </a:prstGeom>
        </p:spPr>
        <p:txBody>
          <a:bodyPr wrap="square">
            <a:spAutoFit/>
          </a:bodyPr>
          <a:lstStyle/>
          <a:p>
            <a:pPr algn="ctr"/>
            <a:r>
              <a:rPr lang="en-US" altLang="zh-CN" sz="3200" b="1" kern="10" dirty="0">
                <a:ln w="12700">
                  <a:noFill/>
                  <a:round/>
                </a:ln>
                <a:solidFill>
                  <a:schemeClr val="tx1">
                    <a:lumMod val="95000"/>
                    <a:lumOff val="5000"/>
                  </a:schemeClr>
                </a:solidFill>
                <a:latin typeface="+mn-ea"/>
              </a:rPr>
              <a:t>Unit </a:t>
            </a:r>
            <a:r>
              <a:rPr lang="en-US" altLang="zh-CN" sz="3200" b="1" kern="10" dirty="0" smtClean="0">
                <a:ln w="12700">
                  <a:noFill/>
                  <a:round/>
                </a:ln>
                <a:solidFill>
                  <a:schemeClr val="tx1">
                    <a:lumMod val="95000"/>
                    <a:lumOff val="5000"/>
                  </a:schemeClr>
                </a:solidFill>
                <a:latin typeface="+mn-ea"/>
              </a:rPr>
              <a:t>8 </a:t>
            </a:r>
            <a:r>
              <a:rPr lang="en-US" altLang="zh-CN" sz="3200" b="1" dirty="0" smtClean="0">
                <a:solidFill>
                  <a:schemeClr val="tx1">
                    <a:lumMod val="95000"/>
                    <a:lumOff val="5000"/>
                  </a:schemeClr>
                </a:solidFill>
                <a:latin typeface="+mn-ea"/>
              </a:rPr>
              <a:t>Save </a:t>
            </a:r>
            <a:r>
              <a:rPr lang="en-US" altLang="zh-CN" sz="3200" b="1" dirty="0">
                <a:solidFill>
                  <a:schemeClr val="tx1">
                    <a:lumMod val="95000"/>
                    <a:lumOff val="5000"/>
                  </a:schemeClr>
                </a:solidFill>
                <a:latin typeface="+mn-ea"/>
              </a:rPr>
              <a:t>Our World!</a:t>
            </a:r>
          </a:p>
        </p:txBody>
      </p:sp>
      <p:sp>
        <p:nvSpPr>
          <p:cNvPr id="9" name="矩形 8"/>
          <p:cNvSpPr/>
          <p:nvPr/>
        </p:nvSpPr>
        <p:spPr>
          <a:xfrm>
            <a:off x="2869676" y="4862356"/>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9285" y="1696085"/>
            <a:ext cx="7886700" cy="4351338"/>
          </a:xfrm>
        </p:spPr>
        <p:txBody>
          <a:bodyPr>
            <a:normAutofit/>
          </a:bodyPr>
          <a:lstStyle/>
          <a:p>
            <a:pPr fontAlgn="auto">
              <a:lnSpc>
                <a:spcPct val="150000"/>
              </a:lnSpc>
            </a:pPr>
            <a:r>
              <a:rPr lang="en-US" altLang="zh-CN" sz="4000" b="1">
                <a:latin typeface="Times New Roman" panose="02020603050405020304" pitchFamily="18" charset="0"/>
                <a:ea typeface="宋体" panose="02010600030101010101" pitchFamily="2" charset="-122"/>
                <a:cs typeface="+mn-ea"/>
                <a:sym typeface="+mn-ea"/>
              </a:rPr>
              <a:t>Is your hometown clean enough?</a:t>
            </a:r>
          </a:p>
          <a:p>
            <a:pPr fontAlgn="auto">
              <a:lnSpc>
                <a:spcPct val="150000"/>
              </a:lnSpc>
            </a:pPr>
            <a:r>
              <a:rPr lang="en-US" altLang="zh-CN" sz="4000" b="1">
                <a:latin typeface="Times New Roman" panose="02020603050405020304" pitchFamily="18" charset="0"/>
                <a:ea typeface="宋体" panose="02010600030101010101" pitchFamily="2" charset="-122"/>
                <a:cs typeface="+mn-ea"/>
                <a:sym typeface="+mn-ea"/>
              </a:rPr>
              <a:t>Do you have any ideas for reducing waste?</a:t>
            </a:r>
            <a:endParaRPr lang="en-US" altLang="zh-CN" sz="4000" b="1">
              <a:latin typeface="Times New Roman" panose="02020603050405020304" pitchFamily="18" charset="0"/>
              <a:ea typeface="宋体" panose="02010600030101010101" pitchFamily="2" charset="-122"/>
              <a:sym typeface="+mn-ea"/>
            </a:endParaRPr>
          </a:p>
        </p:txBody>
      </p:sp>
      <p:sp>
        <p:nvSpPr>
          <p:cNvPr id="5" name="矩形 4"/>
          <p:cNvSpPr/>
          <p:nvPr/>
        </p:nvSpPr>
        <p:spPr>
          <a:xfrm>
            <a:off x="2141538" y="779315"/>
            <a:ext cx="486092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THINK ABOUT IT</a:t>
            </a:r>
          </a:p>
        </p:txBody>
      </p:sp>
      <p:pic>
        <p:nvPicPr>
          <p:cNvPr id="16387" name="图片 2" descr="318768-13062115050059.jpg"/>
          <p:cNvPicPr>
            <a:picLocks noChangeAspect="1"/>
          </p:cNvPicPr>
          <p:nvPr/>
        </p:nvPicPr>
        <p:blipFill>
          <a:blip r:embed="rId2" cstate="email">
            <a:clrChange>
              <a:clrFrom>
                <a:srgbClr val="FFFFFF"/>
              </a:clrFrom>
              <a:clrTo>
                <a:srgbClr val="FFFFFF">
                  <a:alpha val="0"/>
                </a:srgbClr>
              </a:clrTo>
            </a:clrChange>
          </a:blip>
          <a:stretch>
            <a:fillRect/>
          </a:stretch>
        </p:blipFill>
        <p:spPr>
          <a:xfrm>
            <a:off x="4735195" y="3245485"/>
            <a:ext cx="3780790" cy="3149600"/>
          </a:xfrm>
          <a:prstGeom prst="rect">
            <a:avLst/>
          </a:prstGeom>
          <a:noFill/>
          <a:ln w="9525">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79738" y="434975"/>
            <a:ext cx="318325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Presentation</a:t>
            </a:r>
          </a:p>
        </p:txBody>
      </p:sp>
      <p:sp>
        <p:nvSpPr>
          <p:cNvPr id="4" name="文本框 3"/>
          <p:cNvSpPr txBox="1"/>
          <p:nvPr/>
        </p:nvSpPr>
        <p:spPr>
          <a:xfrm>
            <a:off x="406400" y="1848485"/>
            <a:ext cx="8330565" cy="3349956"/>
          </a:xfrm>
          <a:prstGeom prst="rect">
            <a:avLst/>
          </a:prstGeom>
          <a:noFill/>
        </p:spPr>
        <p:txBody>
          <a:bodyPr wrap="square" rtlCol="0">
            <a:spAutoFit/>
          </a:bodyPr>
          <a:lstStyle/>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My name is Katie.</a:t>
            </a: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I think everybody should take care of the environment. I live in Edmonton. It is a city in Canada. The air and water are clean in Edmonton, but sometimes people waste a lot.</a:t>
            </a: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What do we waste the </a:t>
            </a:r>
            <a:r>
              <a:rPr lang="en-US" altLang="zh-CN" sz="2400" b="1" dirty="0" err="1">
                <a:latin typeface="Times New Roman" panose="02020603050405020304" pitchFamily="18" charset="0"/>
                <a:cs typeface="Times New Roman" panose="02020603050405020304" pitchFamily="18" charset="0"/>
              </a:rPr>
              <a:t>most？Paper</a:t>
            </a:r>
            <a:r>
              <a:rPr lang="en-US" altLang="zh-CN" sz="2400" b="1" dirty="0">
                <a:latin typeface="Times New Roman" panose="02020603050405020304" pitchFamily="18" charset="0"/>
                <a:cs typeface="Times New Roman" panose="02020603050405020304" pitchFamily="18" charset="0"/>
              </a:rPr>
              <a:t>, I think. People waste water, too. I don't want to waste </a:t>
            </a:r>
          </a:p>
        </p:txBody>
      </p:sp>
      <p:sp>
        <p:nvSpPr>
          <p:cNvPr id="6" name="文本框 5"/>
          <p:cNvSpPr txBox="1"/>
          <p:nvPr/>
        </p:nvSpPr>
        <p:spPr>
          <a:xfrm>
            <a:off x="406400" y="1203325"/>
            <a:ext cx="8558530" cy="645160"/>
          </a:xfrm>
          <a:prstGeom prst="rect">
            <a:avLst/>
          </a:prstGeom>
          <a:noFill/>
        </p:spPr>
        <p:txBody>
          <a:bodyPr wrap="square" rtlCol="0" anchor="t">
            <a:spAutoFit/>
          </a:bodyPr>
          <a:lstStyle/>
          <a:p>
            <a:r>
              <a:rPr lang="en-US" altLang="zh-CN" sz="3600" b="1" dirty="0">
                <a:solidFill>
                  <a:srgbClr val="0000CC"/>
                </a:solidFill>
                <a:latin typeface="Times New Roman" panose="02020603050405020304" pitchFamily="18" charset="0"/>
                <a:ea typeface="宋体" panose="02010600030101010101" pitchFamily="2" charset="-122"/>
              </a:rPr>
              <a:t>Listen and read the passage.</a:t>
            </a:r>
          </a:p>
        </p:txBody>
      </p:sp>
      <p:pic>
        <p:nvPicPr>
          <p:cNvPr id="2" name="L46课文朗读">
            <a:hlinkClick r:id="" action="ppaction://media"/>
          </p:cNvPr>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354445" y="1229360"/>
            <a:ext cx="619125" cy="61912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035" y="570230"/>
            <a:ext cx="8330565" cy="5011949"/>
          </a:xfrm>
          <a:prstGeom prst="rect">
            <a:avLst/>
          </a:prstGeom>
          <a:noFill/>
        </p:spPr>
        <p:txBody>
          <a:bodyPr wrap="square" rtlCol="0">
            <a:spAutoFit/>
          </a:bodyPr>
          <a:lstStyle/>
          <a:p>
            <a:pPr indent="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water. I try to save water in many ways. I take short showers. I often check to make sure there aren't any leaks, and I never forget to turn off the tap.</a:t>
            </a:r>
            <a:endParaRPr lang="en-US" altLang="zh-CN" sz="2400" b="1" dirty="0">
              <a:latin typeface="Times New Roman" panose="02020603050405020304" pitchFamily="18" charset="0"/>
              <a:cs typeface="Times New Roman" panose="02020603050405020304" pitchFamily="18" charset="0"/>
            </a:endParaRP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Do we recycle at </a:t>
            </a:r>
            <a:r>
              <a:rPr lang="en-US" altLang="zh-CN" sz="2400" b="1" dirty="0" err="1">
                <a:latin typeface="Times New Roman" panose="02020603050405020304" pitchFamily="18" charset="0"/>
                <a:cs typeface="Times New Roman" panose="02020603050405020304" pitchFamily="18" charset="0"/>
              </a:rPr>
              <a:t>home？Yes！We</a:t>
            </a:r>
            <a:r>
              <a:rPr lang="en-US" altLang="zh-CN" sz="2400" b="1" dirty="0">
                <a:latin typeface="Times New Roman" panose="02020603050405020304" pitchFamily="18" charset="0"/>
                <a:cs typeface="Times New Roman" panose="02020603050405020304" pitchFamily="18" charset="0"/>
              </a:rPr>
              <a:t> sort our pop cans, beer bottles and waste paper. A truck picks up our recycling every week. It is made into new things. We reuse our plastic bags, too. </a:t>
            </a:r>
            <a:r>
              <a:rPr lang="en-US" altLang="zh-CN" sz="2400" b="1" dirty="0">
                <a:solidFill>
                  <a:srgbClr val="FF0000"/>
                </a:solidFill>
                <a:latin typeface="Times New Roman" panose="02020603050405020304" pitchFamily="18" charset="0"/>
                <a:cs typeface="Times New Roman" panose="02020603050405020304" pitchFamily="18" charset="0"/>
              </a:rPr>
              <a:t>We use them again and again, or we put other garbage in them.</a:t>
            </a: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Cars and factories make the most pollution. I </a:t>
            </a: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6400" y="474980"/>
            <a:ext cx="8330565" cy="3970318"/>
          </a:xfrm>
          <a:prstGeom prst="rect">
            <a:avLst/>
          </a:prstGeom>
          <a:noFill/>
        </p:spPr>
        <p:txBody>
          <a:bodyPr wrap="square" rtlCol="0">
            <a:spAutoFit/>
          </a:bodyPr>
          <a:lstStyle/>
          <a:p>
            <a:pPr indent="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think there are too many cars in Edmonton. More people should ride bikes or take buses. </a:t>
            </a:r>
            <a:r>
              <a:rPr lang="en-US" altLang="zh-CN" sz="2400" b="1" dirty="0">
                <a:solidFill>
                  <a:srgbClr val="FF0000"/>
                </a:solidFill>
                <a:latin typeface="Times New Roman" panose="02020603050405020304" pitchFamily="18" charset="0"/>
                <a:cs typeface="Times New Roman" panose="02020603050405020304" pitchFamily="18" charset="0"/>
                <a:sym typeface="+mn-ea"/>
              </a:rPr>
              <a:t>I ride my bike to school every day.</a:t>
            </a:r>
            <a:r>
              <a:rPr lang="en-US" altLang="zh-CN" sz="2400" b="1" dirty="0">
                <a:latin typeface="Times New Roman" panose="02020603050405020304" pitchFamily="18" charset="0"/>
                <a:cs typeface="Times New Roman" panose="02020603050405020304" pitchFamily="18" charset="0"/>
                <a:sym typeface="+mn-ea"/>
              </a:rPr>
              <a:t> </a:t>
            </a:r>
            <a:r>
              <a:rPr lang="en-US" altLang="zh-CN" sz="2400" b="1" dirty="0">
                <a:solidFill>
                  <a:srgbClr val="FF0000"/>
                </a:solidFill>
                <a:latin typeface="Times New Roman" panose="02020603050405020304" pitchFamily="18" charset="0"/>
                <a:cs typeface="Times New Roman" panose="02020603050405020304" pitchFamily="18" charset="0"/>
                <a:sym typeface="+mn-ea"/>
              </a:rPr>
              <a:t>Unlike other types of transportation, a bike doesn't make any pollution. </a:t>
            </a:r>
            <a:r>
              <a:rPr lang="en-US" altLang="zh-CN" sz="2400" b="1" dirty="0">
                <a:latin typeface="Times New Roman" panose="02020603050405020304" pitchFamily="18" charset="0"/>
                <a:cs typeface="Times New Roman" panose="02020603050405020304" pitchFamily="18" charset="0"/>
                <a:sym typeface="+mn-ea"/>
              </a:rPr>
              <a:t>Buses make some pollution, but lots of people can travel on a bus. Buses make less pollution than cars.</a:t>
            </a:r>
          </a:p>
          <a:p>
            <a:pPr indent="457200" fontAlgn="auto">
              <a:lnSpc>
                <a:spcPct val="150000"/>
              </a:lnSpc>
            </a:pPr>
            <a:r>
              <a:rPr lang="en-US" altLang="zh-CN" sz="2400" b="1" dirty="0">
                <a:solidFill>
                  <a:srgbClr val="FF0000"/>
                </a:solidFill>
                <a:latin typeface="Times New Roman" panose="02020603050405020304" pitchFamily="18" charset="0"/>
                <a:cs typeface="Times New Roman" panose="02020603050405020304" pitchFamily="18" charset="0"/>
              </a:rPr>
              <a:t>In fact, if each of us makes a small change in our life, we can make a big difference to our environment. </a:t>
            </a: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5145" y="791210"/>
            <a:ext cx="8093075" cy="1383665"/>
          </a:xfrm>
          <a:prstGeom prst="rect">
            <a:avLst/>
          </a:prstGeom>
          <a:noFill/>
        </p:spPr>
        <p:txBody>
          <a:bodyPr wrap="square" rtlCol="0" anchor="t">
            <a:spAutoFit/>
          </a:bodyPr>
          <a:lstStyle/>
          <a:p>
            <a:pPr indent="0" fontAlgn="auto">
              <a:lnSpc>
                <a:spcPct val="150000"/>
              </a:lnSpc>
            </a:pPr>
            <a:r>
              <a:rPr lang="en-US" altLang="zh-CN" sz="2800" b="1">
                <a:latin typeface="Times New Roman" panose="02020603050405020304" pitchFamily="18" charset="0"/>
                <a:cs typeface="Times New Roman" panose="02020603050405020304" pitchFamily="18" charset="0"/>
                <a:sym typeface="+mn-ea"/>
              </a:rPr>
              <a:t>It's not too hard to protect the environment. We just need to try. </a:t>
            </a:r>
          </a:p>
        </p:txBody>
      </p:sp>
      <p:pic>
        <p:nvPicPr>
          <p:cNvPr id="30722" name="Picture 8" descr="C:\Users\Administrator\Desktop\参考\图片\ride a bike to shool.jpg"/>
          <p:cNvPicPr>
            <a:picLocks noChangeAspect="1"/>
          </p:cNvPicPr>
          <p:nvPr/>
        </p:nvPicPr>
        <p:blipFill>
          <a:blip r:embed="rId2" cstate="email"/>
          <a:srcRect/>
          <a:stretch>
            <a:fillRect/>
          </a:stretch>
        </p:blipFill>
        <p:spPr>
          <a:xfrm>
            <a:off x="3533140" y="2355850"/>
            <a:ext cx="5085080" cy="3973195"/>
          </a:xfrm>
          <a:prstGeom prst="rect">
            <a:avLst/>
          </a:prstGeom>
          <a:noFill/>
          <a:ln w="9525">
            <a:noFill/>
          </a:ln>
        </p:spPr>
      </p:pic>
      <p:pic>
        <p:nvPicPr>
          <p:cNvPr id="22531" name="Picture 6"/>
          <p:cNvPicPr>
            <a:picLocks noChangeAspect="1"/>
          </p:cNvPicPr>
          <p:nvPr/>
        </p:nvPicPr>
        <p:blipFill>
          <a:blip r:embed="rId3" cstate="print"/>
          <a:stretch>
            <a:fillRect/>
          </a:stretch>
        </p:blipFill>
        <p:spPr>
          <a:xfrm>
            <a:off x="525145" y="2578735"/>
            <a:ext cx="3246120" cy="3527425"/>
          </a:xfrm>
          <a:prstGeom prst="rect">
            <a:avLst/>
          </a:prstGeom>
          <a:noFill/>
          <a:ln w="9525">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
          <p:cNvSpPr txBox="1"/>
          <p:nvPr/>
        </p:nvSpPr>
        <p:spPr>
          <a:xfrm>
            <a:off x="777875" y="1685290"/>
            <a:ext cx="9060180" cy="1198880"/>
          </a:xfrm>
          <a:prstGeom prst="rect">
            <a:avLst/>
          </a:prstGeom>
          <a:noFill/>
          <a:ln w="9525">
            <a:noFill/>
          </a:ln>
        </p:spPr>
        <p:txBody>
          <a:bodyPr wrap="square" anchor="t">
            <a:spAutoFit/>
          </a:bodyPr>
          <a:lstStyle/>
          <a:p>
            <a:pPr fontAlgn="auto">
              <a:lnSpc>
                <a:spcPct val="100000"/>
              </a:lnSpc>
            </a:pPr>
            <a:r>
              <a:rPr lang="en-US" altLang="zh-CN" sz="3600" b="1" dirty="0">
                <a:solidFill>
                  <a:srgbClr val="0070C0"/>
                </a:solidFill>
                <a:latin typeface="Times New Roman" panose="02020603050405020304" pitchFamily="18" charset="0"/>
                <a:ea typeface="宋体" panose="02010600030101010101" pitchFamily="2" charset="-122"/>
              </a:rPr>
              <a:t>Read and tick the points mentioned in </a:t>
            </a:r>
          </a:p>
          <a:p>
            <a:pPr fontAlgn="auto">
              <a:lnSpc>
                <a:spcPct val="100000"/>
              </a:lnSpc>
            </a:pPr>
            <a:r>
              <a:rPr lang="en-US" altLang="zh-CN" sz="3600" b="1" dirty="0">
                <a:solidFill>
                  <a:srgbClr val="0070C0"/>
                </a:solidFill>
                <a:latin typeface="Times New Roman" panose="02020603050405020304" pitchFamily="18" charset="0"/>
                <a:ea typeface="宋体" panose="02010600030101010101" pitchFamily="2" charset="-122"/>
              </a:rPr>
              <a:t>the lesson.</a:t>
            </a:r>
          </a:p>
        </p:txBody>
      </p:sp>
      <p:sp>
        <p:nvSpPr>
          <p:cNvPr id="16386" name="Oval 7"/>
          <p:cNvSpPr/>
          <p:nvPr/>
        </p:nvSpPr>
        <p:spPr>
          <a:xfrm>
            <a:off x="282575" y="1875155"/>
            <a:ext cx="495300"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1</a:t>
            </a:r>
          </a:p>
        </p:txBody>
      </p:sp>
      <p:sp>
        <p:nvSpPr>
          <p:cNvPr id="49153" name="文本框 40961"/>
          <p:cNvSpPr txBox="1"/>
          <p:nvPr/>
        </p:nvSpPr>
        <p:spPr>
          <a:xfrm>
            <a:off x="3107055" y="762000"/>
            <a:ext cx="2526665" cy="643890"/>
          </a:xfrm>
          <a:prstGeom prst="rect">
            <a:avLst/>
          </a:prstGeom>
          <a:solidFill>
            <a:srgbClr val="D39E90"/>
          </a:solidFill>
          <a:ln w="9525">
            <a:noFill/>
          </a:ln>
        </p:spPr>
        <p:txBody>
          <a:bodyPr wrap="none" lIns="91429" tIns="45715" rIns="91429" bIns="45715" anchor="t">
            <a:spAutoFit/>
          </a:bodyPr>
          <a:lstStyle/>
          <a:p>
            <a:pPr defTabSz="913130"/>
            <a:r>
              <a:rPr lang="en-US" altLang="zh-CN" sz="3600" b="1" dirty="0">
                <a:latin typeface="Arial" panose="020B0604020202020204" pitchFamily="34" charset="0"/>
                <a:ea typeface="宋体" panose="02010600030101010101" pitchFamily="2" charset="-122"/>
              </a:rPr>
              <a:t>Let’s Do It!</a:t>
            </a:r>
          </a:p>
        </p:txBody>
      </p:sp>
      <p:sp>
        <p:nvSpPr>
          <p:cNvPr id="4" name="文本框 3"/>
          <p:cNvSpPr txBox="1"/>
          <p:nvPr/>
        </p:nvSpPr>
        <p:spPr>
          <a:xfrm>
            <a:off x="407035" y="2724785"/>
            <a:ext cx="8330565" cy="4338320"/>
          </a:xfrm>
          <a:prstGeom prst="rect">
            <a:avLst/>
          </a:prstGeom>
          <a:noFill/>
        </p:spPr>
        <p:txBody>
          <a:bodyPr wrap="square" rtlCol="0">
            <a:spAutoFit/>
          </a:bodyPr>
          <a:lstStyle/>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sort garbage at home</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reuse plastic bags</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bring your own bag when you go shopping</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ride bikes or take buses</a:t>
            </a:r>
            <a:endParaRPr lang="en-US" altLang="zh-CN" sz="2800" b="1" dirty="0">
              <a:latin typeface="Times New Roman" panose="02020603050405020304" pitchFamily="18" charset="0"/>
              <a:cs typeface="Times New Roman" panose="02020603050405020304" pitchFamily="18" charset="0"/>
            </a:endParaRPr>
          </a:p>
          <a:p>
            <a:pPr indent="0" fontAlgn="auto">
              <a:lnSpc>
                <a:spcPct val="150000"/>
              </a:lnSpc>
            </a:pPr>
            <a:endParaRPr lang="en-US" altLang="zh-CN" sz="2800" b="1" dirty="0">
              <a:latin typeface="Times New Roman" panose="02020603050405020304" pitchFamily="18" charset="0"/>
              <a:cs typeface="Times New Roman" panose="02020603050405020304" pitchFamily="18" charset="0"/>
            </a:endParaRPr>
          </a:p>
          <a:p>
            <a:pPr indent="0" fontAlgn="auto">
              <a:lnSpc>
                <a:spcPct val="150000"/>
              </a:lnSpc>
            </a:pPr>
            <a:endParaRPr lang="en-US" altLang="zh-CN" sz="2800" b="1" dirty="0">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407035" y="2884170"/>
            <a:ext cx="53721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t>
            </a:r>
          </a:p>
        </p:txBody>
      </p:sp>
      <p:sp>
        <p:nvSpPr>
          <p:cNvPr id="3" name="文本框 2"/>
          <p:cNvSpPr txBox="1"/>
          <p:nvPr/>
        </p:nvSpPr>
        <p:spPr>
          <a:xfrm>
            <a:off x="407035" y="3601720"/>
            <a:ext cx="53721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t>
            </a:r>
          </a:p>
        </p:txBody>
      </p:sp>
      <p:sp>
        <p:nvSpPr>
          <p:cNvPr id="5" name="文本框 4"/>
          <p:cNvSpPr txBox="1"/>
          <p:nvPr/>
        </p:nvSpPr>
        <p:spPr>
          <a:xfrm>
            <a:off x="407035" y="5074920"/>
            <a:ext cx="53721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871220"/>
            <a:ext cx="8330565" cy="5077460"/>
          </a:xfrm>
          <a:prstGeom prst="rect">
            <a:avLst/>
          </a:prstGeom>
          <a:noFill/>
        </p:spPr>
        <p:txBody>
          <a:bodyPr wrap="square" rtlCol="0">
            <a:spAutoFit/>
          </a:bodyPr>
          <a:lstStyle/>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pick up rubbish off the street</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turn off the lights when you leave a room</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turn off the television and shut down the computer when you are not using them</a:t>
            </a:r>
          </a:p>
          <a:p>
            <a:pPr indent="0" fontAlgn="auto">
              <a:lnSpc>
                <a:spcPct val="150000"/>
              </a:lnSpc>
            </a:pPr>
            <a:r>
              <a:rPr lang="en-US" altLang="zh-CN" sz="3200" b="1" dirty="0">
                <a:latin typeface="Times New Roman" panose="02020603050405020304" pitchFamily="18" charset="0"/>
                <a:cs typeface="Times New Roman" panose="02020603050405020304" pitchFamily="18" charset="0"/>
                <a:sym typeface="Wingdings 2" panose="05020102010507070707" charset="0"/>
              </a:rPr>
              <a:t> </a:t>
            </a:r>
            <a:r>
              <a:rPr lang="en-US" altLang="zh-CN" sz="3200" b="1" dirty="0">
                <a:latin typeface="Times New Roman" panose="02020603050405020304" pitchFamily="18" charset="0"/>
                <a:cs typeface="Times New Roman" panose="02020603050405020304" pitchFamily="18" charset="0"/>
              </a:rPr>
              <a:t>take short showers</a:t>
            </a:r>
          </a:p>
          <a:p>
            <a:pPr indent="0" fontAlgn="auto">
              <a:lnSpc>
                <a:spcPct val="150000"/>
              </a:lnSpc>
            </a:pPr>
            <a:endParaRPr lang="en-US" altLang="zh-CN" sz="2800" b="1" dirty="0">
              <a:latin typeface="Times New Roman" panose="02020603050405020304" pitchFamily="18" charset="0"/>
              <a:cs typeface="Times New Roman" panose="02020603050405020304" pitchFamily="18" charset="0"/>
            </a:endParaRPr>
          </a:p>
          <a:p>
            <a:pPr indent="0" fontAlgn="auto">
              <a:lnSpc>
                <a:spcPct val="150000"/>
              </a:lnSpc>
            </a:pPr>
            <a:endParaRPr lang="en-US" altLang="zh-CN" sz="2800" b="1" dirty="0">
              <a:latin typeface="Times New Roman" panose="02020603050405020304" pitchFamily="18" charset="0"/>
              <a:cs typeface="Times New Roman" panose="02020603050405020304" pitchFamily="18" charset="0"/>
              <a:sym typeface="+mn-ea"/>
            </a:endParaRPr>
          </a:p>
        </p:txBody>
      </p:sp>
      <p:pic>
        <p:nvPicPr>
          <p:cNvPr id="24579" name="Picture 6" descr="C:\Users\Administrator\Desktop\QQ截图20150410133909.png"/>
          <p:cNvPicPr>
            <a:picLocks noChangeAspect="1"/>
          </p:cNvPicPr>
          <p:nvPr/>
        </p:nvPicPr>
        <p:blipFill>
          <a:blip r:embed="rId2" cstate="email"/>
          <a:srcRect/>
          <a:stretch>
            <a:fillRect/>
          </a:stretch>
        </p:blipFill>
        <p:spPr>
          <a:xfrm>
            <a:off x="5808980" y="3818890"/>
            <a:ext cx="2574290" cy="2638425"/>
          </a:xfrm>
          <a:prstGeom prst="rect">
            <a:avLst/>
          </a:prstGeom>
          <a:noFill/>
          <a:ln w="9525">
            <a:noFill/>
          </a:ln>
        </p:spPr>
      </p:pic>
      <p:sp>
        <p:nvSpPr>
          <p:cNvPr id="2" name="文本框 1"/>
          <p:cNvSpPr txBox="1"/>
          <p:nvPr/>
        </p:nvSpPr>
        <p:spPr>
          <a:xfrm>
            <a:off x="250825" y="3991610"/>
            <a:ext cx="53721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1140460" y="1915795"/>
            <a:ext cx="6264275" cy="2518410"/>
          </a:xfrm>
          <a:prstGeom prst="rect">
            <a:avLst/>
          </a:prstGeom>
        </p:spPr>
      </p:pic>
      <p:sp>
        <p:nvSpPr>
          <p:cNvPr id="12289" name="标题 36865"/>
          <p:cNvSpPr>
            <a:spLocks noGrp="1"/>
          </p:cNvSpPr>
          <p:nvPr/>
        </p:nvSpPr>
        <p:spPr>
          <a:xfrm>
            <a:off x="1094740" y="831215"/>
            <a:ext cx="8229600" cy="1084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75000"/>
              </a:lnSpc>
            </a:pPr>
            <a:r>
              <a:rPr lang="en-US" altLang="zh-CN" sz="3600" b="1" dirty="0">
                <a:solidFill>
                  <a:srgbClr val="0070C0"/>
                </a:solidFill>
                <a:latin typeface="Times New Roman" panose="02020603050405020304" pitchFamily="18" charset="0"/>
                <a:ea typeface="宋体" panose="02010600030101010101" pitchFamily="2" charset="-122"/>
                <a:cs typeface="+mn-cs"/>
              </a:rPr>
              <a:t>Compare the two pictures.Tick the words to describe the differences.</a:t>
            </a:r>
          </a:p>
        </p:txBody>
      </p:sp>
      <p:sp>
        <p:nvSpPr>
          <p:cNvPr id="3" name="Oval 7"/>
          <p:cNvSpPr/>
          <p:nvPr/>
        </p:nvSpPr>
        <p:spPr>
          <a:xfrm>
            <a:off x="611505" y="1029335"/>
            <a:ext cx="528955"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2</a:t>
            </a:r>
          </a:p>
        </p:txBody>
      </p:sp>
      <p:sp>
        <p:nvSpPr>
          <p:cNvPr id="4" name="圆角矩形 3"/>
          <p:cNvSpPr/>
          <p:nvPr/>
        </p:nvSpPr>
        <p:spPr>
          <a:xfrm>
            <a:off x="788035" y="4554855"/>
            <a:ext cx="7326630" cy="194119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u="sng" dirty="0">
                <a:solidFill>
                  <a:schemeClr val="tx1"/>
                </a:solidFill>
                <a:latin typeface="Times New Roman" panose="02020603050405020304" pitchFamily="18" charset="0"/>
                <a:cs typeface="Times New Roman" panose="02020603050405020304" pitchFamily="18" charset="0"/>
              </a:rPr>
              <a:t>pollution</a:t>
            </a: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u="sng" dirty="0">
                <a:solidFill>
                  <a:schemeClr val="tx1"/>
                </a:solidFill>
                <a:latin typeface="Times New Roman" panose="02020603050405020304" pitchFamily="18" charset="0"/>
                <a:cs typeface="Times New Roman" panose="02020603050405020304" pitchFamily="18" charset="0"/>
              </a:rPr>
              <a:t>clean</a:t>
            </a:r>
            <a:r>
              <a:rPr lang="en-US" altLang="zh-CN" sz="2800" b="1" dirty="0">
                <a:solidFill>
                  <a:schemeClr val="tx1"/>
                </a:solidFill>
                <a:latin typeface="Times New Roman" panose="02020603050405020304" pitchFamily="18" charset="0"/>
                <a:cs typeface="Times New Roman" panose="02020603050405020304" pitchFamily="18" charset="0"/>
              </a:rPr>
              <a:t>　 garbage　 air　 car   </a:t>
            </a:r>
            <a:r>
              <a:rPr lang="en-US" altLang="zh-CN" sz="2800" b="1" u="sng" dirty="0">
                <a:solidFill>
                  <a:schemeClr val="tx1"/>
                </a:solidFill>
                <a:latin typeface="Times New Roman" panose="02020603050405020304" pitchFamily="18" charset="0"/>
                <a:cs typeface="Times New Roman" panose="02020603050405020304" pitchFamily="18" charset="0"/>
              </a:rPr>
              <a:t>sky</a:t>
            </a:r>
          </a:p>
          <a:p>
            <a:pPr algn="ctr"/>
            <a:r>
              <a:rPr lang="en-US" altLang="zh-CN" sz="2800" b="1" dirty="0">
                <a:solidFill>
                  <a:schemeClr val="tx1"/>
                </a:solidFill>
                <a:latin typeface="Times New Roman" panose="02020603050405020304" pitchFamily="18" charset="0"/>
                <a:cs typeface="Times New Roman" panose="02020603050405020304" pitchFamily="18" charset="0"/>
              </a:rPr>
              <a:t>transportation  　　travel  　　tree  </a:t>
            </a:r>
            <a:r>
              <a:rPr lang="en-US" altLang="zh-CN" sz="2800" b="1" u="sng" dirty="0">
                <a:solidFill>
                  <a:schemeClr val="tx1"/>
                </a:solidFill>
                <a:latin typeface="Times New Roman" panose="02020603050405020304" pitchFamily="18" charset="0"/>
                <a:cs typeface="Times New Roman" panose="02020603050405020304" pitchFamily="18" charset="0"/>
              </a:rPr>
              <a:t>environment</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36865"/>
          <p:cNvSpPr>
            <a:spLocks noGrp="1"/>
          </p:cNvSpPr>
          <p:nvPr/>
        </p:nvSpPr>
        <p:spPr>
          <a:xfrm>
            <a:off x="1094740" y="831215"/>
            <a:ext cx="8229600" cy="1084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75000"/>
              </a:lnSpc>
            </a:pPr>
            <a:r>
              <a:rPr lang="en-US" altLang="zh-CN" sz="3600" b="1" dirty="0">
                <a:solidFill>
                  <a:srgbClr val="0070C0"/>
                </a:solidFill>
                <a:latin typeface="Times New Roman" panose="02020603050405020304" pitchFamily="18" charset="0"/>
                <a:ea typeface="宋体" panose="02010600030101010101" pitchFamily="2" charset="-122"/>
                <a:cs typeface="+mn-cs"/>
              </a:rPr>
              <a:t>What can we do to help the </a:t>
            </a:r>
          </a:p>
          <a:p>
            <a:pPr algn="l">
              <a:lnSpc>
                <a:spcPct val="75000"/>
              </a:lnSpc>
            </a:pPr>
            <a:r>
              <a:rPr lang="en-US" altLang="zh-CN" sz="3600" b="1" dirty="0">
                <a:solidFill>
                  <a:srgbClr val="0070C0"/>
                </a:solidFill>
                <a:latin typeface="Times New Roman" panose="02020603050405020304" pitchFamily="18" charset="0"/>
                <a:ea typeface="宋体" panose="02010600030101010101" pitchFamily="2" charset="-122"/>
                <a:cs typeface="+mn-cs"/>
              </a:rPr>
              <a:t>environment？Read and match.</a:t>
            </a:r>
          </a:p>
        </p:txBody>
      </p:sp>
      <p:sp>
        <p:nvSpPr>
          <p:cNvPr id="3" name="Oval 7"/>
          <p:cNvSpPr/>
          <p:nvPr/>
        </p:nvSpPr>
        <p:spPr>
          <a:xfrm>
            <a:off x="586740" y="1029335"/>
            <a:ext cx="553720"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3</a:t>
            </a:r>
          </a:p>
        </p:txBody>
      </p:sp>
      <p:sp>
        <p:nvSpPr>
          <p:cNvPr id="2" name="矩形 1"/>
          <p:cNvSpPr/>
          <p:nvPr/>
        </p:nvSpPr>
        <p:spPr>
          <a:xfrm>
            <a:off x="296545" y="2557780"/>
            <a:ext cx="1955800" cy="36195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We should</a:t>
            </a:r>
          </a:p>
        </p:txBody>
      </p:sp>
      <p:sp>
        <p:nvSpPr>
          <p:cNvPr id="4" name="矩形 3"/>
          <p:cNvSpPr/>
          <p:nvPr/>
        </p:nvSpPr>
        <p:spPr>
          <a:xfrm>
            <a:off x="296545" y="4629785"/>
            <a:ext cx="1928495" cy="361950"/>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We shouldn't</a:t>
            </a:r>
          </a:p>
        </p:txBody>
      </p:sp>
      <p:sp>
        <p:nvSpPr>
          <p:cNvPr id="5" name="矩形 4"/>
          <p:cNvSpPr/>
          <p:nvPr/>
        </p:nvSpPr>
        <p:spPr>
          <a:xfrm>
            <a:off x="2901315" y="1915795"/>
            <a:ext cx="5156835" cy="54800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open a window instead of turning on the air conditioning.</a:t>
            </a:r>
          </a:p>
        </p:txBody>
      </p:sp>
      <p:sp>
        <p:nvSpPr>
          <p:cNvPr id="6" name="矩形 5"/>
          <p:cNvSpPr/>
          <p:nvPr/>
        </p:nvSpPr>
        <p:spPr>
          <a:xfrm>
            <a:off x="2901315" y="2557780"/>
            <a:ext cx="5156835" cy="54800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use both sides of the paper.</a:t>
            </a:r>
          </a:p>
        </p:txBody>
      </p:sp>
      <p:sp>
        <p:nvSpPr>
          <p:cNvPr id="7" name="矩形 6"/>
          <p:cNvSpPr/>
          <p:nvPr/>
        </p:nvSpPr>
        <p:spPr>
          <a:xfrm>
            <a:off x="2901315" y="3155315"/>
            <a:ext cx="5156835" cy="54800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throw garbage on the ground.</a:t>
            </a:r>
          </a:p>
        </p:txBody>
      </p:sp>
      <p:sp>
        <p:nvSpPr>
          <p:cNvPr id="8" name="矩形 7"/>
          <p:cNvSpPr/>
          <p:nvPr/>
        </p:nvSpPr>
        <p:spPr>
          <a:xfrm>
            <a:off x="2901315" y="3863975"/>
            <a:ext cx="5156835" cy="54800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sort the waste before throwing it away.</a:t>
            </a:r>
          </a:p>
        </p:txBody>
      </p:sp>
      <p:sp>
        <p:nvSpPr>
          <p:cNvPr id="9" name="矩形 8"/>
          <p:cNvSpPr/>
          <p:nvPr/>
        </p:nvSpPr>
        <p:spPr>
          <a:xfrm>
            <a:off x="2901315" y="4629785"/>
            <a:ext cx="5156835" cy="54800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cut down trees in forests.</a:t>
            </a:r>
          </a:p>
        </p:txBody>
      </p:sp>
      <p:sp>
        <p:nvSpPr>
          <p:cNvPr id="10" name="矩形 9"/>
          <p:cNvSpPr/>
          <p:nvPr/>
        </p:nvSpPr>
        <p:spPr>
          <a:xfrm>
            <a:off x="2901315" y="5396230"/>
            <a:ext cx="5156835" cy="72199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a:latin typeface="Times New Roman" panose="02020603050405020304" pitchFamily="18" charset="0"/>
                <a:cs typeface="Times New Roman" panose="02020603050405020304" pitchFamily="18" charset="0"/>
              </a:rPr>
              <a:t>turn off the tap when we are brushing our teeth.</a:t>
            </a:r>
          </a:p>
        </p:txBody>
      </p:sp>
      <p:cxnSp>
        <p:nvCxnSpPr>
          <p:cNvPr id="11" name="直接箭头连接符 10"/>
          <p:cNvCxnSpPr/>
          <p:nvPr/>
        </p:nvCxnSpPr>
        <p:spPr>
          <a:xfrm flipV="1">
            <a:off x="2252345" y="2217420"/>
            <a:ext cx="584835" cy="4343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254250" y="2727325"/>
            <a:ext cx="647065" cy="22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3"/>
          </p:cNvCxnSpPr>
          <p:nvPr/>
        </p:nvCxnSpPr>
        <p:spPr>
          <a:xfrm flipV="1">
            <a:off x="2225040" y="3549015"/>
            <a:ext cx="667385" cy="12617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225040" y="4897120"/>
            <a:ext cx="621665" cy="12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225040" y="2729865"/>
            <a:ext cx="648970" cy="13995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10" idx="1"/>
          </p:cNvCxnSpPr>
          <p:nvPr/>
        </p:nvCxnSpPr>
        <p:spPr>
          <a:xfrm>
            <a:off x="1566545" y="2946400"/>
            <a:ext cx="1334770" cy="28111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36743" y="549866"/>
            <a:ext cx="414083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Language points</a:t>
            </a:r>
          </a:p>
        </p:txBody>
      </p:sp>
      <p:sp>
        <p:nvSpPr>
          <p:cNvPr id="100" name="文本框 99"/>
          <p:cNvSpPr txBox="1"/>
          <p:nvPr/>
        </p:nvSpPr>
        <p:spPr>
          <a:xfrm>
            <a:off x="356887" y="1914593"/>
            <a:ext cx="8308340" cy="3046988"/>
          </a:xfrm>
          <a:prstGeom prst="rect">
            <a:avLst/>
          </a:prstGeom>
          <a:noFill/>
          <a:ln w="9525">
            <a:noFill/>
          </a:ln>
        </p:spPr>
        <p:txBody>
          <a:bodyPr wrap="square">
            <a:spAutoFit/>
          </a:bodyPr>
          <a:lstStyle/>
          <a:p>
            <a:pPr indent="0" fontAlgn="auto">
              <a:lnSpc>
                <a:spcPct val="150000"/>
              </a:lnSpc>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1.We use them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again and </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again</a:t>
            </a:r>
            <a:r>
              <a:rPr lang="en-US" altLang="zh-CN" sz="28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，or</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we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put</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other garbage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them. </a:t>
            </a:r>
          </a:p>
          <a:p>
            <a:pPr indent="0" fontAlgn="auto">
              <a:lnSpc>
                <a:spcPct val="150000"/>
              </a:lnSpc>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again and </a:t>
            </a:r>
            <a:r>
              <a:rPr lang="en-US" altLang="zh-CN" sz="24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again</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是固定搭配，意为“反复地，再三地</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例：I</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like this novel very </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much，so</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I read it again and again.</a:t>
            </a:r>
          </a:p>
          <a:p>
            <a:pPr indent="0" fontAlgn="auto">
              <a:lnSpc>
                <a:spcPct val="150000"/>
              </a:lnSpc>
            </a:pP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rPr>
              <a:t>我非常喜欢这本小说，所以我读了一遍又一遍</a:t>
            </a:r>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box(in)">
                                      <p:cBhvr>
                                        <p:cTn id="7" dur="500"/>
                                        <p:tgtEl>
                                          <p:spTgt spid="1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2" end="2"/>
                                            </p:txEl>
                                          </p:spTgt>
                                        </p:tgtEl>
                                        <p:attrNameLst>
                                          <p:attrName>style.visibility</p:attrName>
                                        </p:attrNameLst>
                                      </p:cBhvr>
                                      <p:to>
                                        <p:strVal val="visible"/>
                                      </p:to>
                                    </p:set>
                                    <p:animEffect transition="in" filter="box(in)">
                                      <p:cBhvr>
                                        <p:cTn id="12" dur="500"/>
                                        <p:tgtEl>
                                          <p:spTgt spid="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
                                            <p:txEl>
                                              <p:pRg st="3" end="3"/>
                                            </p:txEl>
                                          </p:spTgt>
                                        </p:tgtEl>
                                        <p:attrNameLst>
                                          <p:attrName>style.visibility</p:attrName>
                                        </p:attrNameLst>
                                      </p:cBhvr>
                                      <p:to>
                                        <p:strVal val="visible"/>
                                      </p:to>
                                    </p:set>
                                    <p:animEffect transition="in" filter="box(in)">
                                      <p:cBhvr>
                                        <p:cTn id="1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3750" y="1165860"/>
            <a:ext cx="8255000" cy="4526280"/>
          </a:xfrm>
        </p:spPr>
        <p:txBody>
          <a:bodyPr>
            <a:noAutofit/>
          </a:bodyPr>
          <a:lstStyle/>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sym typeface="+mn-ea"/>
              </a:rPr>
              <a:t>1. Be able to use the words and phrases:</a:t>
            </a:r>
            <a:endParaRPr kumimoji="1" lang="en-US" altLang="zh-CN" b="1" noProof="0" dirty="0">
              <a:ln>
                <a:noFill/>
              </a:ln>
              <a:solidFill>
                <a:srgbClr val="66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leak, tap, beer, truck, recycling, factory, unlike, take a shower, again and again, put...in... ,  ride a/one's bike to… , make a change, make a difference</a:t>
            </a:r>
          </a:p>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2. Learn to protect the environment around us</a:t>
            </a:r>
          </a:p>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3. Be able to write a passage about protecting environment</a:t>
            </a:r>
          </a:p>
          <a:p>
            <a:pPr marL="0" marR="0" lvl="0" indent="0" algn="just"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4. Learn some key sentences:</a:t>
            </a:r>
            <a:endParaRPr lang="en-US" altLang="zh-CN"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矩形 4"/>
          <p:cNvSpPr/>
          <p:nvPr/>
        </p:nvSpPr>
        <p:spPr>
          <a:xfrm>
            <a:off x="2423795" y="384810"/>
            <a:ext cx="429641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Learning Targets</a:t>
            </a:r>
          </a:p>
        </p:txBody>
      </p:sp>
      <p:pic>
        <p:nvPicPr>
          <p:cNvPr id="6150" name="Picture 6" descr="QQ截图20140901114902"/>
          <p:cNvPicPr>
            <a:picLocks noChangeAspect="1"/>
          </p:cNvPicPr>
          <p:nvPr/>
        </p:nvPicPr>
        <p:blipFill>
          <a:blip r:embed="rId2" cstate="email"/>
          <a:stretch>
            <a:fillRect/>
          </a:stretch>
        </p:blipFill>
        <p:spPr>
          <a:xfrm>
            <a:off x="182245" y="1334453"/>
            <a:ext cx="611188" cy="569912"/>
          </a:xfrm>
          <a:prstGeom prst="rect">
            <a:avLst/>
          </a:prstGeom>
          <a:noFill/>
          <a:ln w="9525">
            <a:noFill/>
          </a:ln>
        </p:spPr>
      </p:pic>
      <p:pic>
        <p:nvPicPr>
          <p:cNvPr id="2" name="Picture 6" descr="QQ截图20140901114902"/>
          <p:cNvPicPr>
            <a:picLocks noChangeAspect="1"/>
          </p:cNvPicPr>
          <p:nvPr/>
        </p:nvPicPr>
        <p:blipFill>
          <a:blip r:embed="rId2" cstate="email"/>
          <a:stretch>
            <a:fillRect/>
          </a:stretch>
        </p:blipFill>
        <p:spPr>
          <a:xfrm>
            <a:off x="182245" y="3454793"/>
            <a:ext cx="611188" cy="569912"/>
          </a:xfrm>
          <a:prstGeom prst="rect">
            <a:avLst/>
          </a:prstGeom>
          <a:noFill/>
          <a:ln w="9525">
            <a:noFill/>
          </a:ln>
        </p:spPr>
      </p:pic>
      <p:pic>
        <p:nvPicPr>
          <p:cNvPr id="4" name="Picture 6" descr="QQ截图20140901114902"/>
          <p:cNvPicPr>
            <a:picLocks noChangeAspect="1"/>
          </p:cNvPicPr>
          <p:nvPr/>
        </p:nvPicPr>
        <p:blipFill>
          <a:blip r:embed="rId2" cstate="email"/>
          <a:stretch>
            <a:fillRect/>
          </a:stretch>
        </p:blipFill>
        <p:spPr>
          <a:xfrm>
            <a:off x="182245" y="4024705"/>
            <a:ext cx="611188" cy="569912"/>
          </a:xfrm>
          <a:prstGeom prst="rect">
            <a:avLst/>
          </a:prstGeom>
          <a:noFill/>
          <a:ln w="9525">
            <a:noFill/>
          </a:ln>
        </p:spPr>
      </p:pic>
      <p:pic>
        <p:nvPicPr>
          <p:cNvPr id="6" name="Picture 6" descr="QQ截图20140901114902"/>
          <p:cNvPicPr>
            <a:picLocks noChangeAspect="1"/>
          </p:cNvPicPr>
          <p:nvPr/>
        </p:nvPicPr>
        <p:blipFill>
          <a:blip r:embed="rId2" cstate="email"/>
          <a:stretch>
            <a:fillRect/>
          </a:stretch>
        </p:blipFill>
        <p:spPr>
          <a:xfrm>
            <a:off x="182245" y="4594617"/>
            <a:ext cx="611188" cy="569912"/>
          </a:xfrm>
          <a:prstGeom prst="rect">
            <a:avLst/>
          </a:prstGeom>
          <a:noFill/>
          <a:ln w="9525">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7830" y="816610"/>
            <a:ext cx="8308340" cy="1949508"/>
          </a:xfrm>
          <a:prstGeom prst="rect">
            <a:avLst/>
          </a:prstGeom>
          <a:noFill/>
          <a:ln w="9525">
            <a:noFill/>
          </a:ln>
        </p:spPr>
        <p:txBody>
          <a:bodyPr wrap="square">
            <a:spAutoFit/>
          </a:bodyPr>
          <a:lstStyle/>
          <a:p>
            <a:pPr indent="0" fontAlgn="auto">
              <a:lnSpc>
                <a:spcPct val="150000"/>
              </a:lnSpc>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put…in…</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把……</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放在</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……里。</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例：Please</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put your shoes in the shoe cabinet.</a:t>
            </a:r>
          </a:p>
          <a:p>
            <a:pPr indent="0" fontAlgn="auto">
              <a:lnSpc>
                <a:spcPct val="150000"/>
              </a:lnSpc>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请把你的鞋子放进鞋柜</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descr="图片71"/>
          <p:cNvPicPr>
            <a:picLocks noChangeAspect="1"/>
          </p:cNvPicPr>
          <p:nvPr/>
        </p:nvPicPr>
        <p:blipFill>
          <a:blip r:embed="rId2" cstate="email"/>
          <a:stretch>
            <a:fillRect/>
          </a:stretch>
        </p:blipFill>
        <p:spPr>
          <a:xfrm>
            <a:off x="5105400" y="3123565"/>
            <a:ext cx="3620770" cy="34740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ox(in)">
                                      <p:cBhvr>
                                        <p:cTn id="12" dur="500"/>
                                        <p:tgtEl>
                                          <p:spTgt spid="100">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box(in)">
                                      <p:cBhvr>
                                        <p:cTn id="15"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7190" y="685165"/>
            <a:ext cx="8390255" cy="3322955"/>
          </a:xfrm>
          <a:prstGeom prst="rect">
            <a:avLst/>
          </a:prstGeom>
          <a:noFill/>
        </p:spPr>
        <p:txBody>
          <a:bodyPr wrap="square" rtlCol="0" anchor="t">
            <a:spAutoFit/>
          </a:bodyPr>
          <a:lstStyle/>
          <a:p>
            <a:pPr marL="457200" indent="-457200" fontAlgn="auto">
              <a:lnSpc>
                <a:spcPct val="150000"/>
              </a:lnSpc>
              <a:buClr>
                <a:schemeClr val="bg1"/>
              </a:buClr>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2. I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ride my bike to</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school every day.</a:t>
            </a:r>
            <a:endPar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ct val="150000"/>
              </a:lnSpc>
              <a:buNone/>
            </a:pP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ride a/one's bike to…</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骑自行车去</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它相当于</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go</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to…by </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bike</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或</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go</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to…on a bike</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ct val="150000"/>
              </a:lnSpc>
              <a:buNone/>
            </a:pP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例：My</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mother rides a bike to work every day.</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ct val="150000"/>
              </a:lnSpc>
              <a:buNone/>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我妈妈每天骑自行车去上班</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800" dirty="0"/>
          </a:p>
        </p:txBody>
      </p:sp>
      <p:pic>
        <p:nvPicPr>
          <p:cNvPr id="3" name="图片 2" descr="图片131"/>
          <p:cNvPicPr>
            <a:picLocks noChangeAspect="1"/>
          </p:cNvPicPr>
          <p:nvPr/>
        </p:nvPicPr>
        <p:blipFill>
          <a:blip r:embed="rId2" cstate="email"/>
          <a:stretch>
            <a:fillRect/>
          </a:stretch>
        </p:blipFill>
        <p:spPr>
          <a:xfrm>
            <a:off x="5756910" y="4224020"/>
            <a:ext cx="3249295" cy="2477770"/>
          </a:xfrm>
          <a:prstGeom prst="rect">
            <a:avLst/>
          </a:prstGeom>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7830" y="694690"/>
            <a:ext cx="8308340" cy="3322955"/>
          </a:xfrm>
          <a:prstGeom prst="rect">
            <a:avLst/>
          </a:prstGeom>
          <a:noFill/>
          <a:ln w="9525">
            <a:noFill/>
          </a:ln>
        </p:spPr>
        <p:txBody>
          <a:bodyPr wrap="square">
            <a:spAutoFit/>
          </a:bodyPr>
          <a:lstStyle/>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Unlike</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other types of transportation, a bike doesn't make any pollution. </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unlike</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prep.</a:t>
            </a:r>
            <a:r>
              <a:rPr lang="en-US" altLang="zh-CN" sz="28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不像。它是like</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(像)</a:t>
            </a:r>
            <a:r>
              <a:rPr lang="en-US" altLang="zh-CN" sz="28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的反义词</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例：Unlike</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her mother, she doesn't like watching </a:t>
            </a:r>
            <a:r>
              <a:rPr lang="en-US" altLang="zh-CN" sz="28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TV.不像她妈妈，她不喜欢看电视</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2" name="图片 1" descr="图片kkk1"/>
          <p:cNvPicPr>
            <a:picLocks noChangeAspect="1"/>
          </p:cNvPicPr>
          <p:nvPr/>
        </p:nvPicPr>
        <p:blipFill>
          <a:blip r:embed="rId2" cstate="print"/>
          <a:stretch>
            <a:fillRect/>
          </a:stretch>
        </p:blipFill>
        <p:spPr>
          <a:xfrm>
            <a:off x="6605270" y="3846830"/>
            <a:ext cx="1384935" cy="292544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blinds(horizontal)">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21506"/>
          <p:cNvSpPr/>
          <p:nvPr/>
        </p:nvSpPr>
        <p:spPr>
          <a:xfrm>
            <a:off x="337185" y="1023588"/>
            <a:ext cx="8469630" cy="3900235"/>
          </a:xfrm>
          <a:prstGeom prst="rect">
            <a:avLst/>
          </a:prstGeom>
          <a:noFill/>
          <a:ln w="9525">
            <a:noFill/>
          </a:ln>
        </p:spPr>
        <p:txBody>
          <a:bodyPr wrap="square" anchor="ctr">
            <a:spAutoFit/>
          </a:bodyPr>
          <a:lstStyle/>
          <a:p>
            <a:pPr fontAlgn="auto">
              <a:lnSpc>
                <a:spcPct val="150000"/>
              </a:lnSpc>
            </a:pP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4. In fact, if each of us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makes</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small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change</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in our </a:t>
            </a:r>
            <a:r>
              <a:rPr lang="en-US" altLang="zh-CN" sz="24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life，we</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can</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make a</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big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difference</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to our environment.</a:t>
            </a:r>
            <a:endParaRPr lang="en-US" altLang="zh-CN" sz="2400" b="1" dirty="0">
              <a:solidFill>
                <a:srgbClr val="FF0000"/>
              </a:solidFill>
              <a:latin typeface="Times New Roman" panose="02020603050405020304" pitchFamily="18" charset="0"/>
              <a:ea typeface="宋体" panose="02010600030101010101" pitchFamily="2" charset="-122"/>
            </a:endParaRPr>
          </a:p>
          <a:p>
            <a:pPr fontAlgn="auto">
              <a:lnSpc>
                <a:spcPct val="150000"/>
              </a:lnSpc>
            </a:pPr>
            <a:r>
              <a:rPr lang="en-US" altLang="zh-CN" sz="2400" b="1" dirty="0">
                <a:solidFill>
                  <a:schemeClr val="tx1"/>
                </a:solidFill>
                <a:latin typeface="Times New Roman" panose="02020603050405020304" pitchFamily="18" charset="0"/>
                <a:ea typeface="宋体" panose="02010600030101010101" pitchFamily="2" charset="-122"/>
              </a:rPr>
              <a:t>(1)</a:t>
            </a:r>
            <a:r>
              <a:rPr lang="en-US" altLang="zh-CN" sz="2400" b="1" dirty="0">
                <a:solidFill>
                  <a:srgbClr val="FF0000"/>
                </a:solidFill>
                <a:latin typeface="Times New Roman" panose="02020603050405020304" pitchFamily="18" charset="0"/>
                <a:ea typeface="宋体" panose="02010600030101010101" pitchFamily="2" charset="-122"/>
              </a:rPr>
              <a:t> make a change </a:t>
            </a:r>
            <a:r>
              <a:rPr lang="zh-CN" altLang="en-US" sz="2400" b="1" dirty="0">
                <a:solidFill>
                  <a:schemeClr val="tx1"/>
                </a:solidFill>
                <a:latin typeface="Times New Roman" panose="02020603050405020304" pitchFamily="18" charset="0"/>
                <a:ea typeface="宋体" panose="02010600030101010101" pitchFamily="2" charset="-122"/>
              </a:rPr>
              <a:t>意思是“做改动，改变”</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例：</a:t>
            </a:r>
            <a:r>
              <a:rPr lang="en-US" altLang="zh-CN" sz="2400" b="1" dirty="0">
                <a:solidFill>
                  <a:schemeClr val="tx1"/>
                </a:solidFill>
                <a:latin typeface="Times New Roman" panose="02020603050405020304" pitchFamily="18" charset="0"/>
                <a:ea typeface="宋体" panose="02010600030101010101" pitchFamily="2" charset="-122"/>
              </a:rPr>
              <a:t>Can I make a change in my reservation?</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我能改变预定吗？</a:t>
            </a:r>
          </a:p>
          <a:p>
            <a:pPr fontAlgn="auto">
              <a:lnSpc>
                <a:spcPct val="150000"/>
              </a:lnSpc>
            </a:pPr>
            <a:r>
              <a:rPr lang="en-US" altLang="zh-CN" sz="2400" b="1" dirty="0">
                <a:solidFill>
                  <a:schemeClr val="tx1"/>
                </a:solidFill>
                <a:latin typeface="Times New Roman" panose="02020603050405020304" pitchFamily="18" charset="0"/>
                <a:ea typeface="宋体" panose="02010600030101010101" pitchFamily="2" charset="-122"/>
              </a:rPr>
              <a:t>         I think we need to make a change.</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我觉得我们得做些改变。</a:t>
            </a:r>
            <a:endParaRPr lang="en-US" altLang="zh-CN" sz="2400" b="1" dirty="0">
              <a:solidFill>
                <a:schemeClr val="tx1"/>
              </a:solidFill>
              <a:latin typeface="Times New Roman" panose="02020603050405020304" pitchFamily="18" charset="0"/>
              <a:ea typeface="宋体" panose="02010600030101010101" pitchFamily="2" charset="-122"/>
            </a:endParaRPr>
          </a:p>
        </p:txBody>
      </p:sp>
      <p:pic>
        <p:nvPicPr>
          <p:cNvPr id="2" name="图片 1" descr="图片155"/>
          <p:cNvPicPr>
            <a:picLocks noChangeAspect="1"/>
          </p:cNvPicPr>
          <p:nvPr/>
        </p:nvPicPr>
        <p:blipFill>
          <a:blip r:embed="rId2" cstate="print"/>
          <a:stretch>
            <a:fillRect/>
          </a:stretch>
        </p:blipFill>
        <p:spPr>
          <a:xfrm>
            <a:off x="5916295" y="4806950"/>
            <a:ext cx="2890520" cy="188087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charRg st="0" end="0"/>
                                            </p:txEl>
                                          </p:spTgt>
                                        </p:tgtEl>
                                        <p:attrNameLst>
                                          <p:attrName>style.visibility</p:attrName>
                                        </p:attrNameLst>
                                      </p:cBhvr>
                                      <p:to>
                                        <p:strVal val="visible"/>
                                      </p:to>
                                    </p:set>
                                    <p:animEffect transition="in" filter="blinds(horizontal)">
                                      <p:cBhvr>
                                        <p:cTn id="7" dur="500"/>
                                        <p:tgtEl>
                                          <p:spTgt spid="21507">
                                            <p:txEl>
                                              <p:char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charRg st="1" end="1"/>
                                            </p:txEl>
                                          </p:spTgt>
                                        </p:tgtEl>
                                        <p:attrNameLst>
                                          <p:attrName>style.visibility</p:attrName>
                                        </p:attrNameLst>
                                      </p:cBhvr>
                                      <p:to>
                                        <p:strVal val="visible"/>
                                      </p:to>
                                    </p:set>
                                    <p:animEffect transition="in" filter="blinds(horizontal)">
                                      <p:cBhvr>
                                        <p:cTn id="12" dur="500"/>
                                        <p:tgtEl>
                                          <p:spTgt spid="21507">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charRg st="0" end="26"/>
                                            </p:txEl>
                                          </p:spTgt>
                                        </p:tgtEl>
                                        <p:attrNameLst>
                                          <p:attrName>style.visibility</p:attrName>
                                        </p:attrNameLst>
                                      </p:cBhvr>
                                      <p:to>
                                        <p:strVal val="visible"/>
                                      </p:to>
                                    </p:set>
                                    <p:animEffect transition="in" filter="blinds(horizontal)">
                                      <p:cBhvr>
                                        <p:cTn id="17" dur="500"/>
                                        <p:tgtEl>
                                          <p:spTgt spid="21507">
                                            <p:txEl>
                                              <p:charRg st="0" end="2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box(in)">
                                      <p:cBhvr>
                                        <p:cTn id="22" dur="500"/>
                                        <p:tgtEl>
                                          <p:spTgt spid="21507">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box(in)">
                                      <p:cBhvr>
                                        <p:cTn id="25" dur="500"/>
                                        <p:tgtEl>
                                          <p:spTgt spid="215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1507">
                                            <p:txEl>
                                              <p:pRg st="4" end="4"/>
                                            </p:txEl>
                                          </p:spTgt>
                                        </p:tgtEl>
                                        <p:attrNameLst>
                                          <p:attrName>style.visibility</p:attrName>
                                        </p:attrNameLst>
                                      </p:cBhvr>
                                      <p:to>
                                        <p:strVal val="visible"/>
                                      </p:to>
                                    </p:set>
                                    <p:animEffect transition="in" filter="box(in)">
                                      <p:cBhvr>
                                        <p:cTn id="30" dur="500"/>
                                        <p:tgtEl>
                                          <p:spTgt spid="21507">
                                            <p:txEl>
                                              <p:pRg st="4" end="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1507">
                                            <p:txEl>
                                              <p:pRg st="5" end="5"/>
                                            </p:txEl>
                                          </p:spTgt>
                                        </p:tgtEl>
                                        <p:attrNameLst>
                                          <p:attrName>style.visibility</p:attrName>
                                        </p:attrNameLst>
                                      </p:cBhvr>
                                      <p:to>
                                        <p:strVal val="visible"/>
                                      </p:to>
                                    </p:set>
                                    <p:animEffect transition="in" filter="box(in)">
                                      <p:cBhvr>
                                        <p:cTn id="33"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3710" y="567690"/>
            <a:ext cx="8441690" cy="2238241"/>
          </a:xfrm>
          <a:prstGeom prst="rect">
            <a:avLst/>
          </a:prstGeom>
          <a:noFill/>
        </p:spPr>
        <p:txBody>
          <a:bodyPr wrap="square" rtlCol="0" anchor="t">
            <a:spAutoFit/>
          </a:bodyPr>
          <a:lstStyle/>
          <a:p>
            <a:pPr fontAlgn="auto">
              <a:lnSpc>
                <a:spcPct val="150000"/>
              </a:lnSpc>
            </a:pPr>
            <a:r>
              <a:rPr lang="en-US" altLang="zh-CN" sz="2400" b="1" dirty="0">
                <a:solidFill>
                  <a:schemeClr val="tx1"/>
                </a:solidFill>
                <a:latin typeface="Times New Roman" panose="02020603050405020304" pitchFamily="18" charset="0"/>
                <a:ea typeface="宋体" panose="02010600030101010101" pitchFamily="2" charset="-122"/>
                <a:sym typeface="+mn-ea"/>
              </a:rPr>
              <a:t>(2)</a:t>
            </a:r>
            <a:r>
              <a:rPr lang="en-US" altLang="zh-CN" sz="2400" b="1" dirty="0">
                <a:solidFill>
                  <a:srgbClr val="FF0000"/>
                </a:solidFill>
                <a:latin typeface="Times New Roman" panose="02020603050405020304" pitchFamily="18" charset="0"/>
                <a:ea typeface="宋体" panose="02010600030101010101" pitchFamily="2" charset="-122"/>
                <a:sym typeface="+mn-ea"/>
              </a:rPr>
              <a:t> make a difference</a:t>
            </a:r>
            <a:r>
              <a:rPr lang="zh-CN" altLang="en-US" sz="2400" b="1" dirty="0">
                <a:latin typeface="Times New Roman" panose="02020603050405020304" pitchFamily="18" charset="0"/>
                <a:ea typeface="宋体" panose="02010600030101010101" pitchFamily="2" charset="-122"/>
                <a:sym typeface="+mn-ea"/>
              </a:rPr>
              <a:t>意为“有影响；起</a:t>
            </a:r>
            <a:r>
              <a:rPr lang="en-US" altLang="zh-CN" sz="2400" b="1" dirty="0">
                <a:latin typeface="Times New Roman" panose="02020603050405020304" pitchFamily="18" charset="0"/>
                <a:ea typeface="宋体" panose="02010600030101010101" pitchFamily="2" charset="-122"/>
                <a:sym typeface="+mn-ea"/>
              </a:rPr>
              <a:t>(</a:t>
            </a:r>
            <a:r>
              <a:rPr lang="zh-CN" altLang="en-US" sz="2400" b="1" dirty="0">
                <a:latin typeface="Times New Roman" panose="02020603050405020304" pitchFamily="18" charset="0"/>
                <a:ea typeface="宋体" panose="02010600030101010101" pitchFamily="2" charset="-122"/>
                <a:sym typeface="+mn-ea"/>
              </a:rPr>
              <a:t>重要</a:t>
            </a:r>
            <a:r>
              <a:rPr lang="en-US" altLang="zh-CN" sz="2400" b="1" dirty="0">
                <a:latin typeface="Times New Roman" panose="02020603050405020304" pitchFamily="18" charset="0"/>
                <a:ea typeface="宋体" panose="02010600030101010101" pitchFamily="2" charset="-122"/>
                <a:sym typeface="+mn-ea"/>
              </a:rPr>
              <a:t>)</a:t>
            </a:r>
            <a:r>
              <a:rPr lang="zh-CN" altLang="en-US" sz="2400" b="1" dirty="0">
                <a:latin typeface="Times New Roman" panose="02020603050405020304" pitchFamily="18" charset="0"/>
                <a:ea typeface="宋体" panose="02010600030101010101" pitchFamily="2" charset="-122"/>
                <a:sym typeface="+mn-ea"/>
              </a:rPr>
              <a:t>作用”。</a:t>
            </a:r>
            <a:endParaRPr lang="zh-CN" altLang="en-US" sz="2400" b="1" dirty="0">
              <a:solidFill>
                <a:schemeClr val="tx1"/>
              </a:solidFill>
              <a:latin typeface="Times New Roman" panose="02020603050405020304" pitchFamily="18" charset="0"/>
              <a:ea typeface="宋体" panose="02010600030101010101" pitchFamily="2" charset="-122"/>
              <a:sym typeface="+mn-ea"/>
            </a:endParaRPr>
          </a:p>
          <a:p>
            <a:pPr fontAlgn="auto">
              <a:lnSpc>
                <a:spcPct val="150000"/>
              </a:lnSpc>
            </a:pPr>
            <a:r>
              <a:rPr lang="zh-CN" altLang="en-US" sz="2400" b="1" dirty="0">
                <a:latin typeface="Times New Roman" panose="02020603050405020304" pitchFamily="18" charset="0"/>
                <a:ea typeface="宋体" panose="02010600030101010101" pitchFamily="2" charset="-122"/>
                <a:sym typeface="+mn-ea"/>
              </a:rPr>
              <a:t>例：</a:t>
            </a:r>
            <a:r>
              <a:rPr lang="en-US" altLang="zh-CN" sz="2400" b="1" dirty="0">
                <a:latin typeface="Times New Roman" panose="02020603050405020304" pitchFamily="18" charset="0"/>
                <a:ea typeface="宋体" panose="02010600030101010101" pitchFamily="2" charset="-122"/>
                <a:sym typeface="+mn-ea"/>
              </a:rPr>
              <a:t>As teachers, you must believe that you can make a difference to the lives of your students.</a:t>
            </a:r>
            <a:endParaRPr lang="en-US" altLang="zh-CN" sz="2400" b="1" dirty="0">
              <a:solidFill>
                <a:schemeClr val="tx1"/>
              </a:solidFill>
              <a:latin typeface="Times New Roman" panose="02020603050405020304" pitchFamily="18" charset="0"/>
              <a:ea typeface="宋体" panose="02010600030101010101" pitchFamily="2" charset="-122"/>
              <a:sym typeface="+mn-ea"/>
            </a:endParaRPr>
          </a:p>
          <a:p>
            <a:pPr fontAlgn="auto">
              <a:lnSpc>
                <a:spcPct val="150000"/>
              </a:lnSpc>
            </a:pPr>
            <a:r>
              <a:rPr lang="zh-CN" altLang="en-US" sz="2400" b="1" dirty="0">
                <a:latin typeface="Times New Roman" panose="02020603050405020304" pitchFamily="18" charset="0"/>
                <a:ea typeface="宋体" panose="02010600030101010101" pitchFamily="2" charset="-122"/>
                <a:sym typeface="+mn-ea"/>
              </a:rPr>
              <a:t>身为教师，你们必须坚信你们能够影响学生的一生</a:t>
            </a:r>
            <a:r>
              <a:rPr lang="zh-CN" altLang="en-US" sz="2400" b="1" dirty="0" smtClean="0">
                <a:latin typeface="Times New Roman" panose="02020603050405020304" pitchFamily="18" charset="0"/>
                <a:ea typeface="宋体" panose="02010600030101010101" pitchFamily="2" charset="-122"/>
                <a:sym typeface="+mn-ea"/>
              </a:rPr>
              <a:t>。</a:t>
            </a:r>
            <a:endParaRPr lang="en-US" altLang="zh-CN" sz="2400" b="1" dirty="0">
              <a:solidFill>
                <a:schemeClr val="tx1"/>
              </a:solidFill>
              <a:latin typeface="Times New Roman" panose="02020603050405020304" pitchFamily="18" charset="0"/>
              <a:ea typeface="宋体" panose="02010600030101010101" pitchFamily="2" charset="-122"/>
            </a:endParaRPr>
          </a:p>
        </p:txBody>
      </p:sp>
      <p:pic>
        <p:nvPicPr>
          <p:cNvPr id="3" name="图片 2" descr="timg (2)"/>
          <p:cNvPicPr>
            <a:picLocks noChangeAspect="1"/>
          </p:cNvPicPr>
          <p:nvPr/>
        </p:nvPicPr>
        <p:blipFill>
          <a:blip r:embed="rId2" cstate="email"/>
          <a:stretch>
            <a:fillRect/>
          </a:stretch>
        </p:blipFill>
        <p:spPr>
          <a:xfrm>
            <a:off x="5697855" y="3294380"/>
            <a:ext cx="2499360" cy="3329940"/>
          </a:xfrm>
          <a:prstGeom prst="rect">
            <a:avLst/>
          </a:prstGeom>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19158" y="439420"/>
            <a:ext cx="206565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Writing</a:t>
            </a:r>
          </a:p>
        </p:txBody>
      </p:sp>
      <p:sp>
        <p:nvSpPr>
          <p:cNvPr id="4" name="文本框 3"/>
          <p:cNvSpPr txBox="1"/>
          <p:nvPr/>
        </p:nvSpPr>
        <p:spPr>
          <a:xfrm>
            <a:off x="406399" y="1413958"/>
            <a:ext cx="8330565" cy="3215111"/>
          </a:xfrm>
          <a:prstGeom prst="rect">
            <a:avLst/>
          </a:prstGeom>
          <a:noFill/>
        </p:spPr>
        <p:txBody>
          <a:bodyPr wrap="square" rtlCol="0">
            <a:spAutoFit/>
          </a:bodyPr>
          <a:lstStyle/>
          <a:p>
            <a:pPr indent="0" fontAlgn="auto">
              <a:lnSpc>
                <a:spcPct val="150000"/>
              </a:lnSpc>
            </a:pPr>
            <a:r>
              <a:rPr lang="zh-CN" altLang="en-US" sz="2300" dirty="0">
                <a:solidFill>
                  <a:srgbClr val="FF0000"/>
                </a:solidFill>
                <a:latin typeface="Times New Roman" panose="02020603050405020304" pitchFamily="18" charset="0"/>
                <a:cs typeface="Times New Roman" panose="02020603050405020304" pitchFamily="18" charset="0"/>
              </a:rPr>
              <a:t>如何写关于环保的文章：</a:t>
            </a:r>
            <a:endParaRPr lang="zh-CN" altLang="en-US" sz="2300" dirty="0">
              <a:latin typeface="Times New Roman" panose="02020603050405020304" pitchFamily="18" charset="0"/>
              <a:cs typeface="Times New Roman" panose="02020603050405020304" pitchFamily="18" charset="0"/>
            </a:endParaRPr>
          </a:p>
          <a:p>
            <a:pPr indent="0" fontAlgn="auto">
              <a:lnSpc>
                <a:spcPct val="150000"/>
              </a:lnSpc>
            </a:pPr>
            <a:r>
              <a:rPr lang="zh-CN" altLang="en-US" sz="2300" dirty="0">
                <a:latin typeface="Times New Roman" panose="02020603050405020304" pitchFamily="18" charset="0"/>
                <a:cs typeface="Times New Roman" panose="02020603050405020304" pitchFamily="18" charset="0"/>
              </a:rPr>
              <a:t>第一，确定环保主题。</a:t>
            </a:r>
          </a:p>
          <a:p>
            <a:pPr indent="0" fontAlgn="auto">
              <a:lnSpc>
                <a:spcPct val="150000"/>
              </a:lnSpc>
            </a:pPr>
            <a:r>
              <a:rPr lang="zh-CN" altLang="en-US" sz="2300" dirty="0">
                <a:latin typeface="Times New Roman" panose="02020603050405020304" pitchFamily="18" charset="0"/>
                <a:cs typeface="Times New Roman" panose="02020603050405020304" pitchFamily="18" charset="0"/>
              </a:rPr>
              <a:t>第二，寻找问题事物的问题。</a:t>
            </a:r>
          </a:p>
          <a:p>
            <a:pPr indent="0" fontAlgn="auto">
              <a:lnSpc>
                <a:spcPct val="150000"/>
              </a:lnSpc>
            </a:pPr>
            <a:r>
              <a:rPr lang="zh-CN" altLang="en-US" sz="2300" dirty="0">
                <a:latin typeface="Times New Roman" panose="02020603050405020304" pitchFamily="18" charset="0"/>
                <a:cs typeface="Times New Roman" panose="02020603050405020304" pitchFamily="18" charset="0"/>
              </a:rPr>
              <a:t>第三，如何去解决这些环保问题。</a:t>
            </a:r>
          </a:p>
          <a:p>
            <a:pPr indent="0" fontAlgn="auto">
              <a:lnSpc>
                <a:spcPct val="150000"/>
              </a:lnSpc>
            </a:pPr>
            <a:r>
              <a:rPr lang="zh-CN" altLang="en-US" sz="2300" dirty="0">
                <a:latin typeface="Times New Roman" panose="02020603050405020304" pitchFamily="18" charset="0"/>
                <a:cs typeface="Times New Roman" panose="02020603050405020304" pitchFamily="18" charset="0"/>
              </a:rPr>
              <a:t>第四，人们都做了哪些环保活动，取得了怎么样的成效。</a:t>
            </a:r>
          </a:p>
          <a:p>
            <a:pPr indent="0" fontAlgn="auto">
              <a:lnSpc>
                <a:spcPct val="150000"/>
              </a:lnSpc>
            </a:pPr>
            <a:r>
              <a:rPr lang="zh-CN" altLang="en-US" sz="2300" dirty="0">
                <a:latin typeface="Times New Roman" panose="02020603050405020304" pitchFamily="18" charset="0"/>
                <a:cs typeface="Times New Roman" panose="02020603050405020304" pitchFamily="18" charset="0"/>
              </a:rPr>
              <a:t>第五，说明环保需要长久的坚持下去，</a:t>
            </a:r>
            <a:r>
              <a:rPr lang="zh-CN" altLang="en-US" sz="2300" dirty="0">
                <a:latin typeface="Times New Roman" panose="02020603050405020304" pitchFamily="18" charset="0"/>
                <a:cs typeface="Times New Roman" panose="02020603050405020304" pitchFamily="18" charset="0"/>
                <a:sym typeface="+mn-ea"/>
              </a:rPr>
              <a:t>结尾</a:t>
            </a:r>
            <a:r>
              <a:rPr lang="zh-CN" altLang="en-US" sz="2300" dirty="0">
                <a:latin typeface="Times New Roman" panose="02020603050405020304" pitchFamily="18" charset="0"/>
                <a:cs typeface="Times New Roman" panose="02020603050405020304" pitchFamily="18" charset="0"/>
              </a:rPr>
              <a:t>倡导人们都来环保</a:t>
            </a:r>
            <a:r>
              <a:rPr lang="zh-CN" altLang="en-US" sz="2300" dirty="0" smtClean="0">
                <a:latin typeface="Times New Roman" panose="02020603050405020304" pitchFamily="18" charset="0"/>
                <a:cs typeface="Times New Roman" panose="02020603050405020304" pitchFamily="18" charset="0"/>
              </a:rPr>
              <a:t>。</a:t>
            </a:r>
            <a:endParaRPr lang="zh-CN" altLang="en-US" sz="2300" dirty="0">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3375" y="824791"/>
            <a:ext cx="8477885" cy="4284314"/>
          </a:xfrm>
          <a:prstGeom prst="rect">
            <a:avLst/>
          </a:prstGeom>
          <a:noFill/>
        </p:spPr>
        <p:txBody>
          <a:bodyPr wrap="square" rtlCol="0">
            <a:spAutoFit/>
          </a:bodyPr>
          <a:lstStyle/>
          <a:p>
            <a:pPr indent="0" fontAlgn="auto">
              <a:lnSpc>
                <a:spcPct val="150000"/>
              </a:lnSpc>
            </a:pPr>
            <a:r>
              <a:rPr lang="en-US" altLang="zh-CN" sz="2400" b="1" i="1" dirty="0">
                <a:solidFill>
                  <a:schemeClr val="accent2"/>
                </a:solidFill>
                <a:latin typeface="Times New Roman" panose="02020603050405020304" pitchFamily="18" charset="0"/>
                <a:cs typeface="Times New Roman" panose="02020603050405020304" pitchFamily="18" charset="0"/>
                <a:sym typeface="+mn-ea"/>
              </a:rPr>
              <a:t>Example</a:t>
            </a:r>
            <a:endParaRPr lang="en-US" altLang="zh-CN" sz="2000" b="1" dirty="0">
              <a:latin typeface="Times New Roman" panose="02020603050405020304" pitchFamily="18" charset="0"/>
              <a:cs typeface="Times New Roman" panose="02020603050405020304" pitchFamily="18" charset="0"/>
              <a:sym typeface="+mn-ea"/>
            </a:endParaRPr>
          </a:p>
          <a:p>
            <a:pPr indent="0" fontAlgn="auto">
              <a:lnSpc>
                <a:spcPct val="150000"/>
              </a:lnSpc>
            </a:pPr>
            <a:r>
              <a:rPr lang="en-US" altLang="zh-CN" sz="2000" b="1" dirty="0" err="1">
                <a:latin typeface="Times New Roman" panose="02020603050405020304" pitchFamily="18" charset="0"/>
                <a:cs typeface="Times New Roman" panose="02020603050405020304" pitchFamily="18" charset="0"/>
                <a:sym typeface="+mn-ea"/>
              </a:rPr>
              <a:t>在学校，一些同学不注意保护学校环境，使学校环境受到了损害。请你根据所给内容要点，以</a:t>
            </a:r>
            <a:r>
              <a:rPr lang="en-US" altLang="zh-CN" sz="2000" b="1" dirty="0">
                <a:latin typeface="Times New Roman" panose="02020603050405020304" pitchFamily="18" charset="0"/>
                <a:cs typeface="Times New Roman" panose="02020603050405020304" pitchFamily="18" charset="0"/>
                <a:sym typeface="+mn-ea"/>
              </a:rPr>
              <a:t> “Keep Our School Clean” 为题用英语写一篇80词左右的短文。</a:t>
            </a:r>
          </a:p>
          <a:p>
            <a:pPr indent="0" fontAlgn="auto">
              <a:lnSpc>
                <a:spcPct val="150000"/>
              </a:lnSpc>
            </a:pPr>
            <a:r>
              <a:rPr lang="en-US" altLang="zh-CN" sz="2000" b="1" dirty="0">
                <a:latin typeface="Times New Roman" panose="02020603050405020304" pitchFamily="18" charset="0"/>
                <a:cs typeface="Times New Roman" panose="02020603050405020304" pitchFamily="18" charset="0"/>
                <a:sym typeface="+mn-ea"/>
              </a:rPr>
              <a:t>内容要点：1.学校环境越来越差。2.随地吐痰和乱扔垃圾。3.毁坏花草树木。4.多植树，循环使用教材。5.保护学校环境。(</a:t>
            </a:r>
            <a:r>
              <a:rPr lang="en-US" altLang="zh-CN" sz="2000" b="1" dirty="0" err="1">
                <a:latin typeface="Times New Roman" panose="02020603050405020304" pitchFamily="18" charset="0"/>
                <a:cs typeface="Times New Roman" panose="02020603050405020304" pitchFamily="18" charset="0"/>
                <a:sym typeface="+mn-ea"/>
              </a:rPr>
              <a:t>广西玉林、防城港、崇左中考</a:t>
            </a:r>
            <a:r>
              <a:rPr lang="en-US" altLang="zh-CN" sz="2000" b="1" dirty="0">
                <a:latin typeface="Times New Roman" panose="02020603050405020304" pitchFamily="18" charset="0"/>
                <a:cs typeface="Times New Roman" panose="02020603050405020304" pitchFamily="18" charset="0"/>
                <a:sym typeface="+mn-ea"/>
              </a:rPr>
              <a:t>)</a:t>
            </a:r>
          </a:p>
          <a:p>
            <a:pPr indent="0" fontAlgn="auto">
              <a:lnSpc>
                <a:spcPct val="150000"/>
              </a:lnSpc>
            </a:pPr>
            <a:r>
              <a:rPr lang="en-US" altLang="zh-CN" sz="2000" b="1" dirty="0">
                <a:latin typeface="Times New Roman" panose="02020603050405020304" pitchFamily="18" charset="0"/>
                <a:cs typeface="Times New Roman" panose="02020603050405020304" pitchFamily="18" charset="0"/>
                <a:sym typeface="+mn-ea"/>
              </a:rPr>
              <a:t>参考词汇：1. worse　2. spit (</a:t>
            </a:r>
            <a:r>
              <a:rPr lang="en-US" altLang="zh-CN" sz="2000" b="1" dirty="0" err="1">
                <a:latin typeface="Times New Roman" panose="02020603050405020304" pitchFamily="18" charset="0"/>
                <a:cs typeface="Times New Roman" panose="02020603050405020304" pitchFamily="18" charset="0"/>
                <a:sym typeface="+mn-ea"/>
              </a:rPr>
              <a:t>吐痰</a:t>
            </a:r>
            <a:r>
              <a:rPr lang="en-US" altLang="zh-CN" sz="2000" b="1" dirty="0">
                <a:latin typeface="Times New Roman" panose="02020603050405020304" pitchFamily="18" charset="0"/>
                <a:cs typeface="Times New Roman" panose="02020603050405020304" pitchFamily="18" charset="0"/>
                <a:sym typeface="+mn-ea"/>
              </a:rPr>
              <a:t>)　3. destroy(</a:t>
            </a:r>
            <a:r>
              <a:rPr lang="en-US" altLang="zh-CN" sz="2000" b="1" dirty="0" err="1">
                <a:latin typeface="Times New Roman" panose="02020603050405020304" pitchFamily="18" charset="0"/>
                <a:cs typeface="Times New Roman" panose="02020603050405020304" pitchFamily="18" charset="0"/>
                <a:sym typeface="+mn-ea"/>
              </a:rPr>
              <a:t>破坏</a:t>
            </a:r>
            <a:r>
              <a:rPr lang="en-US" altLang="zh-CN" sz="2000" b="1" dirty="0">
                <a:latin typeface="Times New Roman" panose="02020603050405020304" pitchFamily="18" charset="0"/>
                <a:cs typeface="Times New Roman" panose="02020603050405020304" pitchFamily="18" charset="0"/>
                <a:sym typeface="+mn-ea"/>
              </a:rPr>
              <a:t>)　4. do something to protect…</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035" y="476885"/>
            <a:ext cx="8330565" cy="4062651"/>
          </a:xfrm>
          <a:prstGeom prst="rect">
            <a:avLst/>
          </a:prstGeom>
          <a:noFill/>
        </p:spPr>
        <p:txBody>
          <a:bodyPr wrap="square" rtlCol="0">
            <a:spAutoFit/>
          </a:bodyPr>
          <a:lstStyle/>
          <a:p>
            <a:pPr indent="0" algn="ctr" fontAlgn="auto">
              <a:lnSpc>
                <a:spcPct val="150000"/>
              </a:lnSpc>
            </a:pPr>
            <a:r>
              <a:rPr lang="en-US" altLang="zh-CN" sz="2800" b="1" dirty="0">
                <a:solidFill>
                  <a:srgbClr val="FF0000"/>
                </a:solidFill>
                <a:latin typeface="Times New Roman" panose="02020603050405020304" pitchFamily="18" charset="0"/>
                <a:cs typeface="Times New Roman" panose="02020603050405020304" pitchFamily="18" charset="0"/>
                <a:sym typeface="+mn-ea"/>
              </a:rPr>
              <a:t>Keep Our School Clean</a:t>
            </a:r>
            <a:endParaRPr lang="en-US" altLang="zh-CN" sz="2800" b="1" dirty="0">
              <a:latin typeface="Times New Roman" panose="02020603050405020304" pitchFamily="18" charset="0"/>
              <a:cs typeface="Times New Roman" panose="02020603050405020304" pitchFamily="18" charset="0"/>
              <a:sym typeface="+mn-ea"/>
            </a:endParaRP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As we all know, it's very important for us to keep our school clean and tidy. Because we are middle school students, it's our duty to keep the school clean. However, our school environment is becoming worse and worse. We can see that there is much waste on the ground, such as plastic bags, cans, old batteries and so on</a:t>
            </a:r>
            <a:r>
              <a:rPr lang="en-US" altLang="zh-CN" sz="2400" b="1" dirty="0" smtClean="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035" y="749524"/>
            <a:ext cx="8330565" cy="3903954"/>
          </a:xfrm>
          <a:prstGeom prst="rect">
            <a:avLst/>
          </a:prstGeom>
          <a:noFill/>
        </p:spPr>
        <p:txBody>
          <a:bodyPr wrap="square" rtlCol="0">
            <a:spAutoFit/>
          </a:bodyPr>
          <a:lstStyle/>
          <a:p>
            <a:pPr indent="45720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Therefore, we have to protect the environment as soon as possible. We can't spit anywhere and we shouldn't throw rubbish anywhere, for it's very rude. We should protect the trees and keep off the grass. At the same time, we need to plant more trees. We can also reuse our books. it is a good way to reduce the waste of natural resources. In this way, I'm sure that our school will be more and more beautiful in the future</a:t>
            </a:r>
            <a:r>
              <a:rPr lang="en-US" altLang="zh-CN" sz="2400" b="1" dirty="0" smtClean="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sym typeface="+mn-ea"/>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3555"/>
          <p:cNvSpPr txBox="1"/>
          <p:nvPr/>
        </p:nvSpPr>
        <p:spPr>
          <a:xfrm>
            <a:off x="331960" y="1510836"/>
            <a:ext cx="8534400" cy="4517647"/>
          </a:xfrm>
          <a:prstGeom prst="rect">
            <a:avLst/>
          </a:prstGeom>
          <a:noFill/>
          <a:ln w="9525">
            <a:noFill/>
          </a:ln>
        </p:spPr>
        <p:txBody>
          <a:bodyPr anchor="t">
            <a:spAutoFit/>
          </a:bodyPr>
          <a:lstStyle/>
          <a:p>
            <a:pPr marL="342900" indent="-342900">
              <a:lnSpc>
                <a:spcPct val="130000"/>
              </a:lnSpc>
              <a:buAutoNum type="arabicPeriod"/>
            </a:pPr>
            <a:r>
              <a:rPr lang="en-US" altLang="zh-CN" sz="2800" b="1" dirty="0">
                <a:latin typeface="Times New Roman" panose="02020603050405020304" pitchFamily="18" charset="0"/>
                <a:ea typeface="宋体" panose="02010600030101010101" pitchFamily="2" charset="-122"/>
              </a:rPr>
              <a:t> What you do now can _________________ (</a:t>
            </a:r>
            <a:r>
              <a:rPr lang="zh-CN" altLang="en-US" sz="2800" b="1" dirty="0">
                <a:latin typeface="Times New Roman" panose="02020603050405020304" pitchFamily="18" charset="0"/>
                <a:ea typeface="宋体" panose="02010600030101010101" pitchFamily="2" charset="-122"/>
              </a:rPr>
              <a:t>起重要作用</a:t>
            </a:r>
            <a:r>
              <a:rPr lang="en-US" altLang="zh-CN" sz="2800" b="1" dirty="0">
                <a:latin typeface="Times New Roman" panose="02020603050405020304" pitchFamily="18" charset="0"/>
                <a:ea typeface="宋体" panose="02010600030101010101" pitchFamily="2" charset="-122"/>
              </a:rPr>
              <a:t>) to your future. </a:t>
            </a:r>
          </a:p>
          <a:p>
            <a:pPr marL="342900" indent="-342900">
              <a:lnSpc>
                <a:spcPct val="130000"/>
              </a:lnSpc>
              <a:buAutoNum type="arabicPeriod"/>
            </a:pPr>
            <a:r>
              <a:rPr lang="en-US" altLang="zh-CN" sz="2800" b="1" dirty="0">
                <a:latin typeface="Times New Roman" panose="02020603050405020304" pitchFamily="18" charset="0"/>
                <a:ea typeface="宋体" panose="02010600030101010101" pitchFamily="2" charset="-122"/>
              </a:rPr>
              <a:t> My grandmother tells me the story  ______________ (</a:t>
            </a:r>
            <a:r>
              <a:rPr lang="zh-CN" altLang="en-US" sz="2800" b="1" dirty="0">
                <a:latin typeface="Times New Roman" panose="02020603050405020304" pitchFamily="18" charset="0"/>
                <a:ea typeface="宋体" panose="02010600030101010101" pitchFamily="2" charset="-122"/>
              </a:rPr>
              <a:t>再三地</a:t>
            </a:r>
            <a:r>
              <a:rPr lang="en-US" altLang="zh-CN" sz="2800" b="1" dirty="0">
                <a:latin typeface="Times New Roman" panose="02020603050405020304" pitchFamily="18" charset="0"/>
                <a:ea typeface="宋体" panose="02010600030101010101" pitchFamily="2" charset="-122"/>
              </a:rPr>
              <a:t>).</a:t>
            </a:r>
          </a:p>
          <a:p>
            <a:pPr marL="342900" indent="-342900">
              <a:lnSpc>
                <a:spcPct val="130000"/>
              </a:lnSpc>
              <a:buAutoNum type="arabicPeriod"/>
            </a:pPr>
            <a:r>
              <a:rPr lang="en-US" altLang="zh-CN" sz="2800" b="1" dirty="0">
                <a:latin typeface="Times New Roman" panose="02020603050405020304" pitchFamily="18" charset="0"/>
                <a:ea typeface="宋体" panose="02010600030101010101" pitchFamily="2" charset="-122"/>
              </a:rPr>
              <a:t>She knew in that moment that she needed to _____________ (</a:t>
            </a:r>
            <a:r>
              <a:rPr lang="zh-CN" altLang="en-US" sz="2800" b="1" dirty="0">
                <a:latin typeface="Times New Roman" panose="02020603050405020304" pitchFamily="18" charset="0"/>
                <a:ea typeface="宋体" panose="02010600030101010101" pitchFamily="2" charset="-122"/>
              </a:rPr>
              <a:t>做出改变</a:t>
            </a:r>
            <a:r>
              <a:rPr lang="en-US" altLang="zh-CN" sz="2800" b="1" dirty="0">
                <a:latin typeface="Times New Roman" panose="02020603050405020304" pitchFamily="18" charset="0"/>
                <a:ea typeface="宋体" panose="02010600030101010101" pitchFamily="2" charset="-122"/>
              </a:rPr>
              <a:t>). </a:t>
            </a:r>
          </a:p>
          <a:p>
            <a:pPr marL="342900" indent="-342900">
              <a:lnSpc>
                <a:spcPct val="130000"/>
              </a:lnSpc>
              <a:buAutoNum type="arabicPeriod"/>
            </a:pPr>
            <a:r>
              <a:rPr lang="en-US" altLang="zh-CN" sz="2800" b="1" dirty="0">
                <a:latin typeface="Times New Roman" panose="02020603050405020304" pitchFamily="18" charset="0"/>
                <a:ea typeface="宋体" panose="02010600030101010101" pitchFamily="2" charset="-122"/>
              </a:rPr>
              <a:t> Whether he _____ ___ _____(</a:t>
            </a:r>
            <a:r>
              <a:rPr lang="zh-CN" altLang="en-US" sz="2800" b="1" dirty="0">
                <a:latin typeface="Times New Roman" panose="02020603050405020304" pitchFamily="18" charset="0"/>
                <a:ea typeface="宋体" panose="02010600030101010101" pitchFamily="2" charset="-122"/>
              </a:rPr>
              <a:t>骑车</a:t>
            </a:r>
            <a:r>
              <a:rPr lang="en-US" altLang="zh-CN" sz="2800" b="1" dirty="0">
                <a:latin typeface="Times New Roman" panose="02020603050405020304" pitchFamily="18" charset="0"/>
                <a:ea typeface="宋体" panose="02010600030101010101" pitchFamily="2" charset="-122"/>
              </a:rPr>
              <a:t>) or takes a bus, he always attends class on time. </a:t>
            </a:r>
          </a:p>
        </p:txBody>
      </p:sp>
      <p:sp>
        <p:nvSpPr>
          <p:cNvPr id="23558" name="文本框 23557"/>
          <p:cNvSpPr txBox="1"/>
          <p:nvPr/>
        </p:nvSpPr>
        <p:spPr>
          <a:xfrm>
            <a:off x="4315825" y="1420301"/>
            <a:ext cx="2881630" cy="737235"/>
          </a:xfrm>
          <a:prstGeom prst="rect">
            <a:avLst/>
          </a:prstGeom>
          <a:noFill/>
          <a:ln w="9525">
            <a:noFill/>
          </a:ln>
        </p:spPr>
        <p:txBody>
          <a:bodyPr wrap="none" anchor="t">
            <a:spAutoFit/>
          </a:bodyP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make a difference</a:t>
            </a:r>
          </a:p>
        </p:txBody>
      </p:sp>
      <p:sp>
        <p:nvSpPr>
          <p:cNvPr id="23560" name="文本框 23559"/>
          <p:cNvSpPr txBox="1"/>
          <p:nvPr/>
        </p:nvSpPr>
        <p:spPr>
          <a:xfrm>
            <a:off x="717243" y="3128576"/>
            <a:ext cx="2593340" cy="737235"/>
          </a:xfrm>
          <a:prstGeom prst="rect">
            <a:avLst/>
          </a:prstGeom>
          <a:noFill/>
          <a:ln w="9525">
            <a:noFill/>
          </a:ln>
        </p:spPr>
        <p:txBody>
          <a:bodyPr wrap="none" anchor="t">
            <a:spAutoFit/>
          </a:bodyP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again and again</a:t>
            </a:r>
          </a:p>
        </p:txBody>
      </p:sp>
      <p:sp>
        <p:nvSpPr>
          <p:cNvPr id="23562" name="文本框 23561"/>
          <p:cNvSpPr txBox="1"/>
          <p:nvPr/>
        </p:nvSpPr>
        <p:spPr>
          <a:xfrm>
            <a:off x="726295" y="4213169"/>
            <a:ext cx="2434590" cy="737235"/>
          </a:xfrm>
          <a:prstGeom prst="rect">
            <a:avLst/>
          </a:prstGeom>
          <a:noFill/>
          <a:ln w="9525">
            <a:noFill/>
          </a:ln>
        </p:spPr>
        <p:txBody>
          <a:bodyPr wrap="none" anchor="t">
            <a:spAutoFit/>
          </a:bodyP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make a change</a:t>
            </a:r>
          </a:p>
        </p:txBody>
      </p:sp>
      <p:sp>
        <p:nvSpPr>
          <p:cNvPr id="23564" name="文本框 23563"/>
          <p:cNvSpPr txBox="1"/>
          <p:nvPr/>
        </p:nvSpPr>
        <p:spPr>
          <a:xfrm>
            <a:off x="2673985" y="4803765"/>
            <a:ext cx="934085" cy="737235"/>
          </a:xfrm>
          <a:prstGeom prst="rect">
            <a:avLst/>
          </a:prstGeom>
          <a:noFill/>
          <a:ln w="9525">
            <a:noFill/>
          </a:ln>
        </p:spPr>
        <p:txBody>
          <a:bodyPr wrap="none" anchor="t">
            <a:spAutoFit/>
          </a:bodyP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rides</a:t>
            </a:r>
          </a:p>
        </p:txBody>
      </p:sp>
      <p:sp>
        <p:nvSpPr>
          <p:cNvPr id="23565" name="文本框 23564"/>
          <p:cNvSpPr txBox="1"/>
          <p:nvPr/>
        </p:nvSpPr>
        <p:spPr>
          <a:xfrm>
            <a:off x="3695700" y="4803765"/>
            <a:ext cx="360680" cy="737235"/>
          </a:xfrm>
          <a:prstGeom prst="rect">
            <a:avLst/>
          </a:prstGeom>
          <a:noFill/>
          <a:ln w="9525">
            <a:noFill/>
          </a:ln>
        </p:spPr>
        <p:txBody>
          <a:bodyPr wrap="none" anchor="t">
            <a:spAutoFit/>
          </a:bodyP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a</a:t>
            </a:r>
          </a:p>
        </p:txBody>
      </p:sp>
      <p:sp>
        <p:nvSpPr>
          <p:cNvPr id="23566" name="文本框 23565"/>
          <p:cNvSpPr txBox="1"/>
          <p:nvPr/>
        </p:nvSpPr>
        <p:spPr>
          <a:xfrm>
            <a:off x="4450080" y="4803765"/>
            <a:ext cx="835025" cy="737235"/>
          </a:xfrm>
          <a:prstGeom prst="rect">
            <a:avLst/>
          </a:prstGeom>
          <a:noFill/>
          <a:ln w="9525">
            <a:noFill/>
          </a:ln>
        </p:spPr>
        <p:txBody>
          <a:bodyPr wrap="none" anchor="t">
            <a:spAutoFit/>
          </a:bodyPr>
          <a:lstStyle/>
          <a:p>
            <a:pPr>
              <a:lnSpc>
                <a:spcPct val="150000"/>
              </a:lnSpc>
            </a:pPr>
            <a:r>
              <a:rPr lang="en-US" altLang="zh-CN" sz="2800" b="1">
                <a:solidFill>
                  <a:srgbClr val="FF0000"/>
                </a:solidFill>
                <a:latin typeface="Times New Roman" panose="02020603050405020304" pitchFamily="18" charset="0"/>
                <a:ea typeface="宋体" panose="02010600030101010101" pitchFamily="2" charset="-122"/>
              </a:rPr>
              <a:t>bike</a:t>
            </a:r>
          </a:p>
        </p:txBody>
      </p:sp>
      <p:sp>
        <p:nvSpPr>
          <p:cNvPr id="5" name="矩形 4"/>
          <p:cNvSpPr/>
          <p:nvPr/>
        </p:nvSpPr>
        <p:spPr>
          <a:xfrm>
            <a:off x="3201353" y="98772"/>
            <a:ext cx="240728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Exercises</a:t>
            </a:r>
          </a:p>
        </p:txBody>
      </p:sp>
      <p:sp>
        <p:nvSpPr>
          <p:cNvPr id="41986" name="文本框 25604"/>
          <p:cNvSpPr txBox="1"/>
          <p:nvPr/>
        </p:nvSpPr>
        <p:spPr>
          <a:xfrm>
            <a:off x="401320" y="867122"/>
            <a:ext cx="8341360" cy="583565"/>
          </a:xfrm>
          <a:prstGeom prst="rect">
            <a:avLst/>
          </a:prstGeom>
          <a:noFill/>
          <a:ln w="9525">
            <a:noFill/>
          </a:ln>
        </p:spPr>
        <p:txBody>
          <a:bodyPr wrap="square" anchor="t">
            <a:spAutoFit/>
          </a:bodyPr>
          <a:lstStyle/>
          <a:p>
            <a:pPr>
              <a:spcBef>
                <a:spcPct val="50000"/>
              </a:spcBef>
            </a:pPr>
            <a:r>
              <a:rPr lang="zh-CN" altLang="en-US" sz="3200" b="1" dirty="0">
                <a:solidFill>
                  <a:srgbClr val="7030A0"/>
                </a:solidFill>
                <a:latin typeface="Arial" panose="020B0604020202020204" pitchFamily="34" charset="0"/>
                <a:ea typeface="宋体" panose="02010600030101010101" pitchFamily="2" charset="-122"/>
              </a:rPr>
              <a:t>根据汉语提示完成句子。</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blinds(horizontal)">
                                      <p:cBhvr>
                                        <p:cTn id="12" dur="500"/>
                                        <p:tgtEl>
                                          <p:spTgt spid="235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blinds(horizontal)">
                                      <p:cBhvr>
                                        <p:cTn id="17" dur="500"/>
                                        <p:tgtEl>
                                          <p:spTgt spid="235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
                                        <p:tgtEl>
                                          <p:spTgt spid="2356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566"/>
                                        </p:tgtEl>
                                        <p:attrNameLst>
                                          <p:attrName>style.visibility</p:attrName>
                                        </p:attrNameLst>
                                      </p:cBhvr>
                                      <p:to>
                                        <p:strVal val="visible"/>
                                      </p:to>
                                    </p:set>
                                    <p:animEffect transition="in" filter="box(in)">
                                      <p:cBhvr>
                                        <p:cTn id="25" dur="500"/>
                                        <p:tgtEl>
                                          <p:spTgt spid="2356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3565"/>
                                        </p:tgtEl>
                                        <p:attrNameLst>
                                          <p:attrName>style.visibility</p:attrName>
                                        </p:attrNameLst>
                                      </p:cBhvr>
                                      <p:to>
                                        <p:strVal val="visible"/>
                                      </p:to>
                                    </p:set>
                                    <p:animEffect transition="in" filter="box(in)">
                                      <p:cBhvr>
                                        <p:cTn id="28"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0" grpId="0"/>
      <p:bldP spid="23562" grpId="0"/>
      <p:bldP spid="23564" grpId="0"/>
      <p:bldP spid="23565" grpId="0"/>
      <p:bldP spid="235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subTitle" sz="quarter" idx="1"/>
          </p:nvPr>
        </p:nvSpPr>
        <p:spPr>
          <a:xfrm>
            <a:off x="340995" y="455930"/>
            <a:ext cx="8229600" cy="4525963"/>
          </a:xfrm>
        </p:spPr>
        <p:txBody>
          <a:bodyPr>
            <a:noAutofit/>
          </a:bodyPr>
          <a:lstStyle/>
          <a:p>
            <a:pPr marL="0" marR="0" lvl="0" indent="0" algn="just" rtl="0" eaLnBrk="1" fontAlgn="auto" latinLnBrk="0" hangingPunct="1">
              <a:lnSpc>
                <a:spcPct val="150000"/>
              </a:lnSpc>
              <a:spcBef>
                <a:spcPct val="0"/>
              </a:spcBef>
              <a:spcAft>
                <a:spcPct val="0"/>
              </a:spcAft>
              <a:buNone/>
            </a:pPr>
            <a:r>
              <a:rPr lang="en-US" sz="2800" b="1" dirty="0">
                <a:latin typeface="Times New Roman" panose="02020603050405020304" pitchFamily="18" charset="0"/>
                <a:cs typeface="Times New Roman" panose="02020603050405020304" pitchFamily="18" charset="0"/>
                <a:sym typeface="+mn-ea"/>
              </a:rPr>
              <a:t>· We use them again and again, or we put other</a:t>
            </a:r>
            <a:endParaRPr lang="en-US" sz="2800" b="1" dirty="0">
              <a:solidFill>
                <a:schemeClr val="tx1"/>
              </a:solidFill>
              <a:latin typeface="Times New Roman" panose="02020603050405020304" pitchFamily="18" charset="0"/>
              <a:cs typeface="Times New Roman" panose="02020603050405020304" pitchFamily="18" charset="0"/>
              <a:sym typeface="+mn-ea"/>
            </a:endParaRPr>
          </a:p>
          <a:p>
            <a:pPr marL="0" marR="0" lvl="0" indent="0" algn="just" rtl="0" eaLnBrk="1" fontAlgn="auto" latinLnBrk="0" hangingPunct="1">
              <a:lnSpc>
                <a:spcPct val="150000"/>
              </a:lnSpc>
              <a:spcBef>
                <a:spcPct val="0"/>
              </a:spcBef>
              <a:spcAft>
                <a:spcPct val="0"/>
              </a:spcAft>
              <a:buNone/>
            </a:pPr>
            <a:r>
              <a:rPr lang="en-US" sz="2800" b="1" dirty="0">
                <a:latin typeface="Times New Roman" panose="02020603050405020304" pitchFamily="18" charset="0"/>
                <a:cs typeface="Times New Roman" panose="02020603050405020304" pitchFamily="18" charset="0"/>
                <a:sym typeface="+mn-ea"/>
              </a:rPr>
              <a:t>  garbage in them.</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I ride my bike to school every day.</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Unlike other types of transportation, a bike </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doesn't make any pollution.</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In fact, if each of us makes a small change in </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our life, we can make a big difference to our </a:t>
            </a:r>
          </a:p>
          <a:p>
            <a:pPr marL="0" marR="0" lvl="0" algn="just"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environment.</a:t>
            </a:r>
          </a:p>
        </p:txBody>
      </p:sp>
      <p:pic>
        <p:nvPicPr>
          <p:cNvPr id="2" name="图片 1" descr="timg"/>
          <p:cNvPicPr>
            <a:picLocks noChangeAspect="1"/>
          </p:cNvPicPr>
          <p:nvPr/>
        </p:nvPicPr>
        <p:blipFill>
          <a:blip r:embed="rId2" cstate="email"/>
          <a:stretch>
            <a:fillRect/>
          </a:stretch>
        </p:blipFill>
        <p:spPr>
          <a:xfrm>
            <a:off x="6110605" y="5049520"/>
            <a:ext cx="2459990" cy="1598295"/>
          </a:xfrm>
          <a:prstGeom prst="rect">
            <a:avLst/>
          </a:prstGeom>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01048" y="450952"/>
            <a:ext cx="254190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Summary</a:t>
            </a:r>
          </a:p>
        </p:txBody>
      </p:sp>
      <p:sp>
        <p:nvSpPr>
          <p:cNvPr id="3" name="文本框 2"/>
          <p:cNvSpPr txBox="1"/>
          <p:nvPr/>
        </p:nvSpPr>
        <p:spPr>
          <a:xfrm>
            <a:off x="323215" y="1435837"/>
            <a:ext cx="8498840" cy="3046095"/>
          </a:xfrm>
          <a:prstGeom prst="rect">
            <a:avLst/>
          </a:prstGeom>
          <a:noFill/>
        </p:spPr>
        <p:txBody>
          <a:bodyPr wrap="square" rtlCol="0">
            <a:spAutoFit/>
          </a:bodyPr>
          <a:lstStyle/>
          <a:p>
            <a:pPr fontAlgn="auto">
              <a:lnSpc>
                <a:spcPct val="150000"/>
              </a:lnSpc>
            </a:pPr>
            <a:r>
              <a:rPr lang="en-US" altLang="zh-CN" sz="3200" b="1" dirty="0">
                <a:solidFill>
                  <a:schemeClr val="tx1"/>
                </a:solidFill>
                <a:latin typeface="Times New Roman" panose="02020603050405020304" pitchFamily="18" charset="0"/>
                <a:cs typeface="Times New Roman" panose="02020603050405020304" pitchFamily="18" charset="0"/>
              </a:rPr>
              <a:t>1. Learn some new words and expressions.</a:t>
            </a:r>
          </a:p>
          <a:p>
            <a:pPr fontAlgn="auto">
              <a:lnSpc>
                <a:spcPct val="150000"/>
              </a:lnSpc>
            </a:pPr>
            <a:r>
              <a:rPr lang="en-US" altLang="zh-CN" sz="3200" b="1" dirty="0">
                <a:latin typeface="Times New Roman" panose="02020603050405020304" pitchFamily="18" charset="0"/>
                <a:cs typeface="Times New Roman" panose="02020603050405020304" pitchFamily="18" charset="0"/>
                <a:sym typeface="+mn-ea"/>
              </a:rPr>
              <a:t>2. </a:t>
            </a:r>
            <a:r>
              <a:rPr lang="en-US" altLang="zh-CN" sz="3200" b="1" dirty="0">
                <a:latin typeface="Times New Roman" panose="02020603050405020304" pitchFamily="18" charset="0"/>
                <a:ea typeface="宋体" panose="02010600030101010101" pitchFamily="2" charset="-122"/>
                <a:sym typeface="+mn-ea"/>
              </a:rPr>
              <a:t>Be able to understand the passage .</a:t>
            </a:r>
          </a:p>
          <a:p>
            <a:pPr fontAlgn="auto">
              <a:lnSpc>
                <a:spcPct val="150000"/>
              </a:lnSpc>
            </a:pPr>
            <a:r>
              <a:rPr lang="en-US" altLang="zh-CN" sz="3200" b="1" noProof="0" dirty="0">
                <a:latin typeface="Times New Roman" panose="02020603050405020304" pitchFamily="18" charset="0"/>
                <a:ea typeface="宋体" panose="02010600030101010101" pitchFamily="2" charset="-122"/>
                <a:sym typeface="+mn-ea"/>
              </a:rPr>
              <a:t>3</a:t>
            </a:r>
            <a:r>
              <a:rPr lang="en-US" altLang="zh-CN" sz="3200" b="1" dirty="0">
                <a:latin typeface="Times New Roman" panose="02020603050405020304" pitchFamily="18" charset="0"/>
                <a:ea typeface="宋体" panose="02010600030101010101" pitchFamily="2" charset="-122"/>
                <a:sym typeface="+mn-ea"/>
              </a:rPr>
              <a:t>. </a:t>
            </a:r>
            <a:r>
              <a:rPr lang="en-US" altLang="zh-CN" sz="3200" b="1" noProof="0" dirty="0">
                <a:latin typeface="Times New Roman" panose="02020603050405020304" pitchFamily="18" charset="0"/>
                <a:ea typeface="宋体" panose="02010600030101010101" pitchFamily="2" charset="-122"/>
                <a:sym typeface="+mn-ea"/>
              </a:rPr>
              <a:t>Be able to give suggestions on how to protect our environment.                                 </a:t>
            </a:r>
            <a:endParaRPr lang="en-US" altLang="zh-CN" sz="32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descr="W4YTSY{S%%H$D}XT(MU)QQH"/>
          <p:cNvPicPr>
            <a:picLocks noChangeAspect="1"/>
          </p:cNvPicPr>
          <p:nvPr/>
        </p:nvPicPr>
        <p:blipFill>
          <a:blip r:embed="rId2" cstate="print"/>
          <a:stretch>
            <a:fillRect/>
          </a:stretch>
        </p:blipFill>
        <p:spPr>
          <a:xfrm>
            <a:off x="4758055" y="3591560"/>
            <a:ext cx="3305810" cy="3028315"/>
          </a:xfrm>
          <a:prstGeom prst="rect">
            <a:avLst/>
          </a:prstGeom>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1316" y="558233"/>
            <a:ext cx="285242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Homework</a:t>
            </a:r>
          </a:p>
        </p:txBody>
      </p:sp>
      <p:sp>
        <p:nvSpPr>
          <p:cNvPr id="28674" name="矩形 2"/>
          <p:cNvSpPr/>
          <p:nvPr/>
        </p:nvSpPr>
        <p:spPr>
          <a:xfrm>
            <a:off x="702310" y="1326583"/>
            <a:ext cx="7739380" cy="3046095"/>
          </a:xfrm>
          <a:prstGeom prst="rect">
            <a:avLst/>
          </a:prstGeom>
          <a:noFill/>
          <a:ln w="9525">
            <a:noFill/>
          </a:ln>
        </p:spPr>
        <p:txBody>
          <a:bodyPr wrap="square" anchor="t">
            <a:spAutoFit/>
          </a:bodyPr>
          <a:lstStyle/>
          <a:p>
            <a:pPr>
              <a:lnSpc>
                <a:spcPct val="150000"/>
              </a:lnSpc>
            </a:pPr>
            <a:r>
              <a:rPr lang="en-US" altLang="zh-CN" sz="3200" b="1" dirty="0">
                <a:latin typeface="Times New Roman" panose="02020603050405020304" pitchFamily="18" charset="0"/>
                <a:ea typeface="宋体" panose="02010600030101010101" pitchFamily="2" charset="-122"/>
              </a:rPr>
              <a:t>1. Finish the exercises of Lesson 46.</a:t>
            </a:r>
          </a:p>
          <a:p>
            <a:pPr>
              <a:lnSpc>
                <a:spcPct val="150000"/>
              </a:lnSpc>
            </a:pPr>
            <a:r>
              <a:rPr lang="en-US" altLang="zh-CN" sz="3200" b="1" dirty="0">
                <a:latin typeface="Times New Roman" panose="02020603050405020304" pitchFamily="18" charset="0"/>
                <a:ea typeface="宋体" panose="02010600030101010101" pitchFamily="2" charset="-122"/>
              </a:rPr>
              <a:t>2. Preview next lesson</a:t>
            </a:r>
            <a:r>
              <a:rPr lang="en-US" altLang="zh-CN" sz="3200" b="1" dirty="0" smtClean="0">
                <a:latin typeface="Times New Roman" panose="02020603050405020304" pitchFamily="18" charset="0"/>
                <a:ea typeface="宋体" panose="02010600030101010101" pitchFamily="2" charset="-122"/>
              </a:rPr>
              <a:t>. </a:t>
            </a:r>
            <a:endParaRPr lang="en-US" altLang="zh-CN" sz="3200" b="1" dirty="0">
              <a:latin typeface="Times New Roman" panose="02020603050405020304" pitchFamily="18" charset="0"/>
              <a:ea typeface="宋体" panose="02010600030101010101" pitchFamily="2" charset="-122"/>
            </a:endParaRPr>
          </a:p>
          <a:p>
            <a:pPr>
              <a:lnSpc>
                <a:spcPct val="150000"/>
              </a:lnSpc>
            </a:pPr>
            <a:r>
              <a:rPr lang="en-US" altLang="zh-CN" sz="3200" b="1" dirty="0">
                <a:latin typeface="Times New Roman" panose="02020603050405020304" pitchFamily="18" charset="0"/>
                <a:ea typeface="宋体" panose="02010600030101010101" pitchFamily="2" charset="-122"/>
              </a:rPr>
              <a:t>3. </a:t>
            </a:r>
            <a:r>
              <a:rPr lang="en-US" altLang="zh-CN" sz="3200" b="1" dirty="0">
                <a:latin typeface="Times New Roman" panose="02020603050405020304" pitchFamily="18" charset="0"/>
                <a:ea typeface="宋体" panose="02010600030101010101" pitchFamily="2" charset="-122"/>
                <a:sym typeface="+mn-ea"/>
              </a:rPr>
              <a:t>Make a poster about "begin from us" to introduce how to protect the environment.</a:t>
            </a:r>
            <a:endParaRPr lang="zh-CN" altLang="en-US" sz="3200" b="1" dirty="0">
              <a:latin typeface="Times New Roman" panose="02020603050405020304" pitchFamily="18" charset="0"/>
              <a:ea typeface="宋体" panose="02010600030101010101" pitchFamily="2" charset="-122"/>
            </a:endParaRPr>
          </a:p>
        </p:txBody>
      </p:sp>
      <p:pic>
        <p:nvPicPr>
          <p:cNvPr id="2" name="图片 1" descr="图片001"/>
          <p:cNvPicPr>
            <a:picLocks noChangeAspect="1"/>
          </p:cNvPicPr>
          <p:nvPr/>
        </p:nvPicPr>
        <p:blipFill>
          <a:blip r:embed="rId2" cstate="email"/>
          <a:stretch>
            <a:fillRect/>
          </a:stretch>
        </p:blipFill>
        <p:spPr>
          <a:xfrm>
            <a:off x="6261735" y="4352925"/>
            <a:ext cx="2435225" cy="2284095"/>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43605" y="466090"/>
            <a:ext cx="1998980" cy="768350"/>
          </a:xfrm>
          <a:prstGeom prst="rect">
            <a:avLst/>
          </a:prstGeom>
          <a:noFill/>
          <a:ln>
            <a:noFill/>
          </a:ln>
        </p:spPr>
        <p:txBody>
          <a:bodyPr wrap="none" rtlCol="0" anchor="t">
            <a:spAutoFit/>
          </a:bodyPr>
          <a:lstStyle/>
          <a:p>
            <a:pPr algn="ctr"/>
            <a:r>
              <a:rPr lang="en-US" altLang="zh-CN" sz="44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Lead in</a:t>
            </a:r>
          </a:p>
        </p:txBody>
      </p:sp>
      <p:sp>
        <p:nvSpPr>
          <p:cNvPr id="4" name="文本框 3"/>
          <p:cNvSpPr txBox="1"/>
          <p:nvPr/>
        </p:nvSpPr>
        <p:spPr>
          <a:xfrm>
            <a:off x="368935" y="1234440"/>
            <a:ext cx="7651750" cy="1198880"/>
          </a:xfrm>
          <a:prstGeom prst="rect">
            <a:avLst/>
          </a:prstGeom>
          <a:noFill/>
        </p:spPr>
        <p:txBody>
          <a:bodyPr wrap="square" rtlCol="0" anchor="t">
            <a:spAutoFit/>
          </a:bodyPr>
          <a:lstStyle/>
          <a:p>
            <a:r>
              <a:rPr lang="zh-CN" altLang="en-US" sz="3600" b="1">
                <a:solidFill>
                  <a:srgbClr val="7030A0"/>
                </a:solidFill>
                <a:latin typeface="Times New Roman" panose="02020603050405020304" pitchFamily="18" charset="0"/>
                <a:cs typeface="Times New Roman" panose="02020603050405020304" pitchFamily="18" charset="0"/>
              </a:rPr>
              <a:t>Look at the picture below. How do you feel</a:t>
            </a:r>
            <a:r>
              <a:rPr lang="en-US" altLang="zh-CN" sz="3600" b="1">
                <a:solidFill>
                  <a:srgbClr val="7030A0"/>
                </a:solidFill>
                <a:latin typeface="Times New Roman" panose="02020603050405020304" pitchFamily="18" charset="0"/>
                <a:cs typeface="Times New Roman" panose="02020603050405020304" pitchFamily="18" charset="0"/>
              </a:rPr>
              <a:t>?</a:t>
            </a:r>
          </a:p>
        </p:txBody>
      </p:sp>
      <p:pic>
        <p:nvPicPr>
          <p:cNvPr id="34818" name="Picture 2"/>
          <p:cNvPicPr>
            <a:picLocks noChangeAspect="1"/>
          </p:cNvPicPr>
          <p:nvPr/>
        </p:nvPicPr>
        <p:blipFill>
          <a:blip r:embed="rId2" cstate="print"/>
          <a:stretch>
            <a:fillRect/>
          </a:stretch>
        </p:blipFill>
        <p:spPr>
          <a:xfrm>
            <a:off x="681990" y="2561273"/>
            <a:ext cx="5575300" cy="3492500"/>
          </a:xfrm>
          <a:prstGeom prst="rect">
            <a:avLst/>
          </a:prstGeom>
          <a:noFill/>
          <a:ln w="9525">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K0FB(_8HWZ0~PPXFI~A@WOC"/>
          <p:cNvPicPr>
            <a:picLocks noChangeAspect="1"/>
          </p:cNvPicPr>
          <p:nvPr/>
        </p:nvPicPr>
        <p:blipFill>
          <a:blip r:embed="rId2" cstate="email"/>
          <a:stretch>
            <a:fillRect/>
          </a:stretch>
        </p:blipFill>
        <p:spPr>
          <a:xfrm>
            <a:off x="467995" y="797560"/>
            <a:ext cx="4139565" cy="3686810"/>
          </a:xfrm>
          <a:prstGeom prst="rect">
            <a:avLst/>
          </a:prstGeom>
        </p:spPr>
      </p:pic>
      <p:pic>
        <p:nvPicPr>
          <p:cNvPr id="3" name="图片 2"/>
          <p:cNvPicPr>
            <a:picLocks noChangeAspect="1"/>
          </p:cNvPicPr>
          <p:nvPr/>
        </p:nvPicPr>
        <p:blipFill>
          <a:blip r:embed="rId3" cstate="print"/>
          <a:stretch>
            <a:fillRect/>
          </a:stretch>
        </p:blipFill>
        <p:spPr>
          <a:xfrm>
            <a:off x="3911600" y="2955290"/>
            <a:ext cx="4523740" cy="329819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670" y="898525"/>
            <a:ext cx="7651750" cy="1198880"/>
          </a:xfrm>
          <a:prstGeom prst="rect">
            <a:avLst/>
          </a:prstGeom>
          <a:noFill/>
        </p:spPr>
        <p:txBody>
          <a:bodyPr wrap="square" rtlCol="0" anchor="t">
            <a:spAutoFit/>
          </a:bodyPr>
          <a:lstStyle/>
          <a:p>
            <a:r>
              <a:rPr lang="en-US" sz="3600" b="1">
                <a:solidFill>
                  <a:srgbClr val="7030A0"/>
                </a:solidFill>
                <a:latin typeface="Times New Roman" panose="02020603050405020304" pitchFamily="18" charset="0"/>
                <a:cs typeface="Times New Roman" panose="02020603050405020304" pitchFamily="18" charset="0"/>
              </a:rPr>
              <a:t>There are some ideas for reducing waste.</a:t>
            </a:r>
          </a:p>
        </p:txBody>
      </p:sp>
      <p:pic>
        <p:nvPicPr>
          <p:cNvPr id="8193" name="图片 40961" descr="f3481_1465.GIF"/>
          <p:cNvPicPr>
            <a:picLocks noChangeAspect="1"/>
          </p:cNvPicPr>
          <p:nvPr/>
        </p:nvPicPr>
        <p:blipFill>
          <a:blip r:embed="rId2" cstate="print">
            <a:clrChange>
              <a:clrFrom>
                <a:srgbClr val="FFFFFF"/>
              </a:clrFrom>
              <a:clrTo>
                <a:srgbClr val="FFFFFF">
                  <a:alpha val="0"/>
                </a:srgbClr>
              </a:clrTo>
            </a:clrChange>
          </a:blip>
          <a:stretch>
            <a:fillRect/>
          </a:stretch>
        </p:blipFill>
        <p:spPr>
          <a:xfrm>
            <a:off x="781685" y="2012633"/>
            <a:ext cx="2068513" cy="2068512"/>
          </a:xfrm>
          <a:prstGeom prst="rect">
            <a:avLst/>
          </a:prstGeom>
          <a:noFill/>
          <a:ln w="9525">
            <a:noFill/>
          </a:ln>
        </p:spPr>
      </p:pic>
      <p:sp>
        <p:nvSpPr>
          <p:cNvPr id="40963" name="矩形 40962"/>
          <p:cNvSpPr/>
          <p:nvPr/>
        </p:nvSpPr>
        <p:spPr>
          <a:xfrm>
            <a:off x="3173095" y="2442210"/>
            <a:ext cx="4339590" cy="645160"/>
          </a:xfrm>
          <a:prstGeom prst="rect">
            <a:avLst/>
          </a:prstGeom>
          <a:noFill/>
          <a:ln w="9525">
            <a:noFill/>
          </a:ln>
        </p:spPr>
        <p:txBody>
          <a:bodyPr wrap="none" anchor="ctr">
            <a:spAutoFit/>
          </a:bodyPr>
          <a:lstStyle/>
          <a:p>
            <a:pPr fontAlgn="base">
              <a:buClr>
                <a:schemeClr val="bg1"/>
              </a:buClr>
            </a:pPr>
            <a:r>
              <a:rPr lang="en-US" altLang="zh-CN" sz="3600" b="1" strike="noStrike" noProof="1">
                <a:latin typeface="Times New Roman" panose="02020603050405020304" pitchFamily="18" charset="0"/>
                <a:ea typeface="宋体" panose="02010600030101010101" pitchFamily="2" charset="-122"/>
                <a:cs typeface="+mn-cs"/>
              </a:rPr>
              <a:t>The recycling symbol</a:t>
            </a:r>
            <a:endParaRPr lang="en-US" altLang="zh-CN" sz="3600" b="1" u="sng" strike="noStrike" noProof="1">
              <a:effectLst>
                <a:outerShdw blurRad="38100" dist="38100" dir="2700000">
                  <a:srgbClr val="FFFFFF"/>
                </a:outerShdw>
              </a:effectLst>
              <a:latin typeface="Times New Roman" panose="02020603050405020304" pitchFamily="18" charset="0"/>
            </a:endParaRPr>
          </a:p>
        </p:txBody>
      </p:sp>
      <p:sp>
        <p:nvSpPr>
          <p:cNvPr id="8196" name="文本框 40964"/>
          <p:cNvSpPr txBox="1"/>
          <p:nvPr/>
        </p:nvSpPr>
        <p:spPr>
          <a:xfrm>
            <a:off x="561975" y="3945890"/>
            <a:ext cx="2799790" cy="1754326"/>
          </a:xfrm>
          <a:prstGeom prst="rect">
            <a:avLst/>
          </a:prstGeom>
          <a:noFill/>
          <a:ln w="9525">
            <a:noFill/>
          </a:ln>
        </p:spPr>
        <p:txBody>
          <a:bodyPr wrap="square" anchor="t">
            <a:spAutoFit/>
          </a:bodyPr>
          <a:lstStyle/>
          <a:p>
            <a:pPr>
              <a:spcBef>
                <a:spcPct val="50000"/>
              </a:spcBef>
            </a:pPr>
            <a:r>
              <a:rPr lang="en-US" altLang="zh-CN" sz="3600" b="1" dirty="0">
                <a:latin typeface="Times New Roman" panose="02020603050405020304" pitchFamily="18" charset="0"/>
                <a:ea typeface="宋体" panose="02010600030101010101" pitchFamily="2" charset="-122"/>
              </a:rPr>
              <a:t>The recycling of the old cloth</a:t>
            </a:r>
          </a:p>
        </p:txBody>
      </p:sp>
      <p:pic>
        <p:nvPicPr>
          <p:cNvPr id="2" name="图片 1" descr="_~B)G(DZWF18468A6)D15JJ"/>
          <p:cNvPicPr>
            <a:picLocks noChangeAspect="1"/>
          </p:cNvPicPr>
          <p:nvPr/>
        </p:nvPicPr>
        <p:blipFill>
          <a:blip r:embed="rId3" cstate="print"/>
          <a:stretch>
            <a:fillRect/>
          </a:stretch>
        </p:blipFill>
        <p:spPr>
          <a:xfrm>
            <a:off x="3987165" y="3535680"/>
            <a:ext cx="3829685" cy="2524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in)">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ox(in)">
                                      <p:cBhvr>
                                        <p:cTn id="12" dur="500"/>
                                        <p:tgtEl>
                                          <p:spTgt spid="409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ox(in)">
                                      <p:cBhvr>
                                        <p:cTn id="2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0BU@O8C%H@@DFO[3PW6`BJ"/>
          <p:cNvPicPr>
            <a:picLocks noChangeAspect="1"/>
          </p:cNvPicPr>
          <p:nvPr/>
        </p:nvPicPr>
        <p:blipFill>
          <a:blip r:embed="rId2" cstate="print"/>
          <a:stretch>
            <a:fillRect/>
          </a:stretch>
        </p:blipFill>
        <p:spPr>
          <a:xfrm>
            <a:off x="414655" y="998855"/>
            <a:ext cx="3782060" cy="4652645"/>
          </a:xfrm>
          <a:prstGeom prst="rect">
            <a:avLst/>
          </a:prstGeom>
        </p:spPr>
      </p:pic>
      <p:sp>
        <p:nvSpPr>
          <p:cNvPr id="9218" name="矩形 41986"/>
          <p:cNvSpPr/>
          <p:nvPr/>
        </p:nvSpPr>
        <p:spPr>
          <a:xfrm>
            <a:off x="4313555" y="1120140"/>
            <a:ext cx="4495800" cy="1739900"/>
          </a:xfrm>
          <a:prstGeom prst="rect">
            <a:avLst/>
          </a:prstGeom>
          <a:noFill/>
          <a:ln w="9525">
            <a:noFill/>
          </a:ln>
        </p:spPr>
        <p:txBody>
          <a:bodyPr anchor="ctr">
            <a:spAutoFit/>
          </a:bodyPr>
          <a:lstStyle/>
          <a:p>
            <a:r>
              <a:rPr lang="en-US" altLang="zh-CN" sz="3600" b="1">
                <a:latin typeface="Times New Roman" panose="02020603050405020304" pitchFamily="18" charset="0"/>
                <a:ea typeface="宋体" panose="02010600030101010101" pitchFamily="2" charset="-122"/>
              </a:rPr>
              <a:t>Christmas Trees Made With Recycled Bottles</a:t>
            </a:r>
          </a:p>
        </p:txBody>
      </p:sp>
      <p:pic>
        <p:nvPicPr>
          <p:cNvPr id="4" name="图片 3"/>
          <p:cNvPicPr>
            <a:picLocks noChangeAspect="1"/>
          </p:cNvPicPr>
          <p:nvPr/>
        </p:nvPicPr>
        <p:blipFill>
          <a:blip r:embed="rId3" cstate="print"/>
          <a:stretch>
            <a:fillRect/>
          </a:stretch>
        </p:blipFill>
        <p:spPr>
          <a:xfrm>
            <a:off x="4574539" y="3070710"/>
            <a:ext cx="3705225" cy="285686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ox(in)">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31745"/>
          <p:cNvSpPr txBox="1"/>
          <p:nvPr/>
        </p:nvSpPr>
        <p:spPr>
          <a:xfrm>
            <a:off x="516890" y="1399595"/>
            <a:ext cx="2981960" cy="4615815"/>
          </a:xfrm>
          <a:prstGeom prst="rect">
            <a:avLst/>
          </a:prstGeom>
          <a:noFill/>
          <a:ln w="9525">
            <a:noFill/>
          </a:ln>
        </p:spPr>
        <p:txBody>
          <a:bodyPr wrap="square" anchor="t">
            <a:spAutoFit/>
          </a:bodyPr>
          <a:lstStyle/>
          <a:p>
            <a:pPr algn="r">
              <a:lnSpc>
                <a:spcPct val="150000"/>
              </a:lnSpc>
            </a:pPr>
            <a:r>
              <a:rPr lang="en-US" altLang="zh-CN" sz="2800" b="1" dirty="0">
                <a:latin typeface="Times New Roman" panose="02020603050405020304" pitchFamily="18" charset="0"/>
                <a:ea typeface="宋体" panose="02010600030101010101" pitchFamily="2" charset="-122"/>
              </a:rPr>
              <a:t>leak</a:t>
            </a:r>
          </a:p>
          <a:p>
            <a:pPr algn="r">
              <a:lnSpc>
                <a:spcPct val="150000"/>
              </a:lnSpc>
            </a:pPr>
            <a:r>
              <a:rPr lang="en-US" altLang="zh-CN" sz="2800" b="1" dirty="0">
                <a:latin typeface="Times New Roman" panose="02020603050405020304" pitchFamily="18" charset="0"/>
                <a:ea typeface="宋体" panose="02010600030101010101" pitchFamily="2" charset="-122"/>
              </a:rPr>
              <a:t>tap</a:t>
            </a:r>
          </a:p>
          <a:p>
            <a:pPr algn="r">
              <a:lnSpc>
                <a:spcPct val="150000"/>
              </a:lnSpc>
            </a:pPr>
            <a:r>
              <a:rPr lang="en-US" altLang="zh-CN" sz="2800" b="1" dirty="0">
                <a:latin typeface="Times New Roman" panose="02020603050405020304" pitchFamily="18" charset="0"/>
                <a:ea typeface="宋体" panose="02010600030101010101" pitchFamily="2" charset="-122"/>
              </a:rPr>
              <a:t>beer</a:t>
            </a:r>
          </a:p>
          <a:p>
            <a:pPr algn="r">
              <a:lnSpc>
                <a:spcPct val="150000"/>
              </a:lnSpc>
            </a:pPr>
            <a:r>
              <a:rPr lang="en-US" altLang="zh-CN" sz="2800" b="1" dirty="0">
                <a:latin typeface="Times New Roman" panose="02020603050405020304" pitchFamily="18" charset="0"/>
                <a:ea typeface="宋体" panose="02010600030101010101" pitchFamily="2" charset="-122"/>
              </a:rPr>
              <a:t>truck</a:t>
            </a:r>
          </a:p>
          <a:p>
            <a:pPr algn="r">
              <a:lnSpc>
                <a:spcPct val="150000"/>
              </a:lnSpc>
            </a:pPr>
            <a:r>
              <a:rPr lang="en-US" altLang="zh-CN" sz="2800" b="1" dirty="0">
                <a:latin typeface="Times New Roman" panose="02020603050405020304" pitchFamily="18" charset="0"/>
                <a:ea typeface="宋体" panose="02010600030101010101" pitchFamily="2" charset="-122"/>
              </a:rPr>
              <a:t>recycling</a:t>
            </a:r>
          </a:p>
          <a:p>
            <a:pPr algn="r">
              <a:lnSpc>
                <a:spcPct val="150000"/>
              </a:lnSpc>
            </a:pPr>
            <a:r>
              <a:rPr lang="en-US" altLang="zh-CN" sz="2800" b="1" dirty="0">
                <a:latin typeface="Times New Roman" panose="02020603050405020304" pitchFamily="18" charset="0"/>
                <a:ea typeface="宋体" panose="02010600030101010101" pitchFamily="2" charset="-122"/>
              </a:rPr>
              <a:t>factory</a:t>
            </a:r>
          </a:p>
          <a:p>
            <a:pPr algn="r">
              <a:lnSpc>
                <a:spcPct val="150000"/>
              </a:lnSpc>
            </a:pPr>
            <a:r>
              <a:rPr lang="en-US" altLang="zh-CN" sz="2800" b="1" dirty="0">
                <a:latin typeface="Times New Roman" panose="02020603050405020304" pitchFamily="18" charset="0"/>
                <a:ea typeface="宋体" panose="02010600030101010101" pitchFamily="2" charset="-122"/>
              </a:rPr>
              <a:t>unlike</a:t>
            </a:r>
          </a:p>
        </p:txBody>
      </p:sp>
      <p:sp>
        <p:nvSpPr>
          <p:cNvPr id="31747" name="文本框 31746"/>
          <p:cNvSpPr txBox="1"/>
          <p:nvPr/>
        </p:nvSpPr>
        <p:spPr>
          <a:xfrm>
            <a:off x="4249420" y="1399595"/>
            <a:ext cx="4495800" cy="4615815"/>
          </a:xfrm>
          <a:prstGeom prst="rect">
            <a:avLst/>
          </a:prstGeom>
          <a:noFill/>
          <a:ln w="9525">
            <a:noFill/>
          </a:ln>
        </p:spPr>
        <p:txBody>
          <a:bodyPr anchor="t">
            <a:spAutoFit/>
          </a:bodyPr>
          <a:lstStyle/>
          <a:p>
            <a:pPr>
              <a:lnSpc>
                <a:spcPct val="150000"/>
              </a:lnSpc>
            </a:pPr>
            <a:r>
              <a:rPr lang="en-US" altLang="zh-CN" sz="2800" b="1" i="1" dirty="0" err="1">
                <a:solidFill>
                  <a:srgbClr val="FF0000"/>
                </a:solidFill>
                <a:latin typeface="Times New Roman" panose="02020603050405020304" pitchFamily="18" charset="0"/>
                <a:ea typeface="宋体" panose="02010600030101010101" pitchFamily="2" charset="-122"/>
              </a:rPr>
              <a:t>v. </a:t>
            </a:r>
            <a:r>
              <a:rPr lang="en-US" altLang="zh-CN" sz="2800" b="1" i="1" dirty="0">
                <a:solidFill>
                  <a:srgbClr val="FF0000"/>
                </a:solidFill>
                <a:latin typeface="Times New Roman" panose="02020603050405020304" pitchFamily="18" charset="0"/>
                <a:ea typeface="宋体" panose="02010600030101010101" pitchFamily="2" charset="-122"/>
              </a:rPr>
              <a:t>&amp; n.</a:t>
            </a:r>
            <a:r>
              <a:rPr lang="en-US" altLang="zh-CN" sz="2800" b="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漏；渗漏</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龙头；阀门</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啤酒</a:t>
            </a:r>
          </a:p>
          <a:p>
            <a:pPr>
              <a:lnSpc>
                <a:spcPct val="150000"/>
              </a:lnSpc>
            </a:pPr>
            <a:r>
              <a:rPr lang="en-US" altLang="zh-CN" sz="2800" b="1" i="1" dirty="0" err="1">
                <a:solidFill>
                  <a:srgbClr val="FF0000"/>
                </a:solidFill>
                <a:latin typeface="Times New Roman" panose="02020603050405020304" pitchFamily="18" charset="0"/>
                <a:ea typeface="宋体" panose="02010600030101010101" pitchFamily="2" charset="-122"/>
              </a:rPr>
              <a:t>n. </a:t>
            </a:r>
            <a:r>
              <a:rPr lang="zh-CN" altLang="en-US" sz="2800" b="1" dirty="0">
                <a:solidFill>
                  <a:srgbClr val="0000FF"/>
                </a:solidFill>
                <a:latin typeface="Times New Roman" panose="02020603050405020304" pitchFamily="18" charset="0"/>
                <a:ea typeface="宋体" panose="02010600030101010101" pitchFamily="2" charset="-122"/>
              </a:rPr>
              <a:t>货车；手推车</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回收利用</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工厂</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prep.</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不像；与</a:t>
            </a:r>
            <a:r>
              <a:rPr lang="en-US" altLang="zh-CN" sz="2800" b="1" dirty="0">
                <a:solidFill>
                  <a:srgbClr val="0000FF"/>
                </a:solidFill>
                <a:latin typeface="Times New Roman" panose="02020603050405020304" pitchFamily="18" charset="0"/>
                <a:ea typeface="宋体" panose="02010600030101010101" pitchFamily="2" charset="-122"/>
              </a:rPr>
              <a:t>……</a:t>
            </a:r>
            <a:r>
              <a:rPr lang="zh-CN" altLang="en-US" sz="2800" b="1" dirty="0">
                <a:solidFill>
                  <a:srgbClr val="0000FF"/>
                </a:solidFill>
                <a:latin typeface="Times New Roman" panose="02020603050405020304" pitchFamily="18" charset="0"/>
                <a:ea typeface="宋体" panose="02010600030101010101" pitchFamily="2" charset="-122"/>
              </a:rPr>
              <a:t>不同</a:t>
            </a:r>
          </a:p>
        </p:txBody>
      </p:sp>
      <p:sp>
        <p:nvSpPr>
          <p:cNvPr id="5" name="矩形 4"/>
          <p:cNvSpPr/>
          <p:nvPr/>
        </p:nvSpPr>
        <p:spPr>
          <a:xfrm>
            <a:off x="1702733" y="480078"/>
            <a:ext cx="566674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Words and expressions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additive="base">
                                        <p:cTn id="23"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 calcmode="lin" valueType="num">
                                      <p:cBhvr additive="base">
                                        <p:cTn id="2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anim calcmode="lin" valueType="num">
                                      <p:cBhvr additive="base">
                                        <p:cTn id="31"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31745"/>
          <p:cNvSpPr txBox="1"/>
          <p:nvPr/>
        </p:nvSpPr>
        <p:spPr>
          <a:xfrm>
            <a:off x="-31115" y="784860"/>
            <a:ext cx="4360545" cy="4523105"/>
          </a:xfrm>
          <a:prstGeom prst="rect">
            <a:avLst/>
          </a:prstGeom>
          <a:noFill/>
          <a:ln w="9525">
            <a:noFill/>
          </a:ln>
        </p:spPr>
        <p:txBody>
          <a:bodyPr wrap="square" anchor="t">
            <a:spAutoFit/>
          </a:bodyPr>
          <a:lstStyle/>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take a shower</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again and again put...in... </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ride a/one's bike to </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make a change</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rPr>
              <a:t>make a difference</a:t>
            </a:r>
          </a:p>
        </p:txBody>
      </p:sp>
      <p:sp>
        <p:nvSpPr>
          <p:cNvPr id="31747" name="文本框 31746"/>
          <p:cNvSpPr txBox="1"/>
          <p:nvPr/>
        </p:nvSpPr>
        <p:spPr>
          <a:xfrm>
            <a:off x="4597400" y="880745"/>
            <a:ext cx="4495800" cy="4523105"/>
          </a:xfrm>
          <a:prstGeom prst="rect">
            <a:avLst/>
          </a:prstGeom>
          <a:noFill/>
          <a:ln w="9525">
            <a:noFill/>
          </a:ln>
        </p:spPr>
        <p:txBody>
          <a:bodyPr anchor="t">
            <a:spAutoFit/>
          </a:bodyPr>
          <a:lstStyle/>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淋浴</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再三地；反复地</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把……放在……里</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骑自行车去……</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做出改动/改变</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rPr>
              <a:t>有影响;起（重要）作用</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 calcmode="lin" valueType="num">
                                      <p:cBhvr additive="base">
                                        <p:cTn id="15"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additive="base">
                                        <p:cTn id="23"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 calcmode="lin" valueType="num">
                                      <p:cBhvr additive="base">
                                        <p:cTn id="2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0</TotalTime>
  <Words>1457</Words>
  <Application>Microsoft Office PowerPoint</Application>
  <PresentationFormat>全屏显示(4:3)</PresentationFormat>
  <Paragraphs>152</Paragraphs>
  <Slides>31</Slides>
  <Notes>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MS PGothic</vt:lpstr>
      <vt:lpstr>宋体</vt:lpstr>
      <vt:lpstr>微软雅黑</vt:lpstr>
      <vt:lpstr>Arial</vt:lpstr>
      <vt:lpstr>Calibri</vt:lpstr>
      <vt:lpstr>Times New Roman</vt:lpstr>
      <vt:lpstr>Wingdings</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2018-07-13T06:42:00Z</dcterms:created>
  <dcterms:modified xsi:type="dcterms:W3CDTF">2023-01-16T23:07:35Z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5B43A8288D494961990D33B3E0224988</vt:lpwstr>
  </property>
  <property fmtid="{A09F084E-AD41-489F-8076-AA5BE3082BCA}" pid="100">
    <vt:ui4>5</vt:ui4>
  </property>
  <property fmtid="{64440492-4C8B-11D1-8B70-080036B11A03}" pid="11">
    <vt:lpwstr>www.2ppt.com-爱PPT提供资源下载</vt:lpwstr>
  </property>
</Properties>
</file>