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02" r:id="rId2"/>
    <p:sldId id="261" r:id="rId3"/>
    <p:sldId id="262" r:id="rId4"/>
    <p:sldId id="300" r:id="rId5"/>
    <p:sldId id="266" r:id="rId6"/>
    <p:sldId id="274" r:id="rId7"/>
    <p:sldId id="297" r:id="rId8"/>
    <p:sldId id="298" r:id="rId9"/>
    <p:sldId id="285" r:id="rId10"/>
    <p:sldId id="303" r:id="rId11"/>
    <p:sldId id="299" r:id="rId12"/>
    <p:sldId id="270" r:id="rId13"/>
    <p:sldId id="271" r:id="rId14"/>
    <p:sldId id="278" r:id="rId15"/>
    <p:sldId id="275" r:id="rId16"/>
    <p:sldId id="287" r:id="rId17"/>
    <p:sldId id="290" r:id="rId18"/>
    <p:sldId id="294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00FFFF"/>
    <a:srgbClr val="FF99FF"/>
    <a:srgbClr val="0066FF"/>
    <a:srgbClr val="00FF00"/>
    <a:srgbClr val="FFFF00"/>
    <a:srgbClr val="FF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294" y="-264"/>
      </p:cViewPr>
      <p:guideLst>
        <p:guide orient="horz" pos="215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45003" cy="4500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5125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6707D003-5C8C-4F36-898B-32C654AB8725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7D003-5C8C-4F36-898B-32C654AB8725}" type="slidenum">
              <a:rPr lang="zh-CN" alt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F564-04ED-486B-B7EA-99A42108F1BD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AAD5B-2470-4581-8321-EDA5BBB3C31B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A3B3-06E7-4D9E-AA12-EFF372D62906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2CFDC06-1393-46B4-B970-111B5F117CB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CB8C-9F38-4D2D-99A0-1541ED100BF0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圆角矩形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圆角矩形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830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4CBF-F729-4E36-9B86-0F3AA2EC13C4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C9D1-F632-4FDA-B12F-BE241BD54416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6549-D352-4965-AEC3-45BD613893DC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F9B1A-6C4F-4902-8EFD-72AE9EAB4DF5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D8AEA-21AC-4F75-A528-9CC2894131AA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415" marR="18415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67D88-7164-4B65-A87B-2F5AF36FDC1C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圆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单圆角矩形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77846-79E4-45B7-B0CB-C82EDAEF2694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圆角矩形 8"/>
          <p:cNvSpPr/>
          <p:nvPr/>
        </p:nvSpPr>
        <p:spPr>
          <a:xfrm>
            <a:off x="418596" y="434162"/>
            <a:ext cx="8306809" cy="5199985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标题占位符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8" name="页脚占位符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BD79D921-9D92-465E-96FF-6294E6304AAA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430" indent="-265430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 panose="05020102010507070707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295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 panose="020B0604030504040204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130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 panose="05020102010507070707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255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 panose="020B0604030504040204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345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53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9.wmf"/><Relationship Id="rId3" Type="http://schemas.openxmlformats.org/officeDocument/2006/relationships/image" Target="../media/image11.jpeg"/><Relationship Id="rId7" Type="http://schemas.openxmlformats.org/officeDocument/2006/relationships/image" Target="../media/image6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17990" y="3699018"/>
            <a:ext cx="357020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400" b="1" dirty="0" smtClean="0">
                <a:ln w="9525">
                  <a:solidFill>
                    <a:srgbClr val="996600"/>
                  </a:solidFill>
                  <a:round/>
                </a:ln>
                <a:solidFill>
                  <a:schemeClr val="tx2"/>
                </a:solidFill>
                <a:latin typeface="汉仪大宋简" pitchFamily="49" charset="-122"/>
                <a:ea typeface="汉仪大宋简" pitchFamily="49" charset="-122"/>
              </a:rPr>
              <a:t>比的基本性质</a:t>
            </a:r>
            <a:endParaRPr lang="zh-CN" altLang="en-US" sz="4400" b="1" dirty="0">
              <a:ln w="9525">
                <a:solidFill>
                  <a:srgbClr val="996600"/>
                </a:solidFill>
                <a:round/>
              </a:ln>
              <a:solidFill>
                <a:schemeClr val="tx2"/>
              </a:solidFill>
              <a:latin typeface="汉仪大宋简" pitchFamily="49" charset="-122"/>
              <a:ea typeface="汉仪大宋简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696963" y="5714139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924122" y="1763889"/>
            <a:ext cx="531427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人体的奥秘</a:t>
            </a:r>
            <a:endParaRPr lang="zh-CN" altLang="en-US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汉仪大宋简" pitchFamily="49" charset="-122"/>
              <a:ea typeface="汉仪大宋简" pitchFamily="49" charset="-122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70787" y="2560404"/>
            <a:ext cx="8235549" cy="114300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4400" b="1" dirty="0" smtClean="0">
                <a:solidFill>
                  <a:srgbClr val="FF0000"/>
                </a:solidFill>
              </a:rPr>
              <a:t>你</a:t>
            </a:r>
            <a:r>
              <a:rPr lang="zh-CN" altLang="en-US" sz="4400" b="1" dirty="0">
                <a:solidFill>
                  <a:srgbClr val="FF0000"/>
                </a:solidFill>
              </a:rPr>
              <a:t>能把</a:t>
            </a:r>
            <a:r>
              <a:rPr lang="en-US" sz="4400" b="1" dirty="0">
                <a:solidFill>
                  <a:srgbClr val="FF0000"/>
                </a:solidFill>
              </a:rPr>
              <a:t>14:21;  1/10:3/8;  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和</a:t>
            </a:r>
            <a:r>
              <a:rPr lang="en-US" sz="4400" b="1" dirty="0" smtClean="0">
                <a:solidFill>
                  <a:srgbClr val="FF0000"/>
                </a:solidFill>
              </a:rPr>
              <a:t>1.25:4</a:t>
            </a:r>
            <a:r>
              <a:rPr lang="zh-CN" altLang="en-US" sz="4400" b="1" dirty="0">
                <a:solidFill>
                  <a:srgbClr val="FF0000"/>
                </a:solidFill>
              </a:rPr>
              <a:t>这三个比分别化成最简整数比吗？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14867" y="3791860"/>
            <a:ext cx="8252406" cy="133826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0000"/>
                </a:solidFill>
              </a:rPr>
              <a:t>小</a:t>
            </a:r>
            <a:r>
              <a:rPr lang="zh-CN" altLang="en-US" sz="2800" dirty="0">
                <a:solidFill>
                  <a:srgbClr val="FF0000"/>
                </a:solidFill>
              </a:rPr>
              <a:t>组合作交流：</a:t>
            </a:r>
            <a:br>
              <a:rPr lang="zh-CN" altLang="en-US" sz="2800" dirty="0">
                <a:solidFill>
                  <a:srgbClr val="FF0000"/>
                </a:solidFill>
              </a:rPr>
            </a:br>
            <a:r>
              <a:rPr lang="en-US" sz="2800" dirty="0">
                <a:solidFill>
                  <a:srgbClr val="FF0000"/>
                </a:solidFill>
              </a:rPr>
              <a:t>1</a:t>
            </a:r>
            <a:r>
              <a:rPr lang="zh-CN" altLang="en-US" sz="2800" dirty="0">
                <a:solidFill>
                  <a:srgbClr val="FF0000"/>
                </a:solidFill>
              </a:rPr>
              <a:t>、</a:t>
            </a:r>
            <a:r>
              <a:rPr lang="en-US" sz="2800" dirty="0">
                <a:solidFill>
                  <a:srgbClr val="FF0000"/>
                </a:solidFill>
              </a:rPr>
              <a:t>14:21</a:t>
            </a:r>
            <a:r>
              <a:rPr lang="zh-CN" altLang="en-US" sz="2800" dirty="0">
                <a:solidFill>
                  <a:srgbClr val="FF0000"/>
                </a:solidFill>
              </a:rPr>
              <a:t>是一种什么数的比？怎样使这个比的前项和后项只有公因数</a:t>
            </a:r>
            <a:r>
              <a:rPr lang="en-US" sz="2800" dirty="0">
                <a:solidFill>
                  <a:srgbClr val="FF0000"/>
                </a:solidFill>
              </a:rPr>
              <a:t>1</a:t>
            </a:r>
            <a:r>
              <a:rPr lang="zh-CN" altLang="en-US" sz="2800" dirty="0">
                <a:solidFill>
                  <a:srgbClr val="FF0000"/>
                </a:solidFill>
              </a:rPr>
              <a:t>？</a:t>
            </a:r>
            <a:br>
              <a:rPr lang="zh-CN" altLang="en-US" sz="2800" dirty="0">
                <a:solidFill>
                  <a:srgbClr val="FF0000"/>
                </a:solidFill>
              </a:rPr>
            </a:br>
            <a:r>
              <a:rPr lang="en-US" sz="2800" dirty="0">
                <a:solidFill>
                  <a:srgbClr val="FF0000"/>
                </a:solidFill>
              </a:rPr>
              <a:t>2</a:t>
            </a:r>
            <a:r>
              <a:rPr lang="zh-CN" altLang="en-US" sz="2800" dirty="0">
                <a:solidFill>
                  <a:srgbClr val="FF0000"/>
                </a:solidFill>
              </a:rPr>
              <a:t>、在</a:t>
            </a:r>
            <a:r>
              <a:rPr lang="en-US" sz="2800" dirty="0">
                <a:solidFill>
                  <a:srgbClr val="FF0000"/>
                </a:solidFill>
              </a:rPr>
              <a:t>1/6:2/9</a:t>
            </a:r>
            <a:r>
              <a:rPr lang="zh-CN" altLang="en-US" sz="2800" dirty="0">
                <a:solidFill>
                  <a:srgbClr val="FF0000"/>
                </a:solidFill>
              </a:rPr>
              <a:t>中，比的前项和后项同时乘了什么数化成最简整数比的？为什么要乘这个数？</a:t>
            </a:r>
            <a:br>
              <a:rPr lang="zh-CN" altLang="en-US" sz="2800" dirty="0">
                <a:solidFill>
                  <a:srgbClr val="FF0000"/>
                </a:solidFill>
              </a:rPr>
            </a:br>
            <a:r>
              <a:rPr lang="en-US" sz="2800" dirty="0">
                <a:solidFill>
                  <a:srgbClr val="FF0000"/>
                </a:solidFill>
              </a:rPr>
              <a:t>3</a:t>
            </a:r>
            <a:r>
              <a:rPr lang="zh-CN" altLang="en-US" sz="2800" dirty="0">
                <a:solidFill>
                  <a:srgbClr val="FF0000"/>
                </a:solidFill>
              </a:rPr>
              <a:t>、说一说如何把</a:t>
            </a:r>
            <a:r>
              <a:rPr lang="en-US" sz="2800" dirty="0">
                <a:solidFill>
                  <a:srgbClr val="FF0000"/>
                </a:solidFill>
              </a:rPr>
              <a:t>0.75:2</a:t>
            </a:r>
            <a:r>
              <a:rPr lang="zh-CN" altLang="en-US" sz="2800" dirty="0">
                <a:solidFill>
                  <a:srgbClr val="FF0000"/>
                </a:solidFill>
              </a:rPr>
              <a:t>化成最简整数比的</a:t>
            </a:r>
            <a:r>
              <a:rPr lang="en-US" sz="2800" dirty="0" smtClean="0">
                <a:solidFill>
                  <a:srgbClr val="FF0000"/>
                </a:solidFill>
              </a:rPr>
              <a:t>?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FF0000"/>
            </a:gs>
            <a:gs pos="50000">
              <a:schemeClr val="bg1"/>
            </a:gs>
            <a:gs pos="100000">
              <a:srgbClr val="FF00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122613" y="820738"/>
            <a:ext cx="3384550" cy="863600"/>
          </a:xfrm>
          <a:prstGeom prst="rect">
            <a:avLst/>
          </a:prstGeom>
          <a:solidFill>
            <a:srgbClr val="FFFF00"/>
          </a:solidFill>
          <a:ln w="38100">
            <a:solidFill>
              <a:srgbClr val="0000FF"/>
            </a:solidFill>
            <a:prstDash val="sysDot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106488" y="982663"/>
            <a:ext cx="74707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US" sz="3200" b="1">
                <a:ea typeface="楷体_GB2312" pitchFamily="1" charset="-122"/>
              </a:rPr>
              <a:t>14</a:t>
            </a:r>
            <a:r>
              <a:rPr lang="zh-CN" altLang="en-US" sz="3200" b="1">
                <a:ea typeface="楷体_GB2312" pitchFamily="1" charset="-122"/>
              </a:rPr>
              <a:t>︰</a:t>
            </a:r>
            <a:r>
              <a:rPr lang="en-US" sz="3200" b="1">
                <a:ea typeface="楷体_GB2312" pitchFamily="1" charset="-122"/>
              </a:rPr>
              <a:t>21</a:t>
            </a:r>
            <a:r>
              <a:rPr lang="zh-CN" altLang="en-US" sz="3200" b="1">
                <a:ea typeface="楷体_GB2312" pitchFamily="1" charset="-122"/>
              </a:rPr>
              <a:t> </a:t>
            </a:r>
            <a:r>
              <a:rPr lang="en-US" sz="3200" b="1">
                <a:ea typeface="楷体_GB2312" pitchFamily="1" charset="-122"/>
              </a:rPr>
              <a:t>＝</a:t>
            </a:r>
            <a:r>
              <a:rPr lang="zh-CN" altLang="en-US" sz="3200" b="1">
                <a:ea typeface="楷体_GB2312" pitchFamily="1" charset="-122"/>
              </a:rPr>
              <a:t> 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4748213" y="1684338"/>
            <a:ext cx="0" cy="504825"/>
          </a:xfrm>
          <a:prstGeom prst="line">
            <a:avLst/>
          </a:prstGeom>
          <a:noFill/>
          <a:ln w="1016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805113" y="2116138"/>
            <a:ext cx="4872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  <a:ea typeface="楷体_GB2312" pitchFamily="1" charset="-122"/>
              </a:rPr>
              <a:t>同时除以</a:t>
            </a:r>
            <a:r>
              <a:rPr lang="en-US" sz="2400" b="1">
                <a:solidFill>
                  <a:srgbClr val="0000FF"/>
                </a:solidFill>
                <a:ea typeface="楷体_GB2312" pitchFamily="1" charset="-122"/>
              </a:rPr>
              <a:t>14</a:t>
            </a:r>
            <a:r>
              <a:rPr lang="zh-CN" altLang="en-US" sz="2400" b="1">
                <a:solidFill>
                  <a:srgbClr val="0000FF"/>
                </a:solidFill>
                <a:ea typeface="楷体_GB2312" pitchFamily="1" charset="-122"/>
              </a:rPr>
              <a:t>和</a:t>
            </a:r>
            <a:r>
              <a:rPr lang="en-US" sz="2400" b="1">
                <a:solidFill>
                  <a:srgbClr val="0000FF"/>
                </a:solidFill>
                <a:ea typeface="楷体_GB2312" pitchFamily="1" charset="-122"/>
              </a:rPr>
              <a:t>21</a:t>
            </a:r>
            <a:r>
              <a:rPr lang="zh-CN" altLang="en-US" sz="2400" b="1">
                <a:solidFill>
                  <a:srgbClr val="0000FF"/>
                </a:solidFill>
                <a:ea typeface="楷体_GB2312" pitchFamily="1" charset="-122"/>
              </a:rPr>
              <a:t>的最大公约数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92113" y="3481388"/>
            <a:ext cx="744537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>
                <a:ea typeface="楷体_GB2312" pitchFamily="1" charset="-122"/>
              </a:rPr>
              <a:t>     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3006725" y="944563"/>
            <a:ext cx="74707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zh-CN" altLang="en-US" sz="3200" b="1">
                <a:ea typeface="楷体_GB2312" pitchFamily="1" charset="-122"/>
              </a:rPr>
              <a:t> (</a:t>
            </a:r>
            <a:r>
              <a:rPr lang="en-US" sz="3200" b="1">
                <a:ea typeface="楷体_GB2312" pitchFamily="1" charset="-122"/>
              </a:rPr>
              <a:t>14</a:t>
            </a:r>
            <a:r>
              <a:rPr lang="en-US" sz="3200" b="1">
                <a:solidFill>
                  <a:srgbClr val="D60093"/>
                </a:solidFill>
                <a:ea typeface="楷体_GB2312" pitchFamily="1" charset="-122"/>
              </a:rPr>
              <a:t>÷7</a:t>
            </a:r>
            <a:r>
              <a:rPr lang="zh-CN" altLang="en-US" sz="3200" b="1">
                <a:ea typeface="楷体_GB2312" pitchFamily="1" charset="-122"/>
              </a:rPr>
              <a:t>) ︰(</a:t>
            </a:r>
            <a:r>
              <a:rPr lang="en-US" sz="3200" b="1">
                <a:ea typeface="楷体_GB2312" pitchFamily="1" charset="-122"/>
              </a:rPr>
              <a:t>21</a:t>
            </a:r>
            <a:r>
              <a:rPr lang="en-US" sz="3200" b="1">
                <a:solidFill>
                  <a:srgbClr val="D60093"/>
                </a:solidFill>
                <a:ea typeface="楷体_GB2312" pitchFamily="1" charset="-122"/>
              </a:rPr>
              <a:t>÷7</a:t>
            </a:r>
            <a:r>
              <a:rPr lang="zh-CN" altLang="en-US" sz="3200" b="1">
                <a:ea typeface="楷体_GB2312" pitchFamily="1" charset="-122"/>
              </a:rPr>
              <a:t>) 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6499225" y="1011238"/>
            <a:ext cx="74707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zh-CN" altLang="en-US" sz="3200" b="1">
                <a:ea typeface="楷体_GB2312" pitchFamily="1" charset="-122"/>
              </a:rPr>
              <a:t>＝</a:t>
            </a:r>
            <a:r>
              <a:rPr lang="en-US" sz="3200" b="1">
                <a:ea typeface="楷体_GB2312" pitchFamily="1" charset="-122"/>
              </a:rPr>
              <a:t>2︰3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136650" y="4305300"/>
            <a:ext cx="6270625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</a:rPr>
              <a:t>整数比：</a:t>
            </a:r>
            <a:r>
              <a:rPr lang="zh-CN" altLang="en-US" sz="3200" b="1">
                <a:solidFill>
                  <a:srgbClr val="FF00FF"/>
                </a:solidFill>
              </a:rPr>
              <a:t>比的前、后项都除以它们的最大公约数</a:t>
            </a:r>
            <a:r>
              <a:rPr lang="zh-CN" altLang="en-US" sz="3600" b="1"/>
              <a:t>→最简比</a:t>
            </a:r>
            <a:r>
              <a:rPr lang="zh-CN" altLang="en-US" sz="3200" b="1">
                <a:solidFill>
                  <a:srgbClr val="FF00FF"/>
                </a:solidFill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17411" grpId="0" autoUpdateAnimBg="0"/>
      <p:bldP spid="17412" grpId="0" animBg="1"/>
      <p:bldP spid="17413" grpId="0" autoUpdateAnimBg="0"/>
      <p:bldP spid="17414" grpId="0" build="p" autoUpdateAnimBg="0"/>
      <p:bldP spid="17415" grpId="0" autoUpdateAnimBg="0"/>
      <p:bldP spid="17416" grpId="0" autoUpdateAnimBg="0"/>
      <p:bldP spid="17417" grpId="0" bldLvl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chemeClr val="folHlink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141538" y="2444750"/>
            <a:ext cx="3746500" cy="863600"/>
          </a:xfrm>
          <a:prstGeom prst="rect">
            <a:avLst/>
          </a:prstGeom>
          <a:solidFill>
            <a:srgbClr val="FFFF99"/>
          </a:solidFill>
          <a:ln w="38100">
            <a:solidFill>
              <a:srgbClr val="0000FF"/>
            </a:solidFill>
            <a:prstDash val="sysDot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625600" y="2587625"/>
            <a:ext cx="5889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sz="3200" b="1">
                <a:ea typeface="楷体_GB2312" pitchFamily="1" charset="-122"/>
              </a:rPr>
              <a:t>＝</a:t>
            </a:r>
          </a:p>
        </p:txBody>
      </p:sp>
      <p:grpSp>
        <p:nvGrpSpPr>
          <p:cNvPr id="18436" name="Group 4"/>
          <p:cNvGrpSpPr/>
          <p:nvPr/>
        </p:nvGrpSpPr>
        <p:grpSpPr bwMode="auto">
          <a:xfrm>
            <a:off x="1957388" y="2373313"/>
            <a:ext cx="4144962" cy="1020762"/>
            <a:chOff x="0" y="0"/>
            <a:chExt cx="2611" cy="643"/>
          </a:xfrm>
        </p:grpSpPr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0" y="140"/>
              <a:ext cx="133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en-US" sz="3200" b="1">
                  <a:ea typeface="楷体_GB2312" pitchFamily="1" charset="-122"/>
                </a:rPr>
                <a:t>（          ）</a:t>
              </a:r>
            </a:p>
          </p:txBody>
        </p:sp>
        <p:grpSp>
          <p:nvGrpSpPr>
            <p:cNvPr id="18438" name="Group 6"/>
            <p:cNvGrpSpPr/>
            <p:nvPr/>
          </p:nvGrpSpPr>
          <p:grpSpPr bwMode="auto">
            <a:xfrm>
              <a:off x="197" y="0"/>
              <a:ext cx="2414" cy="643"/>
              <a:chOff x="0" y="0"/>
              <a:chExt cx="2414" cy="643"/>
            </a:xfrm>
          </p:grpSpPr>
          <p:sp>
            <p:nvSpPr>
              <p:cNvPr id="18439" name="Text Box 7"/>
              <p:cNvSpPr txBox="1">
                <a:spLocks noChangeArrowheads="1"/>
              </p:cNvSpPr>
              <p:nvPr/>
            </p:nvSpPr>
            <p:spPr bwMode="auto">
              <a:xfrm>
                <a:off x="937" y="185"/>
                <a:ext cx="36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r>
                  <a:rPr lang="en-US" sz="2400" b="1">
                    <a:ea typeface="楷体_GB2312" pitchFamily="1" charset="-122"/>
                  </a:rPr>
                  <a:t>︰     </a:t>
                </a:r>
              </a:p>
            </p:txBody>
          </p:sp>
          <p:grpSp>
            <p:nvGrpSpPr>
              <p:cNvPr id="18440" name="Group 8"/>
              <p:cNvGrpSpPr/>
              <p:nvPr/>
            </p:nvGrpSpPr>
            <p:grpSpPr bwMode="auto">
              <a:xfrm>
                <a:off x="0" y="0"/>
                <a:ext cx="354" cy="639"/>
                <a:chOff x="0" y="0"/>
                <a:chExt cx="354" cy="639"/>
              </a:xfrm>
            </p:grpSpPr>
            <p:sp>
              <p:nvSpPr>
                <p:cNvPr id="18441" name="Line 9"/>
                <p:cNvSpPr>
                  <a:spLocks noChangeShapeType="1"/>
                </p:cNvSpPr>
                <p:nvPr/>
              </p:nvSpPr>
              <p:spPr bwMode="auto">
                <a:xfrm>
                  <a:off x="90" y="331"/>
                  <a:ext cx="243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 anchor="ctr"/>
                <a:lstStyle/>
                <a:p>
                  <a:endParaRPr lang="zh-CN" altLang="en-US"/>
                </a:p>
              </p:txBody>
            </p:sp>
            <p:sp>
              <p:nvSpPr>
                <p:cNvPr id="18442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5" y="274"/>
                  <a:ext cx="309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pPr algn="ctr"/>
                  <a:r>
                    <a:rPr lang="zh-CN" altLang="en-US" sz="2400" b="1">
                      <a:ea typeface="楷体_GB2312" pitchFamily="1" charset="-122"/>
                    </a:rPr>
                    <a:t> </a:t>
                  </a:r>
                  <a:r>
                    <a:rPr lang="en-US" sz="3200" b="1">
                      <a:ea typeface="楷体_GB2312" pitchFamily="1" charset="-122"/>
                    </a:rPr>
                    <a:t>6</a:t>
                  </a:r>
                </a:p>
              </p:txBody>
            </p:sp>
            <p:sp>
              <p:nvSpPr>
                <p:cNvPr id="18443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327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pPr algn="ctr"/>
                  <a:r>
                    <a:rPr lang="zh-CN" altLang="en-US" sz="3200" b="1">
                      <a:ea typeface="楷体_GB2312" pitchFamily="1" charset="-122"/>
                    </a:rPr>
                    <a:t> </a:t>
                  </a:r>
                  <a:r>
                    <a:rPr lang="en-US" sz="3200" b="1">
                      <a:ea typeface="楷体_GB2312" pitchFamily="1" charset="-122"/>
                    </a:rPr>
                    <a:t>1</a:t>
                  </a:r>
                </a:p>
              </p:txBody>
            </p:sp>
          </p:grpSp>
          <p:grpSp>
            <p:nvGrpSpPr>
              <p:cNvPr id="18444" name="Group 12"/>
              <p:cNvGrpSpPr/>
              <p:nvPr/>
            </p:nvGrpSpPr>
            <p:grpSpPr bwMode="auto">
              <a:xfrm>
                <a:off x="1209" y="4"/>
                <a:ext cx="333" cy="639"/>
                <a:chOff x="0" y="0"/>
                <a:chExt cx="333" cy="639"/>
              </a:xfrm>
            </p:grpSpPr>
            <p:sp>
              <p:nvSpPr>
                <p:cNvPr id="18445" name="Line 13"/>
                <p:cNvSpPr>
                  <a:spLocks noChangeShapeType="1"/>
                </p:cNvSpPr>
                <p:nvPr/>
              </p:nvSpPr>
              <p:spPr bwMode="auto">
                <a:xfrm>
                  <a:off x="90" y="331"/>
                  <a:ext cx="243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 anchor="ctr"/>
                <a:lstStyle/>
                <a:p>
                  <a:endParaRPr lang="zh-CN" altLang="en-US"/>
                </a:p>
              </p:txBody>
            </p:sp>
            <p:sp>
              <p:nvSpPr>
                <p:cNvPr id="18446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72" y="274"/>
                  <a:ext cx="256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pPr algn="ctr"/>
                  <a:r>
                    <a:rPr lang="en-US" sz="3200" b="1">
                      <a:ea typeface="楷体_GB2312" pitchFamily="1" charset="-122"/>
                    </a:rPr>
                    <a:t>9</a:t>
                  </a:r>
                </a:p>
              </p:txBody>
            </p:sp>
            <p:sp>
              <p:nvSpPr>
                <p:cNvPr id="1844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327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pPr algn="ctr"/>
                  <a:r>
                    <a:rPr lang="zh-CN" altLang="en-US" sz="3200" b="1">
                      <a:ea typeface="楷体_GB2312" pitchFamily="1" charset="-122"/>
                    </a:rPr>
                    <a:t> </a:t>
                  </a:r>
                  <a:r>
                    <a:rPr lang="en-US" sz="3200" b="1">
                      <a:ea typeface="楷体_GB2312" pitchFamily="1" charset="-122"/>
                    </a:rPr>
                    <a:t>2</a:t>
                  </a:r>
                </a:p>
              </p:txBody>
            </p:sp>
          </p:grpSp>
          <p:sp>
            <p:nvSpPr>
              <p:cNvPr id="18448" name="Rectangle 16"/>
              <p:cNvSpPr>
                <a:spLocks noChangeArrowheads="1"/>
              </p:cNvSpPr>
              <p:nvPr/>
            </p:nvSpPr>
            <p:spPr bwMode="auto">
              <a:xfrm>
                <a:off x="278" y="137"/>
                <a:ext cx="371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3200" b="1">
                    <a:solidFill>
                      <a:srgbClr val="D60093"/>
                    </a:solidFill>
                    <a:ea typeface="楷体_GB2312" pitchFamily="1" charset="-122"/>
                  </a:rPr>
                  <a:t>×</a:t>
                </a:r>
              </a:p>
            </p:txBody>
          </p:sp>
          <p:sp>
            <p:nvSpPr>
              <p:cNvPr id="18449" name="Text Box 17"/>
              <p:cNvSpPr txBox="1">
                <a:spLocks noChangeArrowheads="1"/>
              </p:cNvSpPr>
              <p:nvPr/>
            </p:nvSpPr>
            <p:spPr bwMode="auto">
              <a:xfrm>
                <a:off x="539" y="134"/>
                <a:ext cx="398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3200" b="1">
                    <a:solidFill>
                      <a:srgbClr val="D60093"/>
                    </a:solidFill>
                    <a:ea typeface="楷体_GB2312" pitchFamily="1" charset="-122"/>
                  </a:rPr>
                  <a:t>18</a:t>
                </a:r>
              </a:p>
            </p:txBody>
          </p:sp>
          <p:sp>
            <p:nvSpPr>
              <p:cNvPr id="18450" name="Text Box 18"/>
              <p:cNvSpPr txBox="1">
                <a:spLocks noChangeArrowheads="1"/>
              </p:cNvSpPr>
              <p:nvPr/>
            </p:nvSpPr>
            <p:spPr bwMode="auto">
              <a:xfrm>
                <a:off x="1005" y="140"/>
                <a:ext cx="1409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zh-CN" altLang="en-US" sz="3200" b="1">
                    <a:ea typeface="楷体_GB2312" pitchFamily="1" charset="-122"/>
                  </a:rPr>
                  <a:t>（           ）</a:t>
                </a:r>
              </a:p>
            </p:txBody>
          </p:sp>
          <p:sp>
            <p:nvSpPr>
              <p:cNvPr id="18451" name="Rectangle 19"/>
              <p:cNvSpPr>
                <a:spLocks noChangeArrowheads="1"/>
              </p:cNvSpPr>
              <p:nvPr/>
            </p:nvSpPr>
            <p:spPr bwMode="auto">
              <a:xfrm>
                <a:off x="1503" y="137"/>
                <a:ext cx="371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3200" b="1">
                    <a:solidFill>
                      <a:srgbClr val="D60093"/>
                    </a:solidFill>
                    <a:ea typeface="楷体_GB2312" pitchFamily="1" charset="-122"/>
                  </a:rPr>
                  <a:t>×</a:t>
                </a:r>
              </a:p>
            </p:txBody>
          </p:sp>
          <p:sp>
            <p:nvSpPr>
              <p:cNvPr id="18452" name="Text Box 20"/>
              <p:cNvSpPr txBox="1">
                <a:spLocks noChangeArrowheads="1"/>
              </p:cNvSpPr>
              <p:nvPr/>
            </p:nvSpPr>
            <p:spPr bwMode="auto">
              <a:xfrm>
                <a:off x="1764" y="134"/>
                <a:ext cx="398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3200" b="1">
                    <a:solidFill>
                      <a:srgbClr val="D60093"/>
                    </a:solidFill>
                    <a:ea typeface="楷体_GB2312" pitchFamily="1" charset="-122"/>
                  </a:rPr>
                  <a:t>18</a:t>
                </a:r>
              </a:p>
            </p:txBody>
          </p:sp>
        </p:grpSp>
      </p:grpSp>
      <p:grpSp>
        <p:nvGrpSpPr>
          <p:cNvPr id="18453" name="Group 21"/>
          <p:cNvGrpSpPr/>
          <p:nvPr/>
        </p:nvGrpSpPr>
        <p:grpSpPr bwMode="auto">
          <a:xfrm>
            <a:off x="5791200" y="2573338"/>
            <a:ext cx="1803400" cy="641350"/>
            <a:chOff x="0" y="0"/>
            <a:chExt cx="961" cy="404"/>
          </a:xfrm>
        </p:grpSpPr>
        <p:sp>
          <p:nvSpPr>
            <p:cNvPr id="18454" name="Rectangle 22"/>
            <p:cNvSpPr>
              <a:spLocks noChangeArrowheads="1"/>
            </p:cNvSpPr>
            <p:nvPr/>
          </p:nvSpPr>
          <p:spPr bwMode="auto">
            <a:xfrm>
              <a:off x="0" y="0"/>
              <a:ext cx="34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en-US" sz="3600" b="1">
                  <a:ea typeface="楷体_GB2312" pitchFamily="1" charset="-122"/>
                </a:rPr>
                <a:t>＝</a:t>
              </a:r>
            </a:p>
          </p:txBody>
        </p:sp>
        <p:sp>
          <p:nvSpPr>
            <p:cNvPr id="18455" name="Text Box 23"/>
            <p:cNvSpPr txBox="1">
              <a:spLocks noChangeArrowheads="1"/>
            </p:cNvSpPr>
            <p:nvPr/>
          </p:nvSpPr>
          <p:spPr bwMode="auto">
            <a:xfrm>
              <a:off x="306" y="29"/>
              <a:ext cx="65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r>
                <a:rPr lang="en-US" sz="3200" b="1">
                  <a:ea typeface="楷体_GB2312" pitchFamily="1" charset="-122"/>
                </a:rPr>
                <a:t>3︰4</a:t>
              </a:r>
            </a:p>
          </p:txBody>
        </p:sp>
      </p:grpSp>
      <p:grpSp>
        <p:nvGrpSpPr>
          <p:cNvPr id="18456" name="Group 24"/>
          <p:cNvGrpSpPr/>
          <p:nvPr/>
        </p:nvGrpSpPr>
        <p:grpSpPr bwMode="auto">
          <a:xfrm>
            <a:off x="-596900" y="2371725"/>
            <a:ext cx="2235200" cy="1128713"/>
            <a:chOff x="0" y="0"/>
            <a:chExt cx="1412" cy="562"/>
          </a:xfrm>
        </p:grpSpPr>
        <p:grpSp>
          <p:nvGrpSpPr>
            <p:cNvPr id="18457" name="Group 25"/>
            <p:cNvGrpSpPr/>
            <p:nvPr/>
          </p:nvGrpSpPr>
          <p:grpSpPr bwMode="auto">
            <a:xfrm>
              <a:off x="544" y="0"/>
              <a:ext cx="868" cy="562"/>
              <a:chOff x="0" y="0"/>
              <a:chExt cx="868" cy="562"/>
            </a:xfrm>
          </p:grpSpPr>
          <p:sp>
            <p:nvSpPr>
              <p:cNvPr id="18458" name="Text Box 26"/>
              <p:cNvSpPr txBox="1">
                <a:spLocks noChangeArrowheads="1"/>
              </p:cNvSpPr>
              <p:nvPr/>
            </p:nvSpPr>
            <p:spPr bwMode="auto">
              <a:xfrm>
                <a:off x="309" y="210"/>
                <a:ext cx="363" cy="2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r>
                  <a:rPr lang="en-US" sz="2400" b="1">
                    <a:ea typeface="楷体_GB2312" pitchFamily="1" charset="-122"/>
                  </a:rPr>
                  <a:t>︰     </a:t>
                </a:r>
              </a:p>
            </p:txBody>
          </p:sp>
          <p:grpSp>
            <p:nvGrpSpPr>
              <p:cNvPr id="18459" name="Group 27"/>
              <p:cNvGrpSpPr/>
              <p:nvPr/>
            </p:nvGrpSpPr>
            <p:grpSpPr bwMode="auto">
              <a:xfrm>
                <a:off x="0" y="0"/>
                <a:ext cx="354" cy="562"/>
                <a:chOff x="0" y="0"/>
                <a:chExt cx="354" cy="562"/>
              </a:xfrm>
            </p:grpSpPr>
            <p:sp>
              <p:nvSpPr>
                <p:cNvPr id="18460" name="Line 28"/>
                <p:cNvSpPr>
                  <a:spLocks noChangeShapeType="1"/>
                </p:cNvSpPr>
                <p:nvPr/>
              </p:nvSpPr>
              <p:spPr bwMode="auto">
                <a:xfrm>
                  <a:off x="90" y="331"/>
                  <a:ext cx="243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 anchor="ctr"/>
                <a:lstStyle/>
                <a:p>
                  <a:endParaRPr lang="zh-CN" altLang="en-US"/>
                </a:p>
              </p:txBody>
            </p:sp>
            <p:sp>
              <p:nvSpPr>
                <p:cNvPr id="18461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45" y="274"/>
                  <a:ext cx="309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pPr algn="ctr"/>
                  <a:r>
                    <a:rPr lang="zh-CN" altLang="en-US" sz="2400" b="1">
                      <a:ea typeface="楷体_GB2312" pitchFamily="1" charset="-122"/>
                    </a:rPr>
                    <a:t> </a:t>
                  </a:r>
                  <a:r>
                    <a:rPr lang="en-US" sz="3200" b="1">
                      <a:ea typeface="楷体_GB2312" pitchFamily="1" charset="-122"/>
                    </a:rPr>
                    <a:t>6</a:t>
                  </a:r>
                </a:p>
              </p:txBody>
            </p:sp>
            <p:sp>
              <p:nvSpPr>
                <p:cNvPr id="18462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327" cy="28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pPr algn="ctr"/>
                  <a:r>
                    <a:rPr lang="zh-CN" altLang="en-US" sz="3200" b="1">
                      <a:ea typeface="楷体_GB2312" pitchFamily="1" charset="-122"/>
                    </a:rPr>
                    <a:t> </a:t>
                  </a:r>
                  <a:r>
                    <a:rPr lang="en-US" sz="3200" b="1">
                      <a:ea typeface="楷体_GB2312" pitchFamily="1" charset="-122"/>
                    </a:rPr>
                    <a:t>1</a:t>
                  </a:r>
                </a:p>
              </p:txBody>
            </p:sp>
          </p:grpSp>
          <p:grpSp>
            <p:nvGrpSpPr>
              <p:cNvPr id="18463" name="Group 31"/>
              <p:cNvGrpSpPr/>
              <p:nvPr/>
            </p:nvGrpSpPr>
            <p:grpSpPr bwMode="auto">
              <a:xfrm>
                <a:off x="535" y="0"/>
                <a:ext cx="333" cy="562"/>
                <a:chOff x="0" y="0"/>
                <a:chExt cx="333" cy="562"/>
              </a:xfrm>
            </p:grpSpPr>
            <p:sp>
              <p:nvSpPr>
                <p:cNvPr id="18464" name="Line 32"/>
                <p:cNvSpPr>
                  <a:spLocks noChangeShapeType="1"/>
                </p:cNvSpPr>
                <p:nvPr/>
              </p:nvSpPr>
              <p:spPr bwMode="auto">
                <a:xfrm>
                  <a:off x="90" y="331"/>
                  <a:ext cx="243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 anchor="ctr"/>
                <a:lstStyle/>
                <a:p>
                  <a:endParaRPr lang="zh-CN" altLang="en-US"/>
                </a:p>
              </p:txBody>
            </p:sp>
            <p:sp>
              <p:nvSpPr>
                <p:cNvPr id="18465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72" y="274"/>
                  <a:ext cx="25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pPr algn="ctr"/>
                  <a:r>
                    <a:rPr lang="en-US" sz="3200" b="1">
                      <a:ea typeface="楷体_GB2312" pitchFamily="1" charset="-122"/>
                    </a:rPr>
                    <a:t>9</a:t>
                  </a:r>
                </a:p>
              </p:txBody>
            </p:sp>
            <p:sp>
              <p:nvSpPr>
                <p:cNvPr id="18466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327" cy="28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pPr algn="ctr"/>
                  <a:r>
                    <a:rPr lang="zh-CN" altLang="en-US" sz="3200" b="1">
                      <a:ea typeface="楷体_GB2312" pitchFamily="1" charset="-122"/>
                    </a:rPr>
                    <a:t> </a:t>
                  </a:r>
                  <a:r>
                    <a:rPr lang="en-US" sz="3200" b="1">
                      <a:ea typeface="楷体_GB2312" pitchFamily="1" charset="-122"/>
                    </a:rPr>
                    <a:t>2</a:t>
                  </a:r>
                </a:p>
              </p:txBody>
            </p:sp>
          </p:grpSp>
        </p:grpSp>
        <p:sp>
          <p:nvSpPr>
            <p:cNvPr id="18467" name="Text Box 35"/>
            <p:cNvSpPr txBox="1">
              <a:spLocks noChangeArrowheads="1"/>
            </p:cNvSpPr>
            <p:nvPr/>
          </p:nvSpPr>
          <p:spPr bwMode="auto">
            <a:xfrm>
              <a:off x="0" y="125"/>
              <a:ext cx="114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zh-CN" altLang="en-US" sz="3200" b="1">
                <a:ea typeface="楷体_GB2312" pitchFamily="1" charset="-122"/>
              </a:endParaRPr>
            </a:p>
          </p:txBody>
        </p:sp>
      </p:grpSp>
      <p:sp>
        <p:nvSpPr>
          <p:cNvPr id="18468" name="Line 36"/>
          <p:cNvSpPr>
            <a:spLocks noChangeShapeType="1"/>
          </p:cNvSpPr>
          <p:nvPr/>
        </p:nvSpPr>
        <p:spPr bwMode="auto">
          <a:xfrm flipV="1">
            <a:off x="3941763" y="1941513"/>
            <a:ext cx="0" cy="504825"/>
          </a:xfrm>
          <a:prstGeom prst="line">
            <a:avLst/>
          </a:prstGeom>
          <a:noFill/>
          <a:ln w="1016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18469" name="Text Box 37"/>
          <p:cNvSpPr txBox="1">
            <a:spLocks noChangeArrowheads="1"/>
          </p:cNvSpPr>
          <p:nvPr/>
        </p:nvSpPr>
        <p:spPr bwMode="auto">
          <a:xfrm>
            <a:off x="2139950" y="1628775"/>
            <a:ext cx="4225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  <a:ea typeface="楷体_GB2312" pitchFamily="1" charset="-122"/>
              </a:rPr>
              <a:t>同时乘</a:t>
            </a:r>
            <a:r>
              <a:rPr lang="en-US" sz="2400" b="1" dirty="0">
                <a:solidFill>
                  <a:srgbClr val="0000FF"/>
                </a:solidFill>
                <a:ea typeface="楷体_GB2312" pitchFamily="1" charset="-122"/>
              </a:rPr>
              <a:t>6</a:t>
            </a:r>
            <a:r>
              <a:rPr lang="zh-CN" altLang="en-US" sz="2400" b="1" dirty="0">
                <a:solidFill>
                  <a:srgbClr val="0000FF"/>
                </a:solidFill>
                <a:ea typeface="楷体_GB2312" pitchFamily="1" charset="-122"/>
              </a:rPr>
              <a:t>和</a:t>
            </a:r>
            <a:r>
              <a:rPr lang="en-US" sz="2400" b="1" dirty="0">
                <a:solidFill>
                  <a:srgbClr val="0000FF"/>
                </a:solidFill>
                <a:ea typeface="楷体_GB2312" pitchFamily="1" charset="-122"/>
              </a:rPr>
              <a:t>9</a:t>
            </a:r>
            <a:r>
              <a:rPr lang="zh-CN" altLang="en-US" sz="2400" b="1" dirty="0">
                <a:solidFill>
                  <a:srgbClr val="0000FF"/>
                </a:solidFill>
                <a:ea typeface="楷体_GB2312" pitchFamily="1" charset="-122"/>
              </a:rPr>
              <a:t>的最小公倍数</a:t>
            </a:r>
          </a:p>
        </p:txBody>
      </p:sp>
      <p:grpSp>
        <p:nvGrpSpPr>
          <p:cNvPr id="18470" name="Group 38"/>
          <p:cNvGrpSpPr/>
          <p:nvPr/>
        </p:nvGrpSpPr>
        <p:grpSpPr bwMode="auto">
          <a:xfrm>
            <a:off x="39688" y="19050"/>
            <a:ext cx="946150" cy="762000"/>
            <a:chOff x="0" y="0"/>
            <a:chExt cx="596" cy="480"/>
          </a:xfrm>
        </p:grpSpPr>
        <p:pic>
          <p:nvPicPr>
            <p:cNvPr id="18471" name="Picture 39" descr="cw4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47"/>
              <a:ext cx="596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72" name="Text Box 40"/>
            <p:cNvSpPr txBox="1">
              <a:spLocks noChangeArrowheads="1"/>
            </p:cNvSpPr>
            <p:nvPr/>
          </p:nvSpPr>
          <p:spPr bwMode="auto">
            <a:xfrm>
              <a:off x="177" y="0"/>
              <a:ext cx="116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endParaRPr lang="en-US" sz="4400" b="1">
                <a:latin typeface="Times New Roman" panose="02020603050405020304" pitchFamily="18" charset="0"/>
              </a:endParaRPr>
            </a:p>
          </p:txBody>
        </p:sp>
      </p:grpSp>
      <p:pic>
        <p:nvPicPr>
          <p:cNvPr id="18473" name="Picture 41" descr="cw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94600" y="4598988"/>
            <a:ext cx="1477963" cy="217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74" name="Text Box 42"/>
          <p:cNvSpPr txBox="1">
            <a:spLocks noChangeArrowheads="1"/>
          </p:cNvSpPr>
          <p:nvPr/>
        </p:nvSpPr>
        <p:spPr bwMode="auto">
          <a:xfrm>
            <a:off x="1109663" y="5607050"/>
            <a:ext cx="56880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18475" name="Text Box 43"/>
          <p:cNvSpPr txBox="1">
            <a:spLocks noChangeArrowheads="1"/>
          </p:cNvSpPr>
          <p:nvPr/>
        </p:nvSpPr>
        <p:spPr bwMode="auto">
          <a:xfrm rot="10800000" flipV="1">
            <a:off x="1250950" y="3878263"/>
            <a:ext cx="5978525" cy="210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>
                <a:solidFill>
                  <a:srgbClr val="FF0000"/>
                </a:solidFill>
              </a:rPr>
              <a:t>分数比： </a:t>
            </a:r>
            <a:r>
              <a:rPr lang="zh-CN" altLang="en-US" sz="2800" b="1">
                <a:solidFill>
                  <a:srgbClr val="0000FF"/>
                </a:solidFill>
              </a:rPr>
              <a:t>比的前、后项都乘它们分母的最小公倍数</a:t>
            </a:r>
            <a:r>
              <a:rPr lang="zh-CN" altLang="en-US" sz="2800" b="1"/>
              <a:t>→整数比→最简比。</a:t>
            </a:r>
          </a:p>
          <a:p>
            <a:pPr>
              <a:spcBef>
                <a:spcPct val="50000"/>
              </a:spcBef>
            </a:pPr>
            <a:endParaRPr lang="zh-CN" altLang="en-US" sz="28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8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autoUpdateAnimBg="0"/>
      <p:bldP spid="18468" grpId="0" animBg="1"/>
      <p:bldP spid="18469" grpId="0" autoUpdateAnimBg="0"/>
      <p:bldP spid="18475" grpId="0" bldLvl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>
          <a:gsLst>
            <a:gs pos="0">
              <a:srgbClr val="0066FF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66738" y="684213"/>
            <a:ext cx="9180512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小数比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0000FF"/>
                </a:solidFill>
              </a:rPr>
              <a:t>比的前、后项都扩大相同的倍数</a:t>
            </a:r>
            <a:r>
              <a:rPr lang="zh-CN" altLang="en-US" sz="2800" b="1" dirty="0"/>
              <a:t>→整数比→最简比。</a:t>
            </a:r>
            <a:r>
              <a:rPr lang="zh-CN" altLang="en-US" sz="2800" dirty="0"/>
              <a:t> 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674813" y="2819400"/>
            <a:ext cx="2266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US" sz="2800" b="1">
                <a:ea typeface="楷体_GB2312" pitchFamily="1" charset="-122"/>
              </a:rPr>
              <a:t>0.75︰2   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774700" y="3314700"/>
            <a:ext cx="541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sz="2800" b="1">
                <a:ea typeface="楷体_GB2312" pitchFamily="1" charset="-122"/>
              </a:rPr>
              <a:t>   ＝（</a:t>
            </a:r>
            <a:r>
              <a:rPr lang="en-US" sz="2800" b="1">
                <a:ea typeface="楷体_GB2312" pitchFamily="1" charset="-122"/>
              </a:rPr>
              <a:t>0.75</a:t>
            </a:r>
            <a:r>
              <a:rPr lang="en-US" sz="2800" b="1">
                <a:solidFill>
                  <a:srgbClr val="D60093"/>
                </a:solidFill>
                <a:ea typeface="楷体_GB2312" pitchFamily="1" charset="-122"/>
              </a:rPr>
              <a:t>×100</a:t>
            </a:r>
            <a:r>
              <a:rPr lang="zh-CN" altLang="en-US" sz="2800" b="1">
                <a:ea typeface="楷体_GB2312" pitchFamily="1" charset="-122"/>
              </a:rPr>
              <a:t>）</a:t>
            </a:r>
            <a:r>
              <a:rPr lang="en-US" sz="2800" b="1">
                <a:ea typeface="楷体_GB2312" pitchFamily="1" charset="-122"/>
              </a:rPr>
              <a:t>︰</a:t>
            </a:r>
            <a:r>
              <a:rPr lang="zh-CN" altLang="en-US" sz="2800" b="1">
                <a:ea typeface="楷体_GB2312" pitchFamily="1" charset="-122"/>
              </a:rPr>
              <a:t>（</a:t>
            </a:r>
            <a:r>
              <a:rPr lang="en-US" sz="2800" b="1">
                <a:ea typeface="楷体_GB2312" pitchFamily="1" charset="-122"/>
              </a:rPr>
              <a:t>2</a:t>
            </a:r>
            <a:r>
              <a:rPr lang="en-US" sz="2800" b="1">
                <a:solidFill>
                  <a:srgbClr val="D60093"/>
                </a:solidFill>
                <a:ea typeface="楷体_GB2312" pitchFamily="1" charset="-122"/>
              </a:rPr>
              <a:t>×100</a:t>
            </a:r>
            <a:r>
              <a:rPr lang="zh-CN" altLang="en-US" sz="2800" b="1">
                <a:ea typeface="楷体_GB2312" pitchFamily="1" charset="-122"/>
              </a:rPr>
              <a:t>）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746125" y="4283075"/>
            <a:ext cx="43640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sz="2800" b="1">
                <a:ea typeface="楷体_GB2312" pitchFamily="1" charset="-122"/>
              </a:rPr>
              <a:t>   ＝  </a:t>
            </a:r>
            <a:r>
              <a:rPr lang="en-US" sz="2800" b="1">
                <a:ea typeface="楷体_GB2312" pitchFamily="1" charset="-122"/>
              </a:rPr>
              <a:t>(75</a:t>
            </a:r>
            <a:r>
              <a:rPr lang="en-US" sz="2800" b="1">
                <a:solidFill>
                  <a:srgbClr val="FF00FF"/>
                </a:solidFill>
              </a:rPr>
              <a:t>÷25</a:t>
            </a:r>
            <a:r>
              <a:rPr lang="en-US" sz="2800" b="1">
                <a:ea typeface="楷体_GB2312" pitchFamily="1" charset="-122"/>
              </a:rPr>
              <a:t>)︰(200</a:t>
            </a:r>
            <a:r>
              <a:rPr lang="en-US" sz="2800" b="1">
                <a:solidFill>
                  <a:srgbClr val="FF00FF"/>
                </a:solidFill>
              </a:rPr>
              <a:t>÷25</a:t>
            </a:r>
            <a:r>
              <a:rPr lang="en-US" sz="2800" b="1">
                <a:ea typeface="楷体_GB2312" pitchFamily="1" charset="-122"/>
              </a:rPr>
              <a:t>)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746125" y="4824413"/>
            <a:ext cx="29257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zh-CN" altLang="en-US" sz="2800" b="1" dirty="0">
                <a:ea typeface="楷体_GB2312" pitchFamily="1" charset="-122"/>
              </a:rPr>
              <a:t>   ＝  </a:t>
            </a:r>
            <a:r>
              <a:rPr lang="en-US" sz="2800" b="1" dirty="0">
                <a:ea typeface="楷体_GB2312" pitchFamily="1" charset="-122"/>
              </a:rPr>
              <a:t>3︰8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750888" y="3789363"/>
            <a:ext cx="3190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zh-CN" altLang="en-US" sz="2800" b="1">
                <a:ea typeface="楷体_GB2312" pitchFamily="1" charset="-122"/>
              </a:rPr>
              <a:t>   ＝  </a:t>
            </a:r>
            <a:r>
              <a:rPr lang="en-US" sz="2800" b="1">
                <a:ea typeface="楷体_GB2312" pitchFamily="1" charset="-122"/>
              </a:rPr>
              <a:t>75︰200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150938" y="3341688"/>
            <a:ext cx="4903787" cy="455612"/>
          </a:xfrm>
          <a:prstGeom prst="rect">
            <a:avLst/>
          </a:prstGeom>
          <a:noFill/>
          <a:ln w="38100">
            <a:solidFill>
              <a:srgbClr val="0000FF"/>
            </a:solidFill>
            <a:prstDash val="sys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1139825" y="4322763"/>
            <a:ext cx="3970338" cy="455612"/>
          </a:xfrm>
          <a:prstGeom prst="rect">
            <a:avLst/>
          </a:prstGeom>
          <a:noFill/>
          <a:ln w="38100">
            <a:solidFill>
              <a:srgbClr val="0000FF"/>
            </a:solidFill>
            <a:prstDash val="sys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 autoUpdateAnimBg="0"/>
      <p:bldP spid="19459" grpId="0" autoUpdateAnimBg="0"/>
      <p:bldP spid="19460" grpId="0" autoUpdateAnimBg="0"/>
      <p:bldP spid="19461" grpId="0" autoUpdateAnimBg="0"/>
      <p:bldP spid="19462" grpId="0" autoUpdateAnimBg="0"/>
      <p:bldP spid="19463" grpId="0" autoUpdateAnimBg="0"/>
      <p:bldP spid="19464" grpId="0" animBg="1"/>
      <p:bldP spid="1946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895475" y="839788"/>
            <a:ext cx="5376863" cy="5191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 b="1" dirty="0">
                <a:latin typeface="Times New Roman" panose="02020603050405020304" pitchFamily="18" charset="0"/>
              </a:rPr>
              <a:t>归纳化简比的方法</a:t>
            </a:r>
            <a:r>
              <a:rPr lang="en-US" sz="2800" b="1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28600" y="1724025"/>
            <a:ext cx="2325688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</a:rPr>
              <a:t>（</a:t>
            </a:r>
            <a:r>
              <a:rPr lang="en-US" sz="2800" b="1" dirty="0">
                <a:latin typeface="Times New Roman" panose="02020603050405020304" pitchFamily="18" charset="0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</a:rPr>
              <a:t>）  整数比</a:t>
            </a:r>
          </a:p>
          <a:p>
            <a:endParaRPr lang="zh-CN" altLang="en-US" sz="2800" b="1" dirty="0">
              <a:latin typeface="Times New Roman" panose="02020603050405020304" pitchFamily="18" charset="0"/>
            </a:endParaRPr>
          </a:p>
          <a:p>
            <a:endParaRPr lang="zh-CN" altLang="en-US" sz="2800" b="1" dirty="0">
              <a:latin typeface="Times New Roman" panose="02020603050405020304" pitchFamily="18" charset="0"/>
            </a:endParaRPr>
          </a:p>
          <a:p>
            <a:endParaRPr lang="zh-CN" altLang="en-US" sz="2800" b="1" dirty="0">
              <a:latin typeface="Times New Roman" panose="02020603050405020304" pitchFamily="18" charset="0"/>
            </a:endParaRPr>
          </a:p>
          <a:p>
            <a:r>
              <a:rPr lang="zh-CN" altLang="en-US" sz="2800" b="1" dirty="0">
                <a:latin typeface="Times New Roman" panose="02020603050405020304" pitchFamily="18" charset="0"/>
              </a:rPr>
              <a:t>（</a:t>
            </a:r>
            <a:r>
              <a:rPr lang="en-US" sz="2800" b="1" dirty="0"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</a:rPr>
              <a:t>）  小数比</a:t>
            </a:r>
          </a:p>
          <a:p>
            <a:endParaRPr lang="zh-CN" altLang="en-US" sz="2800" b="1" dirty="0">
              <a:latin typeface="Times New Roman" panose="02020603050405020304" pitchFamily="18" charset="0"/>
            </a:endParaRPr>
          </a:p>
          <a:p>
            <a:endParaRPr lang="zh-CN" altLang="en-US" sz="2800" b="1" dirty="0">
              <a:latin typeface="Times New Roman" panose="02020603050405020304" pitchFamily="18" charset="0"/>
            </a:endParaRPr>
          </a:p>
          <a:p>
            <a:endParaRPr lang="zh-CN" altLang="en-US" sz="2800" b="1" dirty="0">
              <a:latin typeface="Times New Roman" panose="02020603050405020304" pitchFamily="18" charset="0"/>
            </a:endParaRPr>
          </a:p>
          <a:p>
            <a:r>
              <a:rPr lang="zh-CN" altLang="en-US" sz="2800" b="1" dirty="0">
                <a:latin typeface="Times New Roman" panose="02020603050405020304" pitchFamily="18" charset="0"/>
              </a:rPr>
              <a:t>（</a:t>
            </a:r>
            <a:r>
              <a:rPr lang="en-US" sz="2800" b="1" dirty="0">
                <a:latin typeface="Times New Roman" panose="02020603050405020304" pitchFamily="18" charset="0"/>
              </a:rPr>
              <a:t>3</a:t>
            </a:r>
            <a:r>
              <a:rPr lang="zh-CN" altLang="en-US" sz="2800" b="1" dirty="0">
                <a:latin typeface="Times New Roman" panose="02020603050405020304" pitchFamily="18" charset="0"/>
              </a:rPr>
              <a:t>）  分数比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478088" y="1546225"/>
            <a:ext cx="5181600" cy="137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Times New Roman" panose="02020603050405020304" pitchFamily="18" charset="0"/>
              </a:rPr>
              <a:t>——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比的前、后项都除以它们的最大公约数</a:t>
            </a:r>
            <a:r>
              <a:rPr lang="zh-CN" altLang="en-US" sz="2800" b="1" dirty="0">
                <a:latin typeface="Times New Roman" panose="02020603050405020304" pitchFamily="18" charset="0"/>
              </a:rPr>
              <a:t>→最简比。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478088" y="3217863"/>
            <a:ext cx="5181600" cy="137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Times New Roman" panose="02020603050405020304" pitchFamily="18" charset="0"/>
              </a:rPr>
              <a:t>——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比的前、后项都扩大相同的倍数</a:t>
            </a:r>
            <a:r>
              <a:rPr lang="zh-CN" altLang="en-US" sz="2800" b="1" dirty="0">
                <a:latin typeface="Times New Roman" panose="02020603050405020304" pitchFamily="18" charset="0"/>
              </a:rPr>
              <a:t>→整数比→最简比。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432050" y="4929188"/>
            <a:ext cx="5695950" cy="137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Times New Roman" panose="02020603050405020304" pitchFamily="18" charset="0"/>
              </a:rPr>
              <a:t>——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比的前、后项都乘它们分母的最小公倍数</a:t>
            </a:r>
            <a:r>
              <a:rPr lang="zh-CN" altLang="en-US" sz="2800" b="1" dirty="0">
                <a:latin typeface="Times New Roman" panose="02020603050405020304" pitchFamily="18" charset="0"/>
              </a:rPr>
              <a:t>→整数比→最简比。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 autoUpdateAnimBg="0"/>
      <p:bldP spid="20483" grpId="0" autoUpdateAnimBg="0"/>
      <p:bldP spid="20484" grpId="0" autoUpdateAnimBg="0"/>
      <p:bldP spid="20485" grpId="0" autoUpdateAnimBg="0"/>
      <p:bldP spid="2048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>
          <a:gsLst>
            <a:gs pos="0">
              <a:srgbClr val="0066FF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Grp="1" noChangeArrowheads="1"/>
          </p:cNvSpPr>
          <p:nvPr>
            <p:ph type="title"/>
          </p:nvPr>
        </p:nvSpPr>
        <p:spPr>
          <a:xfrm>
            <a:off x="457200" y="841375"/>
            <a:ext cx="8229600" cy="576263"/>
          </a:xfrm>
          <a:noFill/>
        </p:spPr>
        <p:txBody>
          <a:bodyPr anchor="b">
            <a:normAutofit fontScale="90000"/>
          </a:bodyPr>
          <a:lstStyle/>
          <a:p>
            <a:pPr algn="l">
              <a:spcBef>
                <a:spcPct val="50000"/>
              </a:spcBef>
            </a:pPr>
            <a:r>
              <a:rPr lang="zh-CN" altLang="en-US" sz="4000" b="1" dirty="0">
                <a:solidFill>
                  <a:srgbClr val="FF0000"/>
                </a:solidFill>
              </a:rPr>
              <a:t>看谁的眼睛最亮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50825" y="2060575"/>
            <a:ext cx="86868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/>
              <a:t>（1）</a:t>
            </a:r>
            <a:r>
              <a:rPr lang="zh-CN" altLang="en-US" sz="2400" dirty="0"/>
              <a:t> </a:t>
            </a:r>
            <a:r>
              <a:rPr lang="zh-CN" altLang="en-US" sz="2400" b="1" dirty="0"/>
              <a:t>4 : 15＝（4×3）</a:t>
            </a:r>
            <a:r>
              <a:rPr lang="zh-CN" altLang="en-US" sz="2400" b="1" dirty="0">
                <a:sym typeface="Wingdings" panose="05000000000000000000" pitchFamily="2" charset="2"/>
              </a:rPr>
              <a:t>:（15÷3）＝12 : 5               （    ）</a:t>
            </a:r>
          </a:p>
          <a:p>
            <a:pPr>
              <a:spcBef>
                <a:spcPct val="50000"/>
              </a:spcBef>
            </a:pPr>
            <a:endParaRPr lang="zh-CN" altLang="en-US" sz="2400" b="1" dirty="0">
              <a:sym typeface="Wingdings" panose="05000000000000000000" pitchFamily="2" charset="2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ym typeface="Wingdings" panose="05000000000000000000" pitchFamily="2" charset="2"/>
              </a:rPr>
              <a:t>（2） 10 : 15＝（10÷5）:（15÷3）=2 : 3              （    ）</a:t>
            </a:r>
          </a:p>
          <a:p>
            <a:pPr>
              <a:spcBef>
                <a:spcPct val="50000"/>
              </a:spcBef>
            </a:pPr>
            <a:endParaRPr lang="zh-CN" altLang="en-US" sz="2400" b="1" dirty="0">
              <a:sym typeface="Wingdings" panose="05000000000000000000" pitchFamily="2" charset="2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ym typeface="Wingdings" panose="05000000000000000000" pitchFamily="2" charset="2"/>
              </a:rPr>
              <a:t>（3）      :        ＝（      ×6）:（       ×6） ＝ 2  :  3    （    ）</a:t>
            </a:r>
          </a:p>
          <a:p>
            <a:pPr>
              <a:spcBef>
                <a:spcPct val="50000"/>
              </a:spcBef>
            </a:pPr>
            <a:endParaRPr lang="zh-CN" altLang="en-US" sz="2400" b="1" dirty="0">
              <a:sym typeface="Wingdings" panose="05000000000000000000" pitchFamily="2" charset="2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ym typeface="Wingdings" panose="05000000000000000000" pitchFamily="2" charset="2"/>
              </a:rPr>
              <a:t>（4）0.6 :0.13 =（0.6×100）:（0.13×100）= 60 : 13 （    ）</a:t>
            </a:r>
          </a:p>
        </p:txBody>
      </p:sp>
      <p:grpSp>
        <p:nvGrpSpPr>
          <p:cNvPr id="21508" name="Group 4"/>
          <p:cNvGrpSpPr/>
          <p:nvPr/>
        </p:nvGrpSpPr>
        <p:grpSpPr bwMode="auto">
          <a:xfrm>
            <a:off x="1152612" y="4187031"/>
            <a:ext cx="647700" cy="654050"/>
            <a:chOff x="0" y="0"/>
            <a:chExt cx="408" cy="412"/>
          </a:xfrm>
        </p:grpSpPr>
        <p:grpSp>
          <p:nvGrpSpPr>
            <p:cNvPr id="21509" name="Group 5"/>
            <p:cNvGrpSpPr/>
            <p:nvPr/>
          </p:nvGrpSpPr>
          <p:grpSpPr bwMode="auto">
            <a:xfrm>
              <a:off x="0" y="0"/>
              <a:ext cx="408" cy="412"/>
              <a:chOff x="0" y="0"/>
              <a:chExt cx="408" cy="412"/>
            </a:xfrm>
          </p:grpSpPr>
          <p:sp>
            <p:nvSpPr>
              <p:cNvPr id="21510" name="Text Box 6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40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dirty="0"/>
                  <a:t>1</a:t>
                </a:r>
              </a:p>
            </p:txBody>
          </p:sp>
          <p:sp>
            <p:nvSpPr>
              <p:cNvPr id="21511" name="Text Box 7"/>
              <p:cNvSpPr txBox="1">
                <a:spLocks noChangeArrowheads="1"/>
              </p:cNvSpPr>
              <p:nvPr/>
            </p:nvSpPr>
            <p:spPr bwMode="auto">
              <a:xfrm>
                <a:off x="0" y="181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3</a:t>
                </a:r>
              </a:p>
            </p:txBody>
          </p:sp>
        </p:grpSp>
        <p:sp>
          <p:nvSpPr>
            <p:cNvPr id="21512" name="Line 8"/>
            <p:cNvSpPr>
              <a:spLocks noChangeShapeType="1"/>
            </p:cNvSpPr>
            <p:nvPr/>
          </p:nvSpPr>
          <p:spPr bwMode="auto">
            <a:xfrm>
              <a:off x="27" y="199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1513" name="Group 9"/>
          <p:cNvGrpSpPr/>
          <p:nvPr/>
        </p:nvGrpSpPr>
        <p:grpSpPr bwMode="auto">
          <a:xfrm>
            <a:off x="1898650" y="4143375"/>
            <a:ext cx="647700" cy="654050"/>
            <a:chOff x="0" y="0"/>
            <a:chExt cx="408" cy="412"/>
          </a:xfrm>
        </p:grpSpPr>
        <p:grpSp>
          <p:nvGrpSpPr>
            <p:cNvPr id="21514" name="Group 10"/>
            <p:cNvGrpSpPr/>
            <p:nvPr/>
          </p:nvGrpSpPr>
          <p:grpSpPr bwMode="auto">
            <a:xfrm>
              <a:off x="0" y="0"/>
              <a:ext cx="408" cy="412"/>
              <a:chOff x="0" y="0"/>
              <a:chExt cx="408" cy="412"/>
            </a:xfrm>
          </p:grpSpPr>
          <p:sp>
            <p:nvSpPr>
              <p:cNvPr id="21515" name="Text Box 11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40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1</a:t>
                </a:r>
              </a:p>
            </p:txBody>
          </p:sp>
          <p:sp>
            <p:nvSpPr>
              <p:cNvPr id="21516" name="Text Box 12"/>
              <p:cNvSpPr txBox="1">
                <a:spLocks noChangeArrowheads="1"/>
              </p:cNvSpPr>
              <p:nvPr/>
            </p:nvSpPr>
            <p:spPr bwMode="auto">
              <a:xfrm>
                <a:off x="0" y="181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2</a:t>
                </a:r>
              </a:p>
            </p:txBody>
          </p:sp>
        </p:grpSp>
        <p:sp>
          <p:nvSpPr>
            <p:cNvPr id="21517" name="Line 13"/>
            <p:cNvSpPr>
              <a:spLocks noChangeShapeType="1"/>
            </p:cNvSpPr>
            <p:nvPr/>
          </p:nvSpPr>
          <p:spPr bwMode="auto">
            <a:xfrm>
              <a:off x="27" y="199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1518" name="Group 14"/>
          <p:cNvGrpSpPr/>
          <p:nvPr/>
        </p:nvGrpSpPr>
        <p:grpSpPr bwMode="auto">
          <a:xfrm>
            <a:off x="3228975" y="4135438"/>
            <a:ext cx="647700" cy="654050"/>
            <a:chOff x="0" y="0"/>
            <a:chExt cx="408" cy="412"/>
          </a:xfrm>
        </p:grpSpPr>
        <p:grpSp>
          <p:nvGrpSpPr>
            <p:cNvPr id="21519" name="Group 15"/>
            <p:cNvGrpSpPr/>
            <p:nvPr/>
          </p:nvGrpSpPr>
          <p:grpSpPr bwMode="auto">
            <a:xfrm>
              <a:off x="0" y="0"/>
              <a:ext cx="408" cy="412"/>
              <a:chOff x="0" y="0"/>
              <a:chExt cx="408" cy="412"/>
            </a:xfrm>
          </p:grpSpPr>
          <p:sp>
            <p:nvSpPr>
              <p:cNvPr id="21520" name="Text Box 16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40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1</a:t>
                </a:r>
              </a:p>
            </p:txBody>
          </p:sp>
          <p:sp>
            <p:nvSpPr>
              <p:cNvPr id="21521" name="Text Box 17"/>
              <p:cNvSpPr txBox="1">
                <a:spLocks noChangeArrowheads="1"/>
              </p:cNvSpPr>
              <p:nvPr/>
            </p:nvSpPr>
            <p:spPr bwMode="auto">
              <a:xfrm>
                <a:off x="0" y="181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3</a:t>
                </a:r>
              </a:p>
            </p:txBody>
          </p:sp>
        </p:grpSp>
        <p:sp>
          <p:nvSpPr>
            <p:cNvPr id="21522" name="Line 18"/>
            <p:cNvSpPr>
              <a:spLocks noChangeShapeType="1"/>
            </p:cNvSpPr>
            <p:nvPr/>
          </p:nvSpPr>
          <p:spPr bwMode="auto">
            <a:xfrm>
              <a:off x="27" y="199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1523" name="Group 19"/>
          <p:cNvGrpSpPr/>
          <p:nvPr/>
        </p:nvGrpSpPr>
        <p:grpSpPr bwMode="auto">
          <a:xfrm>
            <a:off x="4929188" y="4119563"/>
            <a:ext cx="647700" cy="654050"/>
            <a:chOff x="0" y="0"/>
            <a:chExt cx="408" cy="412"/>
          </a:xfrm>
        </p:grpSpPr>
        <p:grpSp>
          <p:nvGrpSpPr>
            <p:cNvPr id="21524" name="Group 20"/>
            <p:cNvGrpSpPr/>
            <p:nvPr/>
          </p:nvGrpSpPr>
          <p:grpSpPr bwMode="auto">
            <a:xfrm>
              <a:off x="0" y="0"/>
              <a:ext cx="408" cy="412"/>
              <a:chOff x="0" y="0"/>
              <a:chExt cx="408" cy="412"/>
            </a:xfrm>
          </p:grpSpPr>
          <p:sp>
            <p:nvSpPr>
              <p:cNvPr id="21525" name="Text Box 21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40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1</a:t>
                </a:r>
              </a:p>
            </p:txBody>
          </p:sp>
          <p:sp>
            <p:nvSpPr>
              <p:cNvPr id="21526" name="Text Box 22"/>
              <p:cNvSpPr txBox="1">
                <a:spLocks noChangeArrowheads="1"/>
              </p:cNvSpPr>
              <p:nvPr/>
            </p:nvSpPr>
            <p:spPr bwMode="auto">
              <a:xfrm>
                <a:off x="0" y="181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2</a:t>
                </a:r>
              </a:p>
            </p:txBody>
          </p:sp>
        </p:grpSp>
        <p:sp>
          <p:nvSpPr>
            <p:cNvPr id="21527" name="Line 23"/>
            <p:cNvSpPr>
              <a:spLocks noChangeShapeType="1"/>
            </p:cNvSpPr>
            <p:nvPr/>
          </p:nvSpPr>
          <p:spPr bwMode="auto">
            <a:xfrm>
              <a:off x="27" y="199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7596188" y="4254500"/>
            <a:ext cx="5762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8460E"/>
                </a:solidFill>
              </a:rPr>
              <a:t>√</a:t>
            </a: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7550150" y="1987550"/>
            <a:ext cx="520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8460E"/>
                </a:solidFill>
              </a:rPr>
              <a:t>×</a:t>
            </a: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7308850" y="3068638"/>
            <a:ext cx="5762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8460E"/>
                </a:solidFill>
              </a:rPr>
              <a:t>×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7781925" y="5284788"/>
            <a:ext cx="5762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8460E"/>
                </a:solidFill>
              </a:rPr>
              <a:t>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8" grpId="0" autoUpdateAnimBg="0"/>
      <p:bldP spid="21529" grpId="0" autoUpdateAnimBg="0"/>
      <p:bldP spid="21530" grpId="0" autoUpdateAnimBg="0"/>
      <p:bldP spid="2153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4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6721" y="1992222"/>
            <a:ext cx="8415561" cy="252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76727" y="981075"/>
            <a:ext cx="20685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0000"/>
                </a:solidFill>
              </a:rPr>
              <a:t>拓展题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521730" y="863829"/>
            <a:ext cx="6675225" cy="2890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10600" b="1" dirty="0"/>
              <a:t>学</a:t>
            </a:r>
            <a:r>
              <a:rPr lang="zh-CN" altLang="en-US" sz="8000" b="1" dirty="0">
                <a:solidFill>
                  <a:srgbClr val="FF3399"/>
                </a:solidFill>
              </a:rPr>
              <a:t>习</a:t>
            </a:r>
            <a:r>
              <a:rPr lang="zh-CN" altLang="en-US" sz="8800" dirty="0">
                <a:ea typeface="仿宋_GB2312" pitchFamily="1" charset="-122"/>
              </a:rPr>
              <a:t>着</a:t>
            </a:r>
            <a:r>
              <a:rPr lang="en-US" sz="8000" b="1" dirty="0"/>
              <a:t>……</a:t>
            </a:r>
          </a:p>
          <a:p>
            <a:pPr>
              <a:lnSpc>
                <a:spcPct val="90000"/>
              </a:lnSpc>
            </a:pPr>
            <a:r>
              <a:rPr lang="en-US" sz="8000" b="1" dirty="0"/>
              <a:t>   </a:t>
            </a:r>
            <a:r>
              <a:rPr lang="zh-CN" altLang="en-US" sz="8000" b="1" dirty="0">
                <a:solidFill>
                  <a:srgbClr val="FF0000"/>
                </a:solidFill>
                <a:ea typeface="黑体" panose="02010609060101010101" pitchFamily="49" charset="-122"/>
              </a:rPr>
              <a:t>快</a:t>
            </a:r>
            <a:r>
              <a:rPr lang="zh-CN" altLang="en-US" sz="9600" b="1" dirty="0"/>
              <a:t>乐</a:t>
            </a:r>
            <a:r>
              <a:rPr lang="zh-CN" altLang="en-US" sz="8000" b="1" dirty="0">
                <a:solidFill>
                  <a:srgbClr val="CC00CC"/>
                </a:solidFill>
                <a:ea typeface="楷体_GB2312" pitchFamily="1" charset="-122"/>
              </a:rPr>
              <a:t>着</a:t>
            </a:r>
            <a:r>
              <a:rPr lang="en-US" sz="8000" b="1" dirty="0" smtClean="0"/>
              <a:t>…… </a:t>
            </a:r>
            <a:endParaRPr lang="en-US" sz="8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63575" y="1193800"/>
            <a:ext cx="17033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</a:rPr>
              <a:t>16÷25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85800" y="3781425"/>
            <a:ext cx="77152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    </a:t>
            </a:r>
            <a:r>
              <a:rPr lang="zh-CN" altLang="en-US" sz="40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商不变的性质</a:t>
            </a:r>
            <a:r>
              <a:rPr lang="en-US" sz="40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楷体_GB2312" pitchFamily="1" charset="-122"/>
                <a:ea typeface="楷体_GB2312" pitchFamily="1" charset="-122"/>
              </a:rPr>
              <a:t>在除法里，被除数和除数同时乘（或除以）一个相同的数（</a:t>
            </a:r>
            <a:r>
              <a:rPr lang="en-US" sz="2800" b="1" dirty="0">
                <a:latin typeface="楷体_GB2312" pitchFamily="1" charset="-122"/>
                <a:ea typeface="楷体_GB2312" pitchFamily="1" charset="-122"/>
              </a:rPr>
              <a:t>0</a:t>
            </a:r>
            <a:r>
              <a:rPr lang="zh-CN" altLang="en-US" sz="2800" b="1" dirty="0">
                <a:latin typeface="楷体_GB2312" pitchFamily="1" charset="-122"/>
                <a:ea typeface="楷体_GB2312" pitchFamily="1" charset="-122"/>
              </a:rPr>
              <a:t>除外），商不变。</a:t>
            </a:r>
            <a:endParaRPr lang="zh-CN" altLang="en-US" sz="2800" b="1" dirty="0">
              <a:solidFill>
                <a:schemeClr val="accent2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857375" y="1193800"/>
            <a:ext cx="36639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</a:rPr>
              <a:t>=（16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×4</a:t>
            </a:r>
            <a:r>
              <a:rPr lang="zh-CN" altLang="en-US" sz="2800" b="1" dirty="0">
                <a:latin typeface="Times New Roman" panose="02020603050405020304" pitchFamily="18" charset="0"/>
              </a:rPr>
              <a:t>）÷(25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×     </a:t>
            </a:r>
            <a:r>
              <a:rPr lang="zh-CN" altLang="en-US" sz="2800" b="1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430838" y="1193800"/>
            <a:ext cx="26511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</a:rPr>
              <a:t>=64 ÷ 100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7343775" y="1179513"/>
            <a:ext cx="18002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</a:rPr>
              <a:t>=0.64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701675" y="2144713"/>
            <a:ext cx="18907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US" sz="2800" b="1" dirty="0">
                <a:ea typeface="隶书" panose="02010509060101010101" pitchFamily="49" charset="-122"/>
              </a:rPr>
              <a:t>30÷10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827213" y="2143125"/>
            <a:ext cx="3181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sz="2800" b="1" dirty="0">
                <a:ea typeface="隶书" panose="02010509060101010101" pitchFamily="49" charset="-122"/>
              </a:rPr>
              <a:t>＝(30</a:t>
            </a:r>
            <a:r>
              <a:rPr lang="zh-CN" altLang="en-US" sz="2800" b="1" dirty="0">
                <a:solidFill>
                  <a:srgbClr val="FF0000"/>
                </a:solidFill>
              </a:rPr>
              <a:t>÷</a:t>
            </a:r>
            <a:r>
              <a:rPr lang="zh-CN" altLang="en-US" sz="2800" b="1" dirty="0">
                <a:solidFill>
                  <a:srgbClr val="FF0000"/>
                </a:solidFill>
                <a:ea typeface="隶书" panose="02010509060101010101" pitchFamily="49" charset="-122"/>
              </a:rPr>
              <a:t>10</a:t>
            </a:r>
            <a:r>
              <a:rPr lang="zh-CN" altLang="en-US" sz="2800" b="1" dirty="0">
                <a:ea typeface="隶书" panose="02010509060101010101" pitchFamily="49" charset="-122"/>
              </a:rPr>
              <a:t>)÷(10</a:t>
            </a:r>
            <a:r>
              <a:rPr lang="zh-CN" altLang="en-US" sz="2800" b="1" dirty="0">
                <a:solidFill>
                  <a:srgbClr val="FF0000"/>
                </a:solidFill>
              </a:rPr>
              <a:t>÷    </a:t>
            </a:r>
            <a:r>
              <a:rPr lang="zh-CN" altLang="en-US" sz="2800" b="1" dirty="0">
                <a:ea typeface="隶书" panose="02010509060101010101" pitchFamily="49" charset="-122"/>
              </a:rPr>
              <a:t>)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5305425" y="2144713"/>
            <a:ext cx="18938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zh-CN" altLang="en-US" sz="2800" b="1" dirty="0">
                <a:ea typeface="隶书" panose="02010509060101010101" pitchFamily="49" charset="-122"/>
              </a:rPr>
              <a:t>＝</a:t>
            </a:r>
            <a:r>
              <a:rPr lang="en-US" sz="2800" b="1" dirty="0">
                <a:ea typeface="隶书" panose="02010509060101010101" pitchFamily="49" charset="-122"/>
              </a:rPr>
              <a:t>3÷1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507163" y="2146300"/>
            <a:ext cx="1352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zh-CN" altLang="en-US" sz="2800" b="1" dirty="0">
                <a:ea typeface="隶书" panose="02010509060101010101" pitchFamily="49" charset="-122"/>
              </a:rPr>
              <a:t>＝</a:t>
            </a:r>
            <a:r>
              <a:rPr lang="en-US" sz="2800" b="1" dirty="0">
                <a:ea typeface="隶书" panose="02010509060101010101" pitchFamily="49" charset="-122"/>
              </a:rPr>
              <a:t>3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4891088" y="1193800"/>
            <a:ext cx="3095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4891088" y="2146300"/>
            <a:ext cx="6302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10</a:t>
            </a:r>
            <a:endParaRPr lang="en-US" sz="2800"/>
          </a:p>
        </p:txBody>
      </p:sp>
      <p:pic>
        <p:nvPicPr>
          <p:cNvPr id="7181" name="Picture 13" descr="TO028s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8023024">
            <a:off x="517525" y="33338"/>
            <a:ext cx="1058863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1616075" y="414338"/>
            <a:ext cx="2384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rgbClr val="FF6600"/>
                </a:solidFill>
              </a:rPr>
              <a:t>记忆宝库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41718" y="4554538"/>
            <a:ext cx="8505567" cy="188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 分数的基本性质：</a:t>
            </a:r>
          </a:p>
          <a:p>
            <a:pPr>
              <a:lnSpc>
                <a:spcPct val="140000"/>
              </a:lnSpc>
            </a:pPr>
            <a:r>
              <a:rPr lang="zh-CN" altLang="en-US" sz="2800" b="1" dirty="0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分数的分子和分母同时乘或除以相同的数（</a:t>
            </a:r>
            <a:r>
              <a:rPr lang="en-US" sz="2800" b="1" dirty="0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0</a:t>
            </a:r>
            <a:r>
              <a:rPr lang="zh-CN" altLang="en-US" sz="2800" b="1" dirty="0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除外）</a:t>
            </a:r>
            <a:r>
              <a:rPr lang="en-US" sz="2800" b="1" dirty="0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2800" b="1" dirty="0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分数的大小不变。</a:t>
            </a:r>
          </a:p>
        </p:txBody>
      </p:sp>
      <p:grpSp>
        <p:nvGrpSpPr>
          <p:cNvPr id="8195" name="Group 3"/>
          <p:cNvGrpSpPr/>
          <p:nvPr/>
        </p:nvGrpSpPr>
        <p:grpSpPr bwMode="auto">
          <a:xfrm>
            <a:off x="974725" y="2403475"/>
            <a:ext cx="2901950" cy="963613"/>
            <a:chOff x="0" y="0"/>
            <a:chExt cx="1738" cy="607"/>
          </a:xfrm>
        </p:grpSpPr>
        <p:sp>
          <p:nvSpPr>
            <p:cNvPr id="8196" name="Text Box 4"/>
            <p:cNvSpPr txBox="1">
              <a:spLocks noChangeArrowheads="1"/>
            </p:cNvSpPr>
            <p:nvPr/>
          </p:nvSpPr>
          <p:spPr bwMode="auto">
            <a:xfrm>
              <a:off x="0" y="0"/>
              <a:ext cx="81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latin typeface="隶书" panose="02010509060101010101" pitchFamily="49" charset="-122"/>
                  <a:ea typeface="隶书" panose="02010509060101010101" pitchFamily="49" charset="-122"/>
                </a:rPr>
                <a:t>通分</a:t>
              </a:r>
              <a:r>
                <a:rPr lang="zh-CN" altLang="en-US" sz="3600" b="1" dirty="0">
                  <a:latin typeface="隶书" panose="02010509060101010101" pitchFamily="49" charset="-122"/>
                  <a:ea typeface="隶书" panose="02010509060101010101" pitchFamily="49" charset="-122"/>
                </a:rPr>
                <a:t>：</a:t>
              </a:r>
            </a:p>
          </p:txBody>
        </p:sp>
        <p:sp>
          <p:nvSpPr>
            <p:cNvPr id="8197" name="Text Box 5"/>
            <p:cNvSpPr txBox="1">
              <a:spLocks noChangeArrowheads="1"/>
            </p:cNvSpPr>
            <p:nvPr/>
          </p:nvSpPr>
          <p:spPr bwMode="auto">
            <a:xfrm>
              <a:off x="1072" y="94"/>
              <a:ext cx="35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>
                  <a:latin typeface="隶书" panose="02010509060101010101" pitchFamily="49" charset="-122"/>
                  <a:ea typeface="隶书" panose="02010509060101010101" pitchFamily="49" charset="-122"/>
                </a:rPr>
                <a:t>和</a:t>
              </a:r>
            </a:p>
          </p:txBody>
        </p:sp>
        <p:graphicFrame>
          <p:nvGraphicFramePr>
            <p:cNvPr id="8198" name="Object 6"/>
            <p:cNvGraphicFramePr>
              <a:graphicFrameLocks noChangeAspect="1"/>
            </p:cNvGraphicFramePr>
            <p:nvPr/>
          </p:nvGraphicFramePr>
          <p:xfrm>
            <a:off x="880" y="3"/>
            <a:ext cx="234" cy="6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8" r:id="rId4" imgW="153035" imgH="394970" progId="Equation.3">
                    <p:embed/>
                  </p:oleObj>
                </mc:Choice>
                <mc:Fallback>
                  <p:oleObj r:id="rId4" imgW="153035" imgH="39497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0" y="3"/>
                          <a:ext cx="234" cy="6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9" name="Object 7"/>
            <p:cNvGraphicFramePr>
              <a:graphicFrameLocks noChangeAspect="1"/>
            </p:cNvGraphicFramePr>
            <p:nvPr/>
          </p:nvGraphicFramePr>
          <p:xfrm>
            <a:off x="1504" y="3"/>
            <a:ext cx="234" cy="6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9" r:id="rId6" imgW="153035" imgH="394970" progId="Equation.3">
                    <p:embed/>
                  </p:oleObj>
                </mc:Choice>
                <mc:Fallback>
                  <p:oleObj r:id="rId6" imgW="153035" imgH="39497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4" y="3"/>
                          <a:ext cx="234" cy="6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2051050" y="3367088"/>
          <a:ext cx="2655888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0" r:id="rId8" imgW="889635" imgH="407035" progId="Equation.3">
                  <p:embed/>
                </p:oleObj>
              </mc:Choice>
              <mc:Fallback>
                <p:oleObj r:id="rId8" imgW="889635" imgH="407035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3367088"/>
                        <a:ext cx="2655888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762000" y="323850"/>
            <a:ext cx="5899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你能把下列分数约成最简分数吗？：</a:t>
            </a:r>
          </a:p>
        </p:txBody>
      </p:sp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1249363" y="1019175"/>
          <a:ext cx="614362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1" r:id="rId10" imgW="343535" imgH="407670" progId="Equation.3">
                  <p:embed/>
                </p:oleObj>
              </mc:Choice>
              <mc:Fallback>
                <p:oleObj r:id="rId10" imgW="343535" imgH="40767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363" y="1019175"/>
                        <a:ext cx="614362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1828800" y="1019175"/>
          <a:ext cx="1657350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2" r:id="rId12" imgW="546735" imgH="407035" progId="Equation.3">
                  <p:embed/>
                </p:oleObj>
              </mc:Choice>
              <mc:Fallback>
                <p:oleObj r:id="rId12" imgW="546735" imgH="407035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019175"/>
                        <a:ext cx="1657350" cy="963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3267075" y="1081088"/>
          <a:ext cx="9001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3" r:id="rId14" imgW="153035" imgH="394970" progId="Equation.3">
                  <p:embed/>
                </p:oleObj>
              </mc:Choice>
              <mc:Fallback>
                <p:oleObj r:id="rId14" imgW="153035" imgH="39497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075" y="1081088"/>
                        <a:ext cx="900113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184150" y="1223963"/>
            <a:ext cx="1147634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/>
              <a:t>约分</a:t>
            </a:r>
            <a:r>
              <a:rPr lang="en-US" sz="3200" b="1" dirty="0"/>
              <a:t>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76727" y="2483937"/>
            <a:ext cx="8229600" cy="2953875"/>
          </a:xfrm>
        </p:spPr>
        <p:txBody>
          <a:bodyPr/>
          <a:lstStyle/>
          <a:p>
            <a:r>
              <a:rPr lang="zh-CN" altLang="en-US" dirty="0"/>
              <a:t>求比值：</a:t>
            </a:r>
          </a:p>
          <a:p>
            <a:r>
              <a:rPr lang="en-US" dirty="0"/>
              <a:t>        3:4</a:t>
            </a:r>
            <a:endParaRPr lang="zh-CN" altLang="en-US" dirty="0"/>
          </a:p>
          <a:p>
            <a:r>
              <a:rPr lang="zh-CN" altLang="en-US" dirty="0"/>
              <a:t>男： </a:t>
            </a:r>
            <a:r>
              <a:rPr lang="en-US" dirty="0"/>
              <a:t>6:8</a:t>
            </a:r>
          </a:p>
          <a:p>
            <a:r>
              <a:rPr lang="zh-CN" altLang="en-US" dirty="0"/>
              <a:t>女：</a:t>
            </a:r>
            <a:r>
              <a:rPr lang="en-US" dirty="0"/>
              <a:t>12:16</a:t>
            </a:r>
          </a:p>
          <a:p>
            <a:r>
              <a:rPr lang="en-US" dirty="0"/>
              <a:t>3:4=</a:t>
            </a:r>
            <a:r>
              <a:rPr lang="zh-CN" altLang="en-US" dirty="0"/>
              <a:t> </a:t>
            </a:r>
            <a:r>
              <a:rPr lang="en-US" dirty="0"/>
              <a:t>6:8= 12:16=3/4</a:t>
            </a:r>
          </a:p>
        </p:txBody>
      </p:sp>
      <p:sp>
        <p:nvSpPr>
          <p:cNvPr id="9220" name="WordArt 4"/>
          <p:cNvSpPr>
            <a:spLocks noChangeArrowheads="1" noChangeShapeType="1"/>
          </p:cNvSpPr>
          <p:nvPr/>
        </p:nvSpPr>
        <p:spPr bwMode="auto">
          <a:xfrm>
            <a:off x="791748" y="998838"/>
            <a:ext cx="410249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8999"/>
                    </a:srgbClr>
                  </a:outerShdw>
                </a:effectLst>
                <a:latin typeface="汉仪中圆简" pitchFamily="49" charset="-122"/>
                <a:ea typeface="汉仪中圆简" pitchFamily="49" charset="-122"/>
              </a:rPr>
              <a:t>男女对抗赛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>
          <a:gsLst>
            <a:gs pos="0">
              <a:srgbClr val="0066FF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062038" y="3378200"/>
            <a:ext cx="6824662" cy="579438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042988" y="2701925"/>
            <a:ext cx="6824662" cy="579438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1657350" y="2363788"/>
            <a:ext cx="223838" cy="358775"/>
          </a:xfrm>
          <a:prstGeom prst="downArrow">
            <a:avLst>
              <a:gd name="adj1" fmla="val 50000"/>
              <a:gd name="adj2" fmla="val 4007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233488" y="1787525"/>
            <a:ext cx="1038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3200" dirty="0">
                <a:ea typeface="楷体_GB2312" pitchFamily="1" charset="-122"/>
              </a:rPr>
              <a:t>6÷8</a:t>
            </a: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4186238" y="2363788"/>
            <a:ext cx="223837" cy="358775"/>
          </a:xfrm>
          <a:prstGeom prst="downArrow">
            <a:avLst>
              <a:gd name="adj1" fmla="val 50000"/>
              <a:gd name="adj2" fmla="val 4007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6986588" y="2363788"/>
            <a:ext cx="223837" cy="358775"/>
          </a:xfrm>
          <a:prstGeom prst="downArrow">
            <a:avLst>
              <a:gd name="adj1" fmla="val 50000"/>
              <a:gd name="adj2" fmla="val 4007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1233488" y="2709863"/>
            <a:ext cx="11001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zh-CN" altLang="en-US" sz="3200" dirty="0">
                <a:ea typeface="楷体_GB2312" pitchFamily="1" charset="-122"/>
              </a:rPr>
              <a:t>6</a:t>
            </a:r>
            <a:r>
              <a:rPr lang="zh-CN" altLang="en-US" sz="2800" dirty="0">
                <a:ea typeface="楷体_GB2312" pitchFamily="1" charset="-122"/>
              </a:rPr>
              <a:t>︰</a:t>
            </a:r>
            <a:r>
              <a:rPr lang="zh-CN" altLang="en-US" sz="3200" dirty="0">
                <a:ea typeface="楷体_GB2312" pitchFamily="1" charset="-122"/>
              </a:rPr>
              <a:t>8 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1233488" y="4159250"/>
            <a:ext cx="1038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3200" dirty="0">
                <a:ea typeface="楷体_GB2312" pitchFamily="1" charset="-122"/>
              </a:rPr>
              <a:t>6÷8</a:t>
            </a: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 flipV="1">
            <a:off x="1657350" y="3948113"/>
            <a:ext cx="223838" cy="358775"/>
          </a:xfrm>
          <a:prstGeom prst="downArrow">
            <a:avLst>
              <a:gd name="adj1" fmla="val 50000"/>
              <a:gd name="adj2" fmla="val 4007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 flipV="1">
            <a:off x="4186238" y="3948113"/>
            <a:ext cx="223837" cy="358775"/>
          </a:xfrm>
          <a:prstGeom prst="downArrow">
            <a:avLst>
              <a:gd name="adj1" fmla="val 50000"/>
              <a:gd name="adj2" fmla="val 4007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10252" name="AutoShape 12"/>
          <p:cNvSpPr>
            <a:spLocks noChangeArrowheads="1"/>
          </p:cNvSpPr>
          <p:nvPr/>
        </p:nvSpPr>
        <p:spPr bwMode="auto">
          <a:xfrm flipV="1">
            <a:off x="6850063" y="3948113"/>
            <a:ext cx="223837" cy="358775"/>
          </a:xfrm>
          <a:prstGeom prst="downArrow">
            <a:avLst>
              <a:gd name="adj1" fmla="val 50000"/>
              <a:gd name="adj2" fmla="val 4007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1233488" y="3371850"/>
            <a:ext cx="11001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zh-CN" altLang="en-US" sz="3200" dirty="0">
                <a:ea typeface="楷体_GB2312" pitchFamily="1" charset="-122"/>
              </a:rPr>
              <a:t>6</a:t>
            </a:r>
            <a:r>
              <a:rPr lang="zh-CN" altLang="en-US" sz="2800" dirty="0">
                <a:ea typeface="楷体_GB2312" pitchFamily="1" charset="-122"/>
              </a:rPr>
              <a:t>︰</a:t>
            </a:r>
            <a:r>
              <a:rPr lang="zh-CN" altLang="en-US" sz="3200" dirty="0">
                <a:ea typeface="楷体_GB2312" pitchFamily="1" charset="-122"/>
              </a:rPr>
              <a:t>8 </a:t>
            </a: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1244600" y="704850"/>
            <a:ext cx="6613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ea typeface="楷体_GB2312" pitchFamily="1" charset="-122"/>
              </a:rPr>
              <a:t>利用比和除法的关系来研究比中的规律。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2190750" y="1811338"/>
            <a:ext cx="4165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3200" dirty="0">
                <a:ea typeface="楷体_GB2312" pitchFamily="1" charset="-122"/>
              </a:rPr>
              <a:t>=</a:t>
            </a:r>
            <a:r>
              <a:rPr lang="zh-CN" altLang="en-US" sz="3200" dirty="0">
                <a:ea typeface="楷体_GB2312" pitchFamily="1" charset="-122"/>
              </a:rPr>
              <a:t>（</a:t>
            </a:r>
            <a:r>
              <a:rPr lang="en-US" sz="3200" dirty="0">
                <a:ea typeface="楷体_GB2312" pitchFamily="1" charset="-122"/>
              </a:rPr>
              <a:t>6×2</a:t>
            </a:r>
            <a:r>
              <a:rPr lang="zh-CN" altLang="en-US" sz="3200" dirty="0">
                <a:ea typeface="楷体_GB2312" pitchFamily="1" charset="-122"/>
              </a:rPr>
              <a:t>）</a:t>
            </a:r>
            <a:r>
              <a:rPr lang="en-US" sz="3200" dirty="0">
                <a:ea typeface="楷体_GB2312" pitchFamily="1" charset="-122"/>
              </a:rPr>
              <a:t>÷</a:t>
            </a:r>
            <a:r>
              <a:rPr lang="zh-CN" altLang="en-US" sz="3200" dirty="0">
                <a:ea typeface="楷体_GB2312" pitchFamily="1" charset="-122"/>
              </a:rPr>
              <a:t>（</a:t>
            </a:r>
            <a:r>
              <a:rPr lang="en-US" sz="3200" dirty="0">
                <a:ea typeface="楷体_GB2312" pitchFamily="1" charset="-122"/>
              </a:rPr>
              <a:t>8×2</a:t>
            </a:r>
            <a:r>
              <a:rPr lang="zh-CN" altLang="en-US" sz="3200" dirty="0">
                <a:ea typeface="楷体_GB2312" pitchFamily="1" charset="-122"/>
              </a:rPr>
              <a:t>）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6037263" y="1828800"/>
            <a:ext cx="172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3200" dirty="0">
                <a:ea typeface="楷体_GB2312" pitchFamily="1" charset="-122"/>
              </a:rPr>
              <a:t>=12÷16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2195513" y="2713038"/>
            <a:ext cx="4114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3200" dirty="0">
                <a:ea typeface="楷体_GB2312" pitchFamily="1" charset="-122"/>
              </a:rPr>
              <a:t>=</a:t>
            </a:r>
            <a:r>
              <a:rPr lang="zh-CN" altLang="en-US" sz="3200" dirty="0">
                <a:ea typeface="楷体_GB2312" pitchFamily="1" charset="-122"/>
              </a:rPr>
              <a:t>（</a:t>
            </a:r>
            <a:r>
              <a:rPr lang="en-US" sz="3200" dirty="0">
                <a:ea typeface="楷体_GB2312" pitchFamily="1" charset="-122"/>
              </a:rPr>
              <a:t>6×2</a:t>
            </a:r>
            <a:r>
              <a:rPr lang="zh-CN" altLang="en-US" sz="3200" dirty="0">
                <a:ea typeface="楷体_GB2312" pitchFamily="1" charset="-122"/>
              </a:rPr>
              <a:t>）</a:t>
            </a:r>
            <a:r>
              <a:rPr lang="en-US" sz="2800" dirty="0">
                <a:ea typeface="楷体_GB2312" pitchFamily="1" charset="-122"/>
              </a:rPr>
              <a:t>︰</a:t>
            </a:r>
            <a:r>
              <a:rPr lang="zh-CN" altLang="en-US" sz="3200" dirty="0">
                <a:ea typeface="楷体_GB2312" pitchFamily="1" charset="-122"/>
              </a:rPr>
              <a:t>（</a:t>
            </a:r>
            <a:r>
              <a:rPr lang="en-US" sz="3200" dirty="0">
                <a:ea typeface="楷体_GB2312" pitchFamily="1" charset="-122"/>
              </a:rPr>
              <a:t>8×2</a:t>
            </a:r>
            <a:r>
              <a:rPr lang="zh-CN" altLang="en-US" sz="3200" dirty="0">
                <a:ea typeface="楷体_GB2312" pitchFamily="1" charset="-122"/>
              </a:rPr>
              <a:t>）</a:t>
            </a: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6073775" y="2714625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3200" dirty="0">
                <a:ea typeface="楷体_GB2312" pitchFamily="1" charset="-122"/>
              </a:rPr>
              <a:t>=12</a:t>
            </a:r>
            <a:r>
              <a:rPr lang="en-US" sz="2800" dirty="0">
                <a:ea typeface="楷体_GB2312" pitchFamily="1" charset="-122"/>
              </a:rPr>
              <a:t>︰</a:t>
            </a:r>
            <a:r>
              <a:rPr lang="en-US" sz="3200" dirty="0">
                <a:ea typeface="楷体_GB2312" pitchFamily="1" charset="-122"/>
              </a:rPr>
              <a:t>16</a:t>
            </a:r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2222500" y="3406775"/>
            <a:ext cx="4340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3200" dirty="0">
                <a:ea typeface="楷体_GB2312" pitchFamily="1" charset="-122"/>
              </a:rPr>
              <a:t>=</a:t>
            </a:r>
            <a:r>
              <a:rPr lang="zh-CN" altLang="en-US" sz="3200" dirty="0">
                <a:ea typeface="楷体_GB2312" pitchFamily="1" charset="-122"/>
              </a:rPr>
              <a:t>（</a:t>
            </a:r>
            <a:r>
              <a:rPr lang="en-US" sz="3200" dirty="0">
                <a:ea typeface="楷体_GB2312" pitchFamily="1" charset="-122"/>
              </a:rPr>
              <a:t>6÷2</a:t>
            </a:r>
            <a:r>
              <a:rPr lang="zh-CN" altLang="en-US" sz="3200" dirty="0">
                <a:ea typeface="楷体_GB2312" pitchFamily="1" charset="-122"/>
              </a:rPr>
              <a:t>）</a:t>
            </a:r>
            <a:r>
              <a:rPr lang="en-US" sz="2800" dirty="0">
                <a:ea typeface="楷体_GB2312" pitchFamily="1" charset="-122"/>
              </a:rPr>
              <a:t>︰</a:t>
            </a:r>
            <a:r>
              <a:rPr lang="zh-CN" altLang="en-US" sz="3200" dirty="0">
                <a:ea typeface="楷体_GB2312" pitchFamily="1" charset="-122"/>
              </a:rPr>
              <a:t>（</a:t>
            </a:r>
            <a:r>
              <a:rPr lang="en-US" sz="3200" dirty="0">
                <a:ea typeface="楷体_GB2312" pitchFamily="1" charset="-122"/>
              </a:rPr>
              <a:t>8÷2</a:t>
            </a:r>
            <a:r>
              <a:rPr lang="zh-CN" altLang="en-US" sz="3200" dirty="0">
                <a:ea typeface="楷体_GB2312" pitchFamily="1" charset="-122"/>
              </a:rPr>
              <a:t>）  </a:t>
            </a:r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6130925" y="3416300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3200" dirty="0">
                <a:ea typeface="楷体_GB2312" pitchFamily="1" charset="-122"/>
              </a:rPr>
              <a:t>= 3</a:t>
            </a:r>
            <a:r>
              <a:rPr lang="en-US" sz="2800" dirty="0">
                <a:ea typeface="楷体_GB2312" pitchFamily="1" charset="-122"/>
              </a:rPr>
              <a:t>︰</a:t>
            </a:r>
            <a:r>
              <a:rPr lang="en-US" sz="3200" dirty="0">
                <a:ea typeface="楷体_GB2312" pitchFamily="1" charset="-122"/>
              </a:rPr>
              <a:t>4   </a:t>
            </a:r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2227263" y="4168775"/>
            <a:ext cx="4165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3200" dirty="0">
                <a:ea typeface="楷体_GB2312" pitchFamily="1" charset="-122"/>
              </a:rPr>
              <a:t>=</a:t>
            </a:r>
            <a:r>
              <a:rPr lang="zh-CN" altLang="en-US" sz="3200" dirty="0">
                <a:ea typeface="楷体_GB2312" pitchFamily="1" charset="-122"/>
              </a:rPr>
              <a:t>（</a:t>
            </a:r>
            <a:r>
              <a:rPr lang="en-US" sz="3200" dirty="0">
                <a:ea typeface="楷体_GB2312" pitchFamily="1" charset="-122"/>
              </a:rPr>
              <a:t>6÷2</a:t>
            </a:r>
            <a:r>
              <a:rPr lang="zh-CN" altLang="en-US" sz="3200" dirty="0">
                <a:ea typeface="楷体_GB2312" pitchFamily="1" charset="-122"/>
              </a:rPr>
              <a:t>）</a:t>
            </a:r>
            <a:r>
              <a:rPr lang="en-US" sz="3200" dirty="0">
                <a:ea typeface="楷体_GB2312" pitchFamily="1" charset="-122"/>
              </a:rPr>
              <a:t>÷</a:t>
            </a:r>
            <a:r>
              <a:rPr lang="zh-CN" altLang="en-US" sz="3200" dirty="0">
                <a:ea typeface="楷体_GB2312" pitchFamily="1" charset="-122"/>
              </a:rPr>
              <a:t>（</a:t>
            </a:r>
            <a:r>
              <a:rPr lang="en-US" sz="3200" dirty="0">
                <a:ea typeface="楷体_GB2312" pitchFamily="1" charset="-122"/>
              </a:rPr>
              <a:t>8÷2</a:t>
            </a:r>
            <a:r>
              <a:rPr lang="zh-CN" altLang="en-US" sz="3200" dirty="0">
                <a:ea typeface="楷体_GB2312" pitchFamily="1" charset="-122"/>
              </a:rPr>
              <a:t>）</a:t>
            </a:r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6107113" y="4194175"/>
            <a:ext cx="13890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3200" dirty="0">
                <a:ea typeface="楷体_GB2312" pitchFamily="1" charset="-122"/>
              </a:rPr>
              <a:t>= 3÷4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385763" y="5229225"/>
            <a:ext cx="8235950" cy="1485900"/>
          </a:xfrm>
          <a:prstGeom prst="rect">
            <a:avLst/>
          </a:prstGeom>
          <a:solidFill>
            <a:srgbClr val="FFFF00"/>
          </a:solidFill>
          <a:ln w="28575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    比的前项和后项同时乘或除以相同的数（</a:t>
            </a:r>
            <a:r>
              <a:rPr lang="en-US" sz="3200" b="1" dirty="0">
                <a:latin typeface="楷体_GB2312" pitchFamily="1" charset="-122"/>
                <a:ea typeface="楷体_GB2312" pitchFamily="1" charset="-122"/>
              </a:rPr>
              <a:t>0</a:t>
            </a:r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除外），比值不变。这叫做</a:t>
            </a:r>
            <a:r>
              <a:rPr lang="zh-CN" altLang="en-US" sz="32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比的基本性质。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5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2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4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80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80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80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6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3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3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3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3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3" grpId="0" animBg="1"/>
      <p:bldP spid="10244" grpId="0" animBg="1"/>
      <p:bldP spid="10245" grpId="0" autoUpdateAnimBg="0"/>
      <p:bldP spid="10246" grpId="0" animBg="1"/>
      <p:bldP spid="10247" grpId="0" animBg="1"/>
      <p:bldP spid="10248" grpId="0" autoUpdateAnimBg="0"/>
      <p:bldP spid="10249" grpId="0" autoUpdateAnimBg="0"/>
      <p:bldP spid="10250" grpId="0" animBg="1"/>
      <p:bldP spid="10251" grpId="0" animBg="1"/>
      <p:bldP spid="10252" grpId="0" animBg="1"/>
      <p:bldP spid="10253" grpId="0" autoUpdateAnimBg="0"/>
      <p:bldP spid="10254" grpId="0" autoUpdateAnimBg="0"/>
      <p:bldP spid="10255" grpId="0" autoUpdateAnimBg="0"/>
      <p:bldP spid="10256" grpId="0" autoUpdateAnimBg="0"/>
      <p:bldP spid="10257" grpId="0" autoUpdateAnimBg="0"/>
      <p:bldP spid="10258" grpId="0" autoUpdateAnimBg="0"/>
      <p:bldP spid="10259" grpId="0" autoUpdateAnimBg="0"/>
      <p:bldP spid="10260" grpId="0" autoUpdateAnimBg="0"/>
      <p:bldP spid="10261" grpId="0" autoUpdateAnimBg="0"/>
      <p:bldP spid="10262" grpId="0" autoUpdateAnimBg="0"/>
      <p:bldP spid="10263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chemeClr val="bg1"/>
            </a:gs>
            <a:gs pos="100000">
              <a:srgbClr val="00FF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59569" y="801396"/>
            <a:ext cx="9288462" cy="146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利用商不变性质，我们可以进行除法的简算。</a:t>
            </a:r>
          </a:p>
          <a:p>
            <a:pPr>
              <a:lnSpc>
                <a:spcPct val="130000"/>
              </a:lnSpc>
            </a:pPr>
            <a:endParaRPr lang="zh-CN" altLang="en-US" sz="2400" b="1" dirty="0">
              <a:latin typeface="楷体_GB2312" pitchFamily="1" charset="-122"/>
              <a:ea typeface="楷体_GB2312" pitchFamily="1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根据分数的基本性质，我们可以把分数约分成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最简分数。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547813" y="4125913"/>
            <a:ext cx="17287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US" sz="4000" b="1">
                <a:ea typeface="隶书" panose="02010509060101010101" pitchFamily="49" charset="-122"/>
              </a:rPr>
              <a:t>4︰6</a:t>
            </a:r>
          </a:p>
        </p:txBody>
      </p:sp>
      <p:grpSp>
        <p:nvGrpSpPr>
          <p:cNvPr id="11268" name="Group 4"/>
          <p:cNvGrpSpPr/>
          <p:nvPr/>
        </p:nvGrpSpPr>
        <p:grpSpPr bwMode="auto">
          <a:xfrm>
            <a:off x="3276600" y="4073525"/>
            <a:ext cx="2479675" cy="754063"/>
            <a:chOff x="0" y="0"/>
            <a:chExt cx="1562" cy="475"/>
          </a:xfrm>
        </p:grpSpPr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435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en-US" sz="4000" b="1">
                  <a:ea typeface="隶书" panose="02010509060101010101" pitchFamily="49" charset="-122"/>
                </a:rPr>
                <a:t>＝</a:t>
              </a:r>
            </a:p>
          </p:txBody>
        </p:sp>
        <p:sp>
          <p:nvSpPr>
            <p:cNvPr id="11270" name="Text Box 6"/>
            <p:cNvSpPr txBox="1">
              <a:spLocks noChangeArrowheads="1"/>
            </p:cNvSpPr>
            <p:nvPr/>
          </p:nvSpPr>
          <p:spPr bwMode="auto">
            <a:xfrm>
              <a:off x="771" y="33"/>
              <a:ext cx="791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4000" b="1">
                  <a:ea typeface="隶书" panose="02010509060101010101" pitchFamily="49" charset="-122"/>
                </a:rPr>
                <a:t>2︰3</a:t>
              </a:r>
            </a:p>
          </p:txBody>
        </p:sp>
      </p:grpSp>
      <p:grpSp>
        <p:nvGrpSpPr>
          <p:cNvPr id="11271" name="Group 7"/>
          <p:cNvGrpSpPr/>
          <p:nvPr/>
        </p:nvGrpSpPr>
        <p:grpSpPr bwMode="auto">
          <a:xfrm>
            <a:off x="684213" y="4775200"/>
            <a:ext cx="3092450" cy="792163"/>
            <a:chOff x="0" y="0"/>
            <a:chExt cx="1948" cy="499"/>
          </a:xfrm>
        </p:grpSpPr>
        <p:sp>
          <p:nvSpPr>
            <p:cNvPr id="11272" name="AutoShape 8"/>
            <p:cNvSpPr/>
            <p:nvPr/>
          </p:nvSpPr>
          <p:spPr bwMode="auto">
            <a:xfrm rot="5400000">
              <a:off x="902" y="-226"/>
              <a:ext cx="91" cy="544"/>
            </a:xfrm>
            <a:prstGeom prst="rightBracket">
              <a:avLst>
                <a:gd name="adj" fmla="val 49817"/>
              </a:avLst>
            </a:prstGeom>
            <a:noFill/>
            <a:ln w="254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11273" name="Line 9"/>
            <p:cNvSpPr>
              <a:spLocks noChangeShapeType="1"/>
            </p:cNvSpPr>
            <p:nvPr/>
          </p:nvSpPr>
          <p:spPr bwMode="auto">
            <a:xfrm>
              <a:off x="952" y="90"/>
              <a:ext cx="0" cy="137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11274" name="Text Box 10"/>
            <p:cNvSpPr txBox="1">
              <a:spLocks noChangeArrowheads="1"/>
            </p:cNvSpPr>
            <p:nvPr/>
          </p:nvSpPr>
          <p:spPr bwMode="auto">
            <a:xfrm>
              <a:off x="0" y="211"/>
              <a:ext cx="19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en-US" sz="2400" b="1">
                  <a:solidFill>
                    <a:srgbClr val="0000FF"/>
                  </a:solidFill>
                  <a:latin typeface="仿宋_GB2312" pitchFamily="1" charset="-122"/>
                  <a:ea typeface="仿宋_GB2312" pitchFamily="1" charset="-122"/>
                </a:rPr>
                <a:t>前项、后项同时除以</a:t>
              </a:r>
              <a:r>
                <a:rPr lang="en-US" sz="2400" b="1">
                  <a:solidFill>
                    <a:srgbClr val="0000FF"/>
                  </a:solidFill>
                  <a:latin typeface="仿宋_GB2312" pitchFamily="1" charset="-122"/>
                  <a:ea typeface="仿宋_GB2312" pitchFamily="1" charset="-122"/>
                </a:rPr>
                <a:t>2</a:t>
              </a:r>
            </a:p>
          </p:txBody>
        </p:sp>
      </p:grp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394494" y="2758484"/>
            <a:ext cx="768774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应用比的基本性质，我们可以把比化成</a:t>
            </a:r>
            <a:r>
              <a:rPr lang="zh-CN" altLang="en-US" sz="2400" b="1" u="sng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最简单的整数比</a:t>
            </a:r>
            <a:r>
              <a:rPr lang="zh-CN" altLang="en-US" sz="2400" b="1" dirty="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。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4500563" y="4127500"/>
            <a:ext cx="5032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US" sz="4000" b="1">
                <a:solidFill>
                  <a:srgbClr val="D60093"/>
                </a:solidFill>
                <a:ea typeface="隶书" panose="02010509060101010101" pitchFamily="49" charset="-122"/>
              </a:rPr>
              <a:t>2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5292725" y="4127500"/>
            <a:ext cx="5032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US" sz="4000" b="1">
                <a:solidFill>
                  <a:srgbClr val="D60093"/>
                </a:solidFill>
                <a:ea typeface="隶书" panose="02010509060101010101" pitchFamily="49" charset="-122"/>
              </a:rPr>
              <a:t>3</a:t>
            </a: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flipV="1">
            <a:off x="5292725" y="3276600"/>
            <a:ext cx="1800225" cy="865188"/>
          </a:xfrm>
          <a:prstGeom prst="line">
            <a:avLst/>
          </a:prstGeom>
          <a:noFill/>
          <a:ln w="50800">
            <a:solidFill>
              <a:srgbClr val="FF0000"/>
            </a:solidFill>
            <a:prstDash val="sysDot"/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500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500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500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/>
      <p:bldP spid="11267" grpId="0" autoUpdateAnimBg="0"/>
      <p:bldP spid="11275" grpId="0" autoUpdateAnimBg="0"/>
      <p:bldP spid="11276" grpId="0" autoUpdateAnimBg="0"/>
      <p:bldP spid="11276" grpId="1" autoUpdateAnimBg="0"/>
      <p:bldP spid="11277" grpId="0" autoUpdateAnimBg="0"/>
      <p:bldP spid="11277" grpId="1" autoUpdateAnimBg="0"/>
      <p:bldP spid="1127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ChangeArrowheads="1"/>
          </p:cNvSpPr>
          <p:nvPr/>
        </p:nvSpPr>
        <p:spPr bwMode="auto">
          <a:xfrm>
            <a:off x="611188" y="1557338"/>
            <a:ext cx="2209800" cy="685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66FF99"/>
              </a:gs>
            </a:gsLst>
            <a:lin ang="5400000" scaled="1"/>
          </a:gradFill>
        </p:spPr>
        <p:txBody>
          <a:bodyPr wrap="none" anchor="ctr"/>
          <a:lstStyle/>
          <a:p>
            <a:endParaRPr lang="zh-CN" altLang="en-US" sz="2800"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612685" y="2663948"/>
            <a:ext cx="731520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5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      你怎样理解“最简单的整数比”这个概念？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539750" y="1196975"/>
            <a:ext cx="29718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6600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讨论：</a:t>
            </a:r>
          </a:p>
        </p:txBody>
      </p:sp>
      <p:pic>
        <p:nvPicPr>
          <p:cNvPr id="12293" name="Picture 8" descr="BD14711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410200"/>
            <a:ext cx="792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914400" y="838200"/>
            <a:ext cx="2209800" cy="685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66FF99"/>
              </a:gs>
            </a:gsLst>
            <a:lin ang="5400000" scaled="1"/>
          </a:gradFill>
        </p:spPr>
        <p:txBody>
          <a:bodyPr wrap="none" anchor="ctr"/>
          <a:lstStyle/>
          <a:p>
            <a:endParaRPr lang="zh-CN" altLang="en-US" sz="2800"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57200" y="1898898"/>
            <a:ext cx="81534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4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       最简单的整数比</a:t>
            </a:r>
            <a:r>
              <a:rPr lang="zh-CN" altLang="en-US" sz="4800" b="1" u="sng" dirty="0">
                <a:solidFill>
                  <a:srgbClr val="FF00FF"/>
                </a:solidFill>
                <a:latin typeface="Times New Roman" panose="02020603050405020304" pitchFamily="18" charset="0"/>
              </a:rPr>
              <a:t>必须是一个比</a:t>
            </a:r>
            <a:r>
              <a:rPr lang="zh-CN" altLang="en-US" sz="4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，它的前项和后项</a:t>
            </a:r>
            <a:r>
              <a:rPr lang="zh-CN" altLang="en-US" sz="4800" b="1" u="sng" dirty="0">
                <a:solidFill>
                  <a:srgbClr val="FF00FF"/>
                </a:solidFill>
                <a:latin typeface="Times New Roman" panose="02020603050405020304" pitchFamily="18" charset="0"/>
              </a:rPr>
              <a:t>必须是整数</a:t>
            </a:r>
            <a:r>
              <a:rPr lang="zh-CN" altLang="en-US" sz="4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，而且前项、后项</a:t>
            </a:r>
            <a:r>
              <a:rPr lang="zh-CN" altLang="en-US" sz="4800" b="1" u="sng" dirty="0">
                <a:solidFill>
                  <a:srgbClr val="FF00FF"/>
                </a:solidFill>
                <a:latin typeface="Times New Roman" panose="02020603050405020304" pitchFamily="18" charset="0"/>
              </a:rPr>
              <a:t>只有公因数</a:t>
            </a:r>
            <a:r>
              <a:rPr lang="en-US" sz="4800" b="1" u="sng" dirty="0">
                <a:solidFill>
                  <a:srgbClr val="FF00FF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4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914400" y="533400"/>
            <a:ext cx="29718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6600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结论：</a:t>
            </a:r>
          </a:p>
        </p:txBody>
      </p:sp>
      <p:pic>
        <p:nvPicPr>
          <p:cNvPr id="13317" name="Picture 5" descr="BD14711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791200"/>
            <a:ext cx="792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66FF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50" y="1089025"/>
            <a:ext cx="8839200" cy="2209800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sz="4000" b="1" dirty="0"/>
              <a:t>下面哪些比是最简比：</a:t>
            </a:r>
            <a:br>
              <a:rPr lang="zh-CN" altLang="en-US" sz="4000" b="1" dirty="0"/>
            </a:br>
            <a:r>
              <a:rPr lang="zh-CN" altLang="en-US" sz="4000" b="1" dirty="0"/>
              <a:t/>
            </a:r>
            <a:br>
              <a:rPr lang="zh-CN" altLang="en-US" sz="4000" b="1" dirty="0"/>
            </a:br>
            <a:r>
              <a:rPr lang="zh-CN" altLang="en-US" sz="4000" b="1" dirty="0"/>
              <a:t>  </a:t>
            </a:r>
            <a:r>
              <a:rPr lang="en-US" sz="4000" b="1" dirty="0"/>
              <a:t>6</a:t>
            </a:r>
            <a:r>
              <a:rPr lang="zh-CN" altLang="en-US" sz="4000" b="1" dirty="0"/>
              <a:t>：</a:t>
            </a:r>
            <a:r>
              <a:rPr lang="en-US" sz="4000" b="1" dirty="0"/>
              <a:t>9    2</a:t>
            </a:r>
            <a:r>
              <a:rPr lang="zh-CN" altLang="en-US" sz="4000" b="1" dirty="0"/>
              <a:t>：</a:t>
            </a:r>
            <a:r>
              <a:rPr lang="en-US" sz="4000" b="1" dirty="0"/>
              <a:t>9  </a:t>
            </a:r>
            <a:r>
              <a:rPr lang="en-US" sz="4000" b="1" dirty="0" smtClean="0"/>
              <a:t>4</a:t>
            </a:r>
            <a:r>
              <a:rPr lang="zh-CN" altLang="en-US" sz="4000" b="1" dirty="0"/>
              <a:t>：</a:t>
            </a:r>
            <a:r>
              <a:rPr lang="en-US" sz="4000" b="1" dirty="0"/>
              <a:t>22   </a:t>
            </a:r>
            <a:r>
              <a:rPr lang="en-US" sz="4000" b="1" dirty="0" smtClean="0"/>
              <a:t>7</a:t>
            </a:r>
            <a:r>
              <a:rPr lang="zh-CN" altLang="en-US" sz="4000" b="1" dirty="0"/>
              <a:t>：</a:t>
            </a:r>
            <a:r>
              <a:rPr lang="en-US" sz="4000" b="1" dirty="0"/>
              <a:t>13  </a:t>
            </a:r>
            <a:br>
              <a:rPr lang="en-US" sz="4000" b="1" dirty="0"/>
            </a:br>
            <a:r>
              <a:rPr lang="zh-CN" altLang="en-US" sz="4000" b="1" dirty="0"/>
              <a:t>（     ）（     ）（    ）  （    ）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546865" y="2801937"/>
            <a:ext cx="990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/>
            <a:r>
              <a:rPr lang="zh-CN" altLang="en-US" sz="3200" b="1" dirty="0"/>
              <a:t>是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838200" y="2801938"/>
            <a:ext cx="1143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/>
              <a:t>不是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287838" y="2820988"/>
            <a:ext cx="1219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/>
              <a:t>不是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6299200" y="2801938"/>
            <a:ext cx="1143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/>
              <a:t>是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autoUpdateAnimBg="0"/>
      <p:bldP spid="14340" grpId="0" autoUpdateAnimBg="0"/>
      <p:bldP spid="14341" grpId="0" autoUpdateAnimBg="0"/>
      <p:bldP spid="14342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">
  <a:themeElements>
    <a:clrScheme name="视点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视点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视点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714</Words>
  <Application>Microsoft Office PowerPoint</Application>
  <PresentationFormat>全屏显示(4:3)</PresentationFormat>
  <Paragraphs>134</Paragraphs>
  <Slides>18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3" baseType="lpstr">
      <vt:lpstr>仿宋_GB2312</vt:lpstr>
      <vt:lpstr>汉仪大宋简</vt:lpstr>
      <vt:lpstr>汉仪中圆简</vt:lpstr>
      <vt:lpstr>黑体</vt:lpstr>
      <vt:lpstr>楷体_GB2312</vt:lpstr>
      <vt:lpstr>隶书</vt:lpstr>
      <vt:lpstr>宋体</vt:lpstr>
      <vt:lpstr>微软雅黑</vt:lpstr>
      <vt:lpstr>Arial</vt:lpstr>
      <vt:lpstr>Times New Roman</vt:lpstr>
      <vt:lpstr>Verdana</vt:lpstr>
      <vt:lpstr>Wingdings</vt:lpstr>
      <vt:lpstr>Wingdings 2</vt:lpstr>
      <vt:lpstr>WWW.2PPT.COM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下面哪些比是最简比：    6：9    2：9  4：22   7：13   （     ）（     ）（    ）  （    ）</vt:lpstr>
      <vt:lpstr>你能把14:21;  1/10:3/8;  和1.25:4这三个比分别化成最简整数比吗？</vt:lpstr>
      <vt:lpstr>小组合作交流： 1、14:21是一种什么数的比？怎样使这个比的前项和后项只有公因数1？ 2、在1/6:2/9中，比的前项和后项同时乘了什么数化成最简整数比的？为什么要乘这个数？ 3、说一说如何把0.75:2化成最简整数比的?</vt:lpstr>
      <vt:lpstr>PowerPoint 演示文稿</vt:lpstr>
      <vt:lpstr>PowerPoint 演示文稿</vt:lpstr>
      <vt:lpstr>PowerPoint 演示文稿</vt:lpstr>
      <vt:lpstr>PowerPoint 演示文稿</vt:lpstr>
      <vt:lpstr>看谁的眼睛最亮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2021-12-31T01:53:44Z</dcterms:created>
  <dcterms:modified xsi:type="dcterms:W3CDTF">2023-01-16T23:07:40Z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FDD5A4213F4242C7B680A78C03B3AA26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