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28C0783A-2F74-4793-BDFD-94E1C592BC9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CA93A2B-7F5D-4F45-BA60-DB8A4B77A313}" type="slidenum">
              <a:rPr lang="en-US" altLang="zh-CN"/>
              <a:t>1</a:t>
            </a:fld>
            <a:endParaRPr lang="en-US" altLang="zh-CN"/>
          </a:p>
        </p:txBody>
      </p:sp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2693ACAB-B38F-40B3-A7BB-F4676B9E1E91}" type="slidenum">
              <a:rPr lang="zh-CN" altLang="en-US" sz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</a:rPr>
              <a:t>1</a:t>
            </a:fld>
            <a:endParaRPr lang="en-US" altLang="zh-CN" sz="1200">
              <a:solidFill>
                <a:srgbClr val="000000"/>
              </a:solidFill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0783A-2F74-4793-BDFD-94E1C592BC90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EDC3A7-858F-40E1-8584-825F390E9AF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B781F-C8DE-4847-847F-69243FD1C1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906963-C10F-4DC1-9C56-C5E708E082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24EBA-2936-4D70-84BE-45B99DB84B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28407-C290-4CE6-A3F8-6223F332C48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1C65E-CFF1-441D-9BC8-EE85376E53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3D195-9F50-4FDA-99BD-2FF64D5156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735B1-313A-40D5-9013-E8D026E289F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B9C6A-814B-4568-9D38-41C698C08C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69EBF-B47D-4D89-B0BB-10AD052A0F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CDE9E-B9A7-4743-A3B2-4A8B6EBA5B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F631180B-5795-4EE0-8686-8F29C6E5DED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&#20061;&#24180;&#32423;&#22791;&#29992;&#26448;&#26009;\U7%20A%201b.mp3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689099" y="3559752"/>
            <a:ext cx="5715000" cy="66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7" rIns="91435" bIns="45717">
            <a:spAutoFit/>
          </a:bodyPr>
          <a:lstStyle>
            <a:lvl1pPr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173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Section 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  Period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 1a-2d</a:t>
            </a:r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-25400" y="990600"/>
            <a:ext cx="9143999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Unit </a:t>
            </a:r>
            <a:r>
              <a:rPr lang="en-US" altLang="zh-CN" sz="36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Teenagers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should be allowed to choose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their own clothes.</a:t>
            </a:r>
          </a:p>
        </p:txBody>
      </p:sp>
      <p:sp>
        <p:nvSpPr>
          <p:cNvPr id="8" name="矩形 7"/>
          <p:cNvSpPr/>
          <p:nvPr/>
        </p:nvSpPr>
        <p:spPr>
          <a:xfrm>
            <a:off x="2703067" y="5191237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4"/>
          <p:cNvSpPr>
            <a:spLocks noChangeArrowheads="1"/>
          </p:cNvSpPr>
          <p:nvPr/>
        </p:nvSpPr>
        <p:spPr bwMode="auto">
          <a:xfrm>
            <a:off x="2895600" y="1152525"/>
            <a:ext cx="5715000" cy="1676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B7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3200"/>
          </a:p>
        </p:txBody>
      </p:sp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3124200" y="1152525"/>
            <a:ext cx="54102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don’t think twelve-year-olds should be allowed to get</a:t>
            </a:r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their ears pierced.</a:t>
            </a:r>
          </a:p>
        </p:txBody>
      </p:sp>
      <p:sp>
        <p:nvSpPr>
          <p:cNvPr id="83972" name="AutoShape 7"/>
          <p:cNvSpPr>
            <a:spLocks noChangeArrowheads="1"/>
          </p:cNvSpPr>
          <p:nvPr/>
        </p:nvSpPr>
        <p:spPr bwMode="auto">
          <a:xfrm>
            <a:off x="609600" y="3810000"/>
            <a:ext cx="4724400" cy="18208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3200"/>
          </a:p>
        </p:txBody>
      </p:sp>
      <p:sp>
        <p:nvSpPr>
          <p:cNvPr id="83973" name="Text Box 8"/>
          <p:cNvSpPr txBox="1">
            <a:spLocks noChangeArrowheads="1"/>
          </p:cNvSpPr>
          <p:nvPr/>
        </p:nvSpPr>
        <p:spPr bwMode="auto">
          <a:xfrm>
            <a:off x="685800" y="3886200"/>
            <a:ext cx="4800600" cy="173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 agree. It’s too silly to wear earrings in the school.</a:t>
            </a:r>
          </a:p>
        </p:txBody>
      </p:sp>
      <p:pic>
        <p:nvPicPr>
          <p:cNvPr id="83974" name="Picture 9" descr="QQ截图2014081115455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2513" y="1447800"/>
            <a:ext cx="18097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5" name="Picture 10" descr="QQ截图201408111545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886200"/>
            <a:ext cx="18669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3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ldLvl="0"/>
      <p:bldP spid="839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31" descr="QQ截图201408111607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2438400"/>
            <a:ext cx="3143250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5" name="Text Box 21"/>
          <p:cNvSpPr txBox="1">
            <a:spLocks noChangeArrowheads="1"/>
          </p:cNvSpPr>
          <p:nvPr/>
        </p:nvSpPr>
        <p:spPr bwMode="auto">
          <a:xfrm>
            <a:off x="2051050" y="5734050"/>
            <a:ext cx="2449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endParaRPr lang="zh-CN" altLang="zh-CN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4996" name="Text Box 22"/>
          <p:cNvSpPr txBox="1">
            <a:spLocks noChangeArrowheads="1"/>
          </p:cNvSpPr>
          <p:nvPr/>
        </p:nvSpPr>
        <p:spPr bwMode="auto">
          <a:xfrm>
            <a:off x="1524000" y="381000"/>
            <a:ext cx="76184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66"/>
                </a:solidFill>
                <a:latin typeface="Comic Sans MS" panose="030F0702030302020204" pitchFamily="66" charset="0"/>
              </a:rPr>
              <a:t>Do you agree or disagree? Why?</a:t>
            </a:r>
          </a:p>
        </p:txBody>
      </p:sp>
      <p:sp>
        <p:nvSpPr>
          <p:cNvPr id="84997" name="Rectangle 23"/>
          <p:cNvSpPr>
            <a:spLocks noChangeArrowheads="1"/>
          </p:cNvSpPr>
          <p:nvPr/>
        </p:nvSpPr>
        <p:spPr bwMode="auto">
          <a:xfrm>
            <a:off x="5130800" y="1292224"/>
            <a:ext cx="3886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2B9F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Teenagers should be allowed to go out with their friends.</a:t>
            </a:r>
          </a:p>
        </p:txBody>
      </p:sp>
      <p:sp>
        <p:nvSpPr>
          <p:cNvPr id="84998" name="Rectangle 26"/>
          <p:cNvSpPr>
            <a:spLocks noChangeArrowheads="1"/>
          </p:cNvSpPr>
          <p:nvPr/>
        </p:nvSpPr>
        <p:spPr bwMode="auto">
          <a:xfrm>
            <a:off x="5397500" y="3379788"/>
            <a:ext cx="33528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CC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Sixteen-year-olds should be allowed to drive.</a:t>
            </a:r>
          </a:p>
        </p:txBody>
      </p:sp>
      <p:sp>
        <p:nvSpPr>
          <p:cNvPr id="84999" name="Rectangle 27"/>
          <p:cNvSpPr>
            <a:spLocks noChangeArrowheads="1"/>
          </p:cNvSpPr>
          <p:nvPr/>
        </p:nvSpPr>
        <p:spPr bwMode="auto">
          <a:xfrm>
            <a:off x="4432300" y="5294312"/>
            <a:ext cx="4572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DBB7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Fifteen-year-olds should be allowed to choose their own clothes.</a:t>
            </a:r>
          </a:p>
        </p:txBody>
      </p:sp>
      <p:sp>
        <p:nvSpPr>
          <p:cNvPr id="85000" name="Rectangle 28"/>
          <p:cNvSpPr>
            <a:spLocks noChangeArrowheads="1"/>
          </p:cNvSpPr>
          <p:nvPr/>
        </p:nvSpPr>
        <p:spPr bwMode="auto">
          <a:xfrm>
            <a:off x="255588" y="1330324"/>
            <a:ext cx="3810000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D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Parents should allow teenagers to make their own decisions.</a:t>
            </a:r>
          </a:p>
        </p:txBody>
      </p:sp>
      <p:sp>
        <p:nvSpPr>
          <p:cNvPr id="85001" name="Rectangle 29"/>
          <p:cNvSpPr>
            <a:spLocks noChangeArrowheads="1"/>
          </p:cNvSpPr>
          <p:nvPr/>
        </p:nvSpPr>
        <p:spPr bwMode="auto">
          <a:xfrm>
            <a:off x="192088" y="3048000"/>
            <a:ext cx="3505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8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Parents should allow sixteen-year-olds to smoke.</a:t>
            </a:r>
          </a:p>
        </p:txBody>
      </p:sp>
      <p:sp>
        <p:nvSpPr>
          <p:cNvPr id="85002" name="Rectangle 30"/>
          <p:cNvSpPr>
            <a:spLocks noChangeArrowheads="1"/>
          </p:cNvSpPr>
          <p:nvPr/>
        </p:nvSpPr>
        <p:spPr bwMode="auto">
          <a:xfrm>
            <a:off x="230188" y="5135562"/>
            <a:ext cx="3960812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FC797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DBB7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Parents should allow fourteen-year-olds to have part-time jobs.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7" grpId="0" bldLvl="0"/>
      <p:bldP spid="84998" grpId="0" bldLvl="0"/>
      <p:bldP spid="84999" grpId="0" bldLvl="0"/>
      <p:bldP spid="85000" grpId="0" bldLvl="0"/>
      <p:bldP spid="85001" grpId="0" bldLvl="0"/>
      <p:bldP spid="85002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743200" y="76200"/>
            <a:ext cx="6248400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What does Molly think of Kathy’s statements?  Listen and circle </a:t>
            </a:r>
            <a:r>
              <a:rPr lang="en-US" sz="28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for Agree, </a:t>
            </a:r>
            <a:r>
              <a:rPr lang="en-US" sz="28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for Disagree or </a:t>
            </a:r>
            <a:r>
              <a:rPr lang="en-US" sz="28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DK</a:t>
            </a:r>
            <a:r>
              <a:rPr lang="en-US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for Doesn’t Know.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6019" name="Oval 6"/>
          <p:cNvSpPr>
            <a:spLocks noChangeArrowheads="1"/>
          </p:cNvSpPr>
          <p:nvPr/>
        </p:nvSpPr>
        <p:spPr bwMode="auto">
          <a:xfrm>
            <a:off x="6400800" y="609600"/>
            <a:ext cx="990600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020" name="AutoShape 7"/>
          <p:cNvSpPr>
            <a:spLocks noChangeArrowheads="1"/>
          </p:cNvSpPr>
          <p:nvPr/>
        </p:nvSpPr>
        <p:spPr bwMode="auto">
          <a:xfrm>
            <a:off x="152400" y="2362200"/>
            <a:ext cx="8839200" cy="4343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021" name="Text Box 8"/>
          <p:cNvSpPr txBox="1">
            <a:spLocks noChangeArrowheads="1"/>
          </p:cNvSpPr>
          <p:nvPr/>
        </p:nvSpPr>
        <p:spPr bwMode="auto">
          <a:xfrm>
            <a:off x="1371600" y="18288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dirty="0">
                <a:latin typeface="Eras Bold ITC" panose="020B0907030504020204" pitchFamily="34" charset="0"/>
              </a:rPr>
              <a:t>Kathy</a:t>
            </a:r>
            <a:r>
              <a:rPr lang="en-US" dirty="0"/>
              <a:t> </a:t>
            </a:r>
          </a:p>
        </p:txBody>
      </p:sp>
      <p:sp>
        <p:nvSpPr>
          <p:cNvPr id="86022" name="Text Box 9"/>
          <p:cNvSpPr txBox="1">
            <a:spLocks noChangeArrowheads="1"/>
          </p:cNvSpPr>
          <p:nvPr/>
        </p:nvSpPr>
        <p:spPr bwMode="auto">
          <a:xfrm>
            <a:off x="6705600" y="1828800"/>
            <a:ext cx="1752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>
                <a:latin typeface="Eras Bold ITC" panose="020B0907030504020204" pitchFamily="34" charset="0"/>
              </a:rPr>
              <a:t>Molly </a:t>
            </a:r>
            <a:r>
              <a:rPr lang="en-US"/>
              <a:t> </a:t>
            </a:r>
          </a:p>
        </p:txBody>
      </p:sp>
      <p:sp>
        <p:nvSpPr>
          <p:cNvPr id="86023" name="Text Box 10"/>
          <p:cNvSpPr txBox="1">
            <a:spLocks noChangeArrowheads="1"/>
          </p:cNvSpPr>
          <p:nvPr/>
        </p:nvSpPr>
        <p:spPr bwMode="auto">
          <a:xfrm>
            <a:off x="381000" y="2590800"/>
            <a:ext cx="6705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Sixteen-year-old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should not be allowed to work at night.</a:t>
            </a:r>
          </a:p>
        </p:txBody>
      </p:sp>
      <p:sp>
        <p:nvSpPr>
          <p:cNvPr id="86024" name="Text Box 11"/>
          <p:cNvSpPr txBox="1">
            <a:spLocks noChangeArrowheads="1"/>
          </p:cNvSpPr>
          <p:nvPr/>
        </p:nvSpPr>
        <p:spPr bwMode="auto">
          <a:xfrm>
            <a:off x="381000" y="3505200"/>
            <a:ext cx="754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Larry shouldn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/>
              </a:rPr>
              <a:t>’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 work every night.</a:t>
            </a:r>
          </a:p>
        </p:txBody>
      </p:sp>
      <p:sp>
        <p:nvSpPr>
          <p:cNvPr id="86025" name="Text Box 12"/>
          <p:cNvSpPr txBox="1">
            <a:spLocks noChangeArrowheads="1"/>
          </p:cNvSpPr>
          <p:nvPr/>
        </p:nvSpPr>
        <p:spPr bwMode="auto">
          <a:xfrm>
            <a:off x="381000" y="4052888"/>
            <a:ext cx="7543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3. He should cut his hair.</a:t>
            </a:r>
          </a:p>
        </p:txBody>
      </p:sp>
      <p:sp>
        <p:nvSpPr>
          <p:cNvPr id="86026" name="Text Box 13"/>
          <p:cNvSpPr txBox="1">
            <a:spLocks noChangeArrowheads="1"/>
          </p:cNvSpPr>
          <p:nvPr/>
        </p:nvSpPr>
        <p:spPr bwMode="auto">
          <a:xfrm>
            <a:off x="381000" y="4616450"/>
            <a:ext cx="5943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 He should stop wearing that silly earring.</a:t>
            </a:r>
          </a:p>
        </p:txBody>
      </p:sp>
      <p:sp>
        <p:nvSpPr>
          <p:cNvPr id="86027" name="Text Box 14"/>
          <p:cNvSpPr txBox="1">
            <a:spLocks noChangeArrowheads="1"/>
          </p:cNvSpPr>
          <p:nvPr/>
        </p:nvSpPr>
        <p:spPr bwMode="auto">
          <a:xfrm>
            <a:off x="381000" y="5562600"/>
            <a:ext cx="594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/>
              <a:t>5. He doesn’t seem to have many friends.</a:t>
            </a:r>
          </a:p>
        </p:txBody>
      </p:sp>
      <p:sp>
        <p:nvSpPr>
          <p:cNvPr id="86028" name="Text Box 15"/>
          <p:cNvSpPr txBox="1">
            <a:spLocks noChangeArrowheads="1"/>
          </p:cNvSpPr>
          <p:nvPr/>
        </p:nvSpPr>
        <p:spPr bwMode="auto">
          <a:xfrm>
            <a:off x="6629400" y="25146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</a:rPr>
              <a:t>A  D  DK</a:t>
            </a:r>
          </a:p>
        </p:txBody>
      </p:sp>
      <p:sp>
        <p:nvSpPr>
          <p:cNvPr id="86029" name="Text Box 16"/>
          <p:cNvSpPr txBox="1">
            <a:spLocks noChangeArrowheads="1"/>
          </p:cNvSpPr>
          <p:nvPr/>
        </p:nvSpPr>
        <p:spPr bwMode="auto">
          <a:xfrm>
            <a:off x="6629400" y="35052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</a:rPr>
              <a:t>A  D  DK</a:t>
            </a:r>
          </a:p>
        </p:txBody>
      </p:sp>
      <p:sp>
        <p:nvSpPr>
          <p:cNvPr id="86030" name="Text Box 17"/>
          <p:cNvSpPr txBox="1">
            <a:spLocks noChangeArrowheads="1"/>
          </p:cNvSpPr>
          <p:nvPr/>
        </p:nvSpPr>
        <p:spPr bwMode="auto">
          <a:xfrm>
            <a:off x="6629400" y="4678363"/>
            <a:ext cx="182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</a:rPr>
              <a:t>A  D  DK</a:t>
            </a:r>
          </a:p>
        </p:txBody>
      </p:sp>
      <p:sp>
        <p:nvSpPr>
          <p:cNvPr id="86031" name="Text Box 18"/>
          <p:cNvSpPr txBox="1">
            <a:spLocks noChangeArrowheads="1"/>
          </p:cNvSpPr>
          <p:nvPr/>
        </p:nvSpPr>
        <p:spPr bwMode="auto">
          <a:xfrm>
            <a:off x="6629400" y="4068763"/>
            <a:ext cx="182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</a:rPr>
              <a:t>A  D  DK</a:t>
            </a:r>
          </a:p>
        </p:txBody>
      </p:sp>
      <p:sp>
        <p:nvSpPr>
          <p:cNvPr id="86032" name="Text Box 19"/>
          <p:cNvSpPr txBox="1">
            <a:spLocks noChangeArrowheads="1"/>
          </p:cNvSpPr>
          <p:nvPr/>
        </p:nvSpPr>
        <p:spPr bwMode="auto">
          <a:xfrm>
            <a:off x="6629400" y="5562600"/>
            <a:ext cx="1828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CC0000"/>
                </a:solidFill>
              </a:rPr>
              <a:t>A  D  DK</a:t>
            </a:r>
          </a:p>
        </p:txBody>
      </p:sp>
      <p:sp>
        <p:nvSpPr>
          <p:cNvPr id="86033" name="流程图: 联系 5"/>
          <p:cNvSpPr>
            <a:spLocks noChangeArrowheads="1"/>
          </p:cNvSpPr>
          <p:nvPr/>
        </p:nvSpPr>
        <p:spPr bwMode="auto">
          <a:xfrm>
            <a:off x="1524000" y="685800"/>
            <a:ext cx="1219200" cy="6096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latin typeface="Calibri" panose="020F0502020204030204" pitchFamily="34" charset="0"/>
              </a:rPr>
              <a:t>2a</a:t>
            </a:r>
          </a:p>
        </p:txBody>
      </p:sp>
      <p:sp>
        <p:nvSpPr>
          <p:cNvPr id="86034" name="Oval 6"/>
          <p:cNvSpPr>
            <a:spLocks noChangeArrowheads="1"/>
          </p:cNvSpPr>
          <p:nvPr/>
        </p:nvSpPr>
        <p:spPr bwMode="auto">
          <a:xfrm>
            <a:off x="7086600" y="2514600"/>
            <a:ext cx="609600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035" name="Oval 6"/>
          <p:cNvSpPr>
            <a:spLocks noChangeArrowheads="1"/>
          </p:cNvSpPr>
          <p:nvPr/>
        </p:nvSpPr>
        <p:spPr bwMode="auto">
          <a:xfrm>
            <a:off x="6553200" y="3505200"/>
            <a:ext cx="609600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036" name="Oval 6"/>
          <p:cNvSpPr>
            <a:spLocks noChangeArrowheads="1"/>
          </p:cNvSpPr>
          <p:nvPr/>
        </p:nvSpPr>
        <p:spPr bwMode="auto">
          <a:xfrm>
            <a:off x="7696200" y="4038600"/>
            <a:ext cx="7620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037" name="Oval 6"/>
          <p:cNvSpPr>
            <a:spLocks noChangeArrowheads="1"/>
          </p:cNvSpPr>
          <p:nvPr/>
        </p:nvSpPr>
        <p:spPr bwMode="auto">
          <a:xfrm>
            <a:off x="7086600" y="4724400"/>
            <a:ext cx="609600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6038" name="Oval 6"/>
          <p:cNvSpPr>
            <a:spLocks noChangeArrowheads="1"/>
          </p:cNvSpPr>
          <p:nvPr/>
        </p:nvSpPr>
        <p:spPr bwMode="auto">
          <a:xfrm>
            <a:off x="6553200" y="5562600"/>
            <a:ext cx="609600" cy="533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6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6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6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6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4" grpId="0"/>
      <p:bldP spid="86035" grpId="0"/>
      <p:bldP spid="86036" grpId="0"/>
      <p:bldP spid="86037" grpId="0"/>
      <p:bldP spid="860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4"/>
          <p:cNvSpPr txBox="1">
            <a:spLocks noChangeArrowheads="1"/>
          </p:cNvSpPr>
          <p:nvPr/>
        </p:nvSpPr>
        <p:spPr bwMode="auto">
          <a:xfrm>
            <a:off x="2895600" y="304800"/>
            <a:ext cx="6021388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Listen again. What are Kathy’s and Molly’s reasons? Number their reasons in the correct order.  </a:t>
            </a:r>
          </a:p>
        </p:txBody>
      </p:sp>
      <p:sp>
        <p:nvSpPr>
          <p:cNvPr id="87043" name="Rectangle 13"/>
          <p:cNvSpPr>
            <a:spLocks noChangeArrowheads="1"/>
          </p:cNvSpPr>
          <p:nvPr/>
        </p:nvSpPr>
        <p:spPr bwMode="auto">
          <a:xfrm>
            <a:off x="304800" y="2590800"/>
            <a:ext cx="84582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__ It looks cool.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__ Young people need to sleep.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__ He needs to spend time with friends.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__ He needs time to do homework.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__ It doesn</a:t>
            </a:r>
            <a:r>
              <a:rPr lang="en-US" sz="3200" b="1" dirty="0">
                <a:solidFill>
                  <a:srgbClr val="002060"/>
                </a:solidFill>
                <a:latin typeface="Calibri" panose="020F0502020204030204"/>
              </a:rPr>
              <a:t>’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t look clean. </a:t>
            </a:r>
          </a:p>
        </p:txBody>
      </p:sp>
      <p:sp>
        <p:nvSpPr>
          <p:cNvPr id="87044" name="Text Box 14"/>
          <p:cNvSpPr txBox="1">
            <a:spLocks noChangeArrowheads="1"/>
          </p:cNvSpPr>
          <p:nvPr/>
        </p:nvSpPr>
        <p:spPr bwMode="auto">
          <a:xfrm>
            <a:off x="381000" y="4800600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CC0000"/>
                </a:solidFill>
              </a:rPr>
              <a:t>2</a:t>
            </a:r>
          </a:p>
        </p:txBody>
      </p:sp>
      <p:sp>
        <p:nvSpPr>
          <p:cNvPr id="87045" name="Text Box 15"/>
          <p:cNvSpPr txBox="1">
            <a:spLocks noChangeArrowheads="1"/>
          </p:cNvSpPr>
          <p:nvPr/>
        </p:nvSpPr>
        <p:spPr bwMode="auto">
          <a:xfrm>
            <a:off x="304800" y="5410200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CC0000"/>
                </a:solidFill>
              </a:rPr>
              <a:t>3</a:t>
            </a:r>
          </a:p>
        </p:txBody>
      </p:sp>
      <p:sp>
        <p:nvSpPr>
          <p:cNvPr id="87046" name="Text Box 16"/>
          <p:cNvSpPr txBox="1">
            <a:spLocks noChangeArrowheads="1"/>
          </p:cNvSpPr>
          <p:nvPr/>
        </p:nvSpPr>
        <p:spPr bwMode="auto">
          <a:xfrm>
            <a:off x="381000" y="3810000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CC0000"/>
                </a:solidFill>
              </a:rPr>
              <a:t>5</a:t>
            </a:r>
          </a:p>
        </p:txBody>
      </p:sp>
      <p:sp>
        <p:nvSpPr>
          <p:cNvPr id="87047" name="Text Box 17"/>
          <p:cNvSpPr txBox="1">
            <a:spLocks noChangeArrowheads="1"/>
          </p:cNvSpPr>
          <p:nvPr/>
        </p:nvSpPr>
        <p:spPr bwMode="auto">
          <a:xfrm>
            <a:off x="381000" y="3200400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CC0000"/>
                </a:solidFill>
              </a:rPr>
              <a:t>1</a:t>
            </a:r>
          </a:p>
        </p:txBody>
      </p:sp>
      <p:sp>
        <p:nvSpPr>
          <p:cNvPr id="87048" name="Text Box 18"/>
          <p:cNvSpPr txBox="1">
            <a:spLocks noChangeArrowheads="1"/>
          </p:cNvSpPr>
          <p:nvPr/>
        </p:nvSpPr>
        <p:spPr bwMode="auto">
          <a:xfrm>
            <a:off x="381000" y="2590800"/>
            <a:ext cx="576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CC0000"/>
                </a:solidFill>
              </a:rPr>
              <a:t>4</a:t>
            </a:r>
          </a:p>
        </p:txBody>
      </p:sp>
      <p:sp>
        <p:nvSpPr>
          <p:cNvPr id="87049" name="流程图: 联系 5"/>
          <p:cNvSpPr>
            <a:spLocks noChangeArrowheads="1"/>
          </p:cNvSpPr>
          <p:nvPr/>
        </p:nvSpPr>
        <p:spPr bwMode="auto">
          <a:xfrm>
            <a:off x="1600200" y="457200"/>
            <a:ext cx="1066800" cy="6858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latin typeface="Calibri" panose="020F0502020204030204" pitchFamily="34" charset="0"/>
              </a:rPr>
              <a:t>2b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4"/>
          <p:cNvSpPr txBox="1">
            <a:spLocks noChangeArrowheads="1"/>
          </p:cNvSpPr>
          <p:nvPr/>
        </p:nvSpPr>
        <p:spPr bwMode="auto">
          <a:xfrm>
            <a:off x="2667000" y="76200"/>
            <a:ext cx="6478588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Make a list of things teenagers should and should not be allowed to do. Discuss your list with your partner.</a:t>
            </a:r>
          </a:p>
        </p:txBody>
      </p:sp>
      <p:graphicFrame>
        <p:nvGraphicFramePr>
          <p:cNvPr id="88067" name="Group 3"/>
          <p:cNvGraphicFramePr>
            <a:graphicFrameLocks noGrp="1"/>
          </p:cNvGraphicFramePr>
          <p:nvPr/>
        </p:nvGraphicFramePr>
        <p:xfrm>
          <a:off x="304800" y="1960563"/>
          <a:ext cx="8208963" cy="4745038"/>
        </p:xfrm>
        <a:graphic>
          <a:graphicData uri="http://schemas.openxmlformats.org/drawingml/2006/table">
            <a:tbl>
              <a:tblPr/>
              <a:tblGrid>
                <a:gridCol w="402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8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2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 list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should be allowed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should not be allowed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8086" name="流程图: 联系 5"/>
          <p:cNvSpPr>
            <a:spLocks noChangeArrowheads="1"/>
          </p:cNvSpPr>
          <p:nvPr/>
        </p:nvSpPr>
        <p:spPr bwMode="auto">
          <a:xfrm>
            <a:off x="1600200" y="457200"/>
            <a:ext cx="914400" cy="6096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latin typeface="Calibri" panose="020F0502020204030204" pitchFamily="34" charset="0"/>
              </a:rPr>
              <a:t>2c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9"/>
          <p:cNvSpPr>
            <a:spLocks noChangeArrowheads="1"/>
          </p:cNvSpPr>
          <p:nvPr/>
        </p:nvSpPr>
        <p:spPr bwMode="auto">
          <a:xfrm>
            <a:off x="304800" y="4114800"/>
            <a:ext cx="5257800" cy="1905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9091" name="AutoShape 8"/>
          <p:cNvSpPr>
            <a:spLocks noChangeArrowheads="1"/>
          </p:cNvSpPr>
          <p:nvPr/>
        </p:nvSpPr>
        <p:spPr bwMode="auto">
          <a:xfrm>
            <a:off x="3657600" y="990600"/>
            <a:ext cx="5257800" cy="1905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89092" name="Picture 4" descr="QQ截图201408131056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600200"/>
            <a:ext cx="2667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5" descr="QQ截图2014081310533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862388"/>
            <a:ext cx="312420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657600" y="990600"/>
            <a:ext cx="5257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Calibri" panose="020F0502020204030204" pitchFamily="34" charset="0"/>
              </a:rPr>
              <a:t>Do you think teenagers should be allowed to work at night?</a:t>
            </a:r>
          </a:p>
        </p:txBody>
      </p:sp>
      <p:sp>
        <p:nvSpPr>
          <p:cNvPr id="89095" name="流程图: 联系 9"/>
          <p:cNvSpPr>
            <a:spLocks noChangeArrowheads="1"/>
          </p:cNvSpPr>
          <p:nvPr/>
        </p:nvSpPr>
        <p:spPr bwMode="auto">
          <a:xfrm>
            <a:off x="685800" y="685800"/>
            <a:ext cx="914400" cy="6096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latin typeface="Calibri" panose="020F0502020204030204" pitchFamily="34" charset="0"/>
              </a:rPr>
              <a:t>2c</a:t>
            </a:r>
          </a:p>
        </p:txBody>
      </p:sp>
      <p:sp>
        <p:nvSpPr>
          <p:cNvPr id="89096" name="Text Box 4"/>
          <p:cNvSpPr txBox="1">
            <a:spLocks noChangeArrowheads="1"/>
          </p:cNvSpPr>
          <p:nvPr/>
        </p:nvSpPr>
        <p:spPr bwMode="auto">
          <a:xfrm>
            <a:off x="533400" y="4191000"/>
            <a:ext cx="4953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latin typeface="Calibri" panose="020F0502020204030204" pitchFamily="34" charset="0"/>
              </a:rPr>
              <a:t>Well, maybe. But I think they should not work every night.</a:t>
            </a:r>
          </a:p>
        </p:txBody>
      </p:sp>
      <p:sp>
        <p:nvSpPr>
          <p:cNvPr id="89098" name="Text Box 7"/>
          <p:cNvSpPr txBox="1">
            <a:spLocks noChangeArrowheads="1"/>
          </p:cNvSpPr>
          <p:nvPr/>
        </p:nvSpPr>
        <p:spPr bwMode="auto">
          <a:xfrm>
            <a:off x="3810000" y="1073150"/>
            <a:ext cx="48006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FF3399"/>
                </a:solidFill>
                <a:latin typeface="Calibri" panose="020F0502020204030204" pitchFamily="34" charset="0"/>
              </a:rPr>
              <a:t>Oh, I disagree with you. Teenage boys never get tired.</a:t>
            </a:r>
          </a:p>
        </p:txBody>
      </p:sp>
      <p:sp>
        <p:nvSpPr>
          <p:cNvPr id="89099" name="AutoShape 6"/>
          <p:cNvSpPr>
            <a:spLocks noChangeArrowheads="1"/>
          </p:cNvSpPr>
          <p:nvPr/>
        </p:nvSpPr>
        <p:spPr bwMode="auto">
          <a:xfrm>
            <a:off x="304800" y="4191000"/>
            <a:ext cx="5257800" cy="17526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9100" name="Text Box 5"/>
          <p:cNvSpPr txBox="1">
            <a:spLocks noChangeArrowheads="1"/>
          </p:cNvSpPr>
          <p:nvPr/>
        </p:nvSpPr>
        <p:spPr bwMode="auto">
          <a:xfrm>
            <a:off x="457200" y="4448175"/>
            <a:ext cx="4953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FF3399"/>
                </a:solidFill>
                <a:latin typeface="Calibri" panose="020F0502020204030204" pitchFamily="34" charset="0"/>
              </a:rPr>
              <a:t>That’s true. But they need time to have a rest.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/>
      <p:bldP spid="89096" grpId="0"/>
      <p:bldP spid="89098" grpId="0"/>
      <p:bldP spid="89099" grpId="0"/>
      <p:bldP spid="891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Box 2"/>
          <p:cNvSpPr txBox="1">
            <a:spLocks noChangeArrowheads="1"/>
          </p:cNvSpPr>
          <p:nvPr/>
        </p:nvSpPr>
        <p:spPr bwMode="auto">
          <a:xfrm>
            <a:off x="1905000" y="1219200"/>
            <a:ext cx="441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5400" dirty="0">
                <a:solidFill>
                  <a:srgbClr val="7030A0"/>
                </a:solidFill>
                <a:latin typeface="Cooper Black" panose="0208090404030B020404" pitchFamily="2" charset="0"/>
              </a:rPr>
              <a:t>Role-play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457200" y="2590800"/>
            <a:ext cx="820896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4800" b="1" i="1">
                <a:solidFill>
                  <a:srgbClr val="002060"/>
                </a:solidFill>
                <a:latin typeface="Calibri" panose="020F0502020204030204" pitchFamily="34" charset="0"/>
              </a:rPr>
              <a:t>1. Role</a:t>
            </a:r>
            <a:r>
              <a:rPr lang="en-US" altLang="zh-CN" sz="4800" b="1" i="1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n-US" sz="4800" b="1" i="1">
                <a:solidFill>
                  <a:srgbClr val="002060"/>
                </a:solidFill>
                <a:latin typeface="Calibri" panose="020F0502020204030204" pitchFamily="34" charset="0"/>
              </a:rPr>
              <a:t>play in groups;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4800" b="1" i="1">
                <a:solidFill>
                  <a:srgbClr val="002060"/>
                </a:solidFill>
                <a:latin typeface="Calibri" panose="020F0502020204030204" pitchFamily="34" charset="0"/>
              </a:rPr>
              <a:t>2. Role</a:t>
            </a:r>
            <a:r>
              <a:rPr lang="en-US" altLang="zh-CN" sz="4800" b="1" i="1">
                <a:solidFill>
                  <a:srgbClr val="002060"/>
                </a:solidFill>
                <a:latin typeface="Calibri" panose="020F0502020204030204" pitchFamily="34" charset="0"/>
              </a:rPr>
              <a:t>-</a:t>
            </a:r>
            <a:r>
              <a:rPr lang="en-US" sz="4800" b="1" i="1">
                <a:solidFill>
                  <a:srgbClr val="002060"/>
                </a:solidFill>
                <a:latin typeface="Calibri" panose="020F0502020204030204" pitchFamily="34" charset="0"/>
              </a:rPr>
              <a:t>play in front of the class</a:t>
            </a:r>
            <a:r>
              <a:rPr lang="en-US" altLang="zh-CN" sz="4800" b="1" i="1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en-US" sz="4800" b="1" i="1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90116" name="流程图: 联系 6"/>
          <p:cNvSpPr>
            <a:spLocks noChangeArrowheads="1"/>
          </p:cNvSpPr>
          <p:nvPr/>
        </p:nvSpPr>
        <p:spPr bwMode="auto">
          <a:xfrm>
            <a:off x="1752600" y="228600"/>
            <a:ext cx="936625" cy="6477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latin typeface="Calibri" panose="020F0502020204030204" pitchFamily="34" charset="0"/>
              </a:rPr>
              <a:t>2d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图片 215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76200"/>
            <a:ext cx="2667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9" name="Text Box 6"/>
          <p:cNvSpPr txBox="1">
            <a:spLocks noChangeArrowheads="1"/>
          </p:cNvSpPr>
          <p:nvPr/>
        </p:nvSpPr>
        <p:spPr bwMode="auto">
          <a:xfrm>
            <a:off x="327025" y="2228850"/>
            <a:ext cx="83058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Sandy and Wu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really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________ the famous paintings by Picasso. Sandy want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bring her new camera to take _______, but it is not _________ to take photos in the museum. Sandy think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she may be allowed to take photos ______ she do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es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n’t _______a flash.</a:t>
            </a:r>
          </a:p>
        </p:txBody>
      </p:sp>
      <p:sp>
        <p:nvSpPr>
          <p:cNvPr id="91140" name="文本框 21507"/>
          <p:cNvSpPr txBox="1">
            <a:spLocks noChangeArrowheads="1"/>
          </p:cNvSpPr>
          <p:nvPr/>
        </p:nvSpPr>
        <p:spPr bwMode="auto">
          <a:xfrm>
            <a:off x="936625" y="1797050"/>
            <a:ext cx="8042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800" b="1">
                <a:solidFill>
                  <a:srgbClr val="000099"/>
                </a:solidFill>
              </a:rPr>
              <a:t>Fill in the blanks and try to retell the text.</a:t>
            </a:r>
          </a:p>
        </p:txBody>
      </p:sp>
      <p:sp>
        <p:nvSpPr>
          <p:cNvPr id="91141" name="矩形 21508"/>
          <p:cNvSpPr>
            <a:spLocks noChangeArrowheads="1"/>
          </p:cNvSpPr>
          <p:nvPr/>
        </p:nvSpPr>
        <p:spPr bwMode="auto">
          <a:xfrm>
            <a:off x="1851025" y="2790825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B40000"/>
                </a:solidFill>
                <a:latin typeface="Calibri" panose="020F0502020204030204" pitchFamily="34" charset="0"/>
              </a:rPr>
              <a:t>seeing</a:t>
            </a:r>
            <a:endParaRPr lang="en-US" altLang="zh-CN" sz="3600" b="1">
              <a:solidFill>
                <a:srgbClr val="B40000"/>
              </a:solidFill>
              <a:latin typeface="Calibri" panose="020F0502020204030204" pitchFamily="34" charset="0"/>
            </a:endParaRPr>
          </a:p>
        </p:txBody>
      </p:sp>
      <p:sp>
        <p:nvSpPr>
          <p:cNvPr id="91142" name="矩形 21509"/>
          <p:cNvSpPr>
            <a:spLocks noChangeArrowheads="1"/>
          </p:cNvSpPr>
          <p:nvPr/>
        </p:nvSpPr>
        <p:spPr bwMode="auto">
          <a:xfrm>
            <a:off x="3451225" y="3859213"/>
            <a:ext cx="15097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B40000"/>
                </a:solidFill>
                <a:latin typeface="Calibri" panose="020F0502020204030204" pitchFamily="34" charset="0"/>
              </a:rPr>
              <a:t>photos</a:t>
            </a:r>
            <a:endParaRPr lang="en-US" altLang="zh-CN" sz="3600" b="1">
              <a:solidFill>
                <a:srgbClr val="B40000"/>
              </a:solidFill>
              <a:latin typeface="Calibri" panose="020F0502020204030204" pitchFamily="34" charset="0"/>
            </a:endParaRPr>
          </a:p>
        </p:txBody>
      </p:sp>
      <p:sp>
        <p:nvSpPr>
          <p:cNvPr id="91143" name="矩形 21510"/>
          <p:cNvSpPr>
            <a:spLocks noChangeArrowheads="1"/>
          </p:cNvSpPr>
          <p:nvPr/>
        </p:nvSpPr>
        <p:spPr bwMode="auto">
          <a:xfrm>
            <a:off x="555625" y="4467225"/>
            <a:ext cx="1698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B40000"/>
                </a:solidFill>
                <a:latin typeface="Calibri" panose="020F0502020204030204" pitchFamily="34" charset="0"/>
              </a:rPr>
              <a:t>allowed</a:t>
            </a:r>
            <a:endParaRPr lang="en-US" altLang="zh-CN" sz="3600" b="1">
              <a:solidFill>
                <a:srgbClr val="B40000"/>
              </a:solidFill>
              <a:latin typeface="Calibri" panose="020F0502020204030204" pitchFamily="34" charset="0"/>
            </a:endParaRPr>
          </a:p>
        </p:txBody>
      </p:sp>
      <p:sp>
        <p:nvSpPr>
          <p:cNvPr id="91144" name="矩形 21511"/>
          <p:cNvSpPr>
            <a:spLocks noChangeArrowheads="1"/>
          </p:cNvSpPr>
          <p:nvPr/>
        </p:nvSpPr>
        <p:spPr bwMode="auto">
          <a:xfrm>
            <a:off x="3222625" y="5610225"/>
            <a:ext cx="4413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B40000"/>
                </a:solidFill>
                <a:latin typeface="Calibri" panose="020F0502020204030204" pitchFamily="34" charset="0"/>
              </a:rPr>
              <a:t>if</a:t>
            </a:r>
            <a:endParaRPr lang="en-US" altLang="zh-CN" sz="3600" b="1">
              <a:solidFill>
                <a:srgbClr val="B40000"/>
              </a:solidFill>
              <a:latin typeface="Calibri" panose="020F0502020204030204" pitchFamily="34" charset="0"/>
            </a:endParaRPr>
          </a:p>
        </p:txBody>
      </p:sp>
      <p:sp>
        <p:nvSpPr>
          <p:cNvPr id="91145" name="矩形 21512"/>
          <p:cNvSpPr>
            <a:spLocks noChangeArrowheads="1"/>
          </p:cNvSpPr>
          <p:nvPr/>
        </p:nvSpPr>
        <p:spPr bwMode="auto">
          <a:xfrm>
            <a:off x="6880225" y="5530850"/>
            <a:ext cx="106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B40000"/>
                </a:solidFill>
                <a:latin typeface="Calibri" panose="020F0502020204030204" pitchFamily="34" charset="0"/>
              </a:rPr>
              <a:t>use</a:t>
            </a:r>
            <a:endParaRPr lang="en-US" altLang="zh-CN" sz="3600" b="1">
              <a:solidFill>
                <a:srgbClr val="B40000"/>
              </a:solidFill>
              <a:latin typeface="Calibri" panose="020F0502020204030204" pitchFamily="34" charset="0"/>
            </a:endParaRPr>
          </a:p>
        </p:txBody>
      </p:sp>
      <p:sp>
        <p:nvSpPr>
          <p:cNvPr id="91146" name="矩形 21513"/>
          <p:cNvSpPr>
            <a:spLocks noChangeArrowheads="1"/>
          </p:cNvSpPr>
          <p:nvPr/>
        </p:nvSpPr>
        <p:spPr bwMode="auto">
          <a:xfrm>
            <a:off x="6270625" y="2257425"/>
            <a:ext cx="156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>
                <a:solidFill>
                  <a:srgbClr val="B40000"/>
                </a:solidFill>
                <a:latin typeface="Calibri" panose="020F0502020204030204" pitchFamily="34" charset="0"/>
              </a:rPr>
              <a:t>excited</a:t>
            </a:r>
            <a:endParaRPr lang="en-US" altLang="zh-CN" sz="3600" b="1">
              <a:solidFill>
                <a:srgbClr val="B40000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1" grpId="0"/>
      <p:bldP spid="91142" grpId="0"/>
      <p:bldP spid="91143" grpId="0"/>
      <p:bldP spid="91144" grpId="0"/>
      <p:bldP spid="91145" grpId="0"/>
      <p:bldP spid="911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矩形 2"/>
          <p:cNvSpPr>
            <a:spLocks noChangeArrowheads="1"/>
          </p:cNvSpPr>
          <p:nvPr/>
        </p:nvSpPr>
        <p:spPr bwMode="auto">
          <a:xfrm>
            <a:off x="279400" y="1425574"/>
            <a:ext cx="8839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Eighteen-year-olds </a:t>
            </a:r>
            <a:r>
              <a:rPr lang="en-US" altLang="zh-CN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should be allowed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to drive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. </a:t>
            </a: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年满十八岁者应该被允许开车。</a:t>
            </a:r>
            <a:b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Even five-year-olds do not want a party every day. </a:t>
            </a:r>
            <a:b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zh-CN" altLang="en-US" sz="3200" b="1" dirty="0">
                <a:solidFill>
                  <a:srgbClr val="0000FF"/>
                </a:solidFill>
              </a:rPr>
              <a:t>就算是</a:t>
            </a:r>
            <a:r>
              <a:rPr lang="en-US" sz="3200" b="1" dirty="0">
                <a:solidFill>
                  <a:srgbClr val="0000FF"/>
                </a:solidFill>
              </a:rPr>
              <a:t>5</a:t>
            </a:r>
            <a:r>
              <a:rPr lang="zh-CN" altLang="en-US" sz="3200" b="1" dirty="0">
                <a:solidFill>
                  <a:srgbClr val="0000FF"/>
                </a:solidFill>
              </a:rPr>
              <a:t>岁的孩子也不想天天聚会。</a:t>
            </a:r>
          </a:p>
        </p:txBody>
      </p:sp>
      <p:sp>
        <p:nvSpPr>
          <p:cNvPr id="92163" name="矩形 4"/>
          <p:cNvSpPr>
            <a:spLocks noChangeArrowheads="1"/>
          </p:cNvSpPr>
          <p:nvPr/>
        </p:nvSpPr>
        <p:spPr bwMode="auto">
          <a:xfrm>
            <a:off x="228600" y="4568825"/>
            <a:ext cx="86106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Sixteen-</a:t>
            </a:r>
            <a:r>
              <a:rPr lang="en-US" altLang="zh-CN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y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ear-old Hans stepped forward. </a:t>
            </a:r>
            <a:b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十六岁的汉斯向前走着。</a:t>
            </a:r>
            <a:b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Mike is a sixteen-year-old boy. </a:t>
            </a:r>
            <a:b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</a:b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迈克是一个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16</a:t>
            </a: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岁的男孩。</a:t>
            </a:r>
          </a:p>
        </p:txBody>
      </p:sp>
      <p:sp>
        <p:nvSpPr>
          <p:cNvPr id="92164" name="TextBox 1"/>
          <p:cNvSpPr txBox="1">
            <a:spLocks noChangeArrowheads="1"/>
          </p:cNvSpPr>
          <p:nvPr/>
        </p:nvSpPr>
        <p:spPr bwMode="auto">
          <a:xfrm>
            <a:off x="2286000" y="304800"/>
            <a:ext cx="5334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4000" b="1" dirty="0">
                <a:solidFill>
                  <a:srgbClr val="002060"/>
                </a:solidFill>
                <a:latin typeface="Calibri" panose="020F0502020204030204" pitchFamily="34" charset="0"/>
              </a:rPr>
              <a:t>sixteen-year-olds</a:t>
            </a:r>
            <a:r>
              <a:rPr lang="en-US" sz="3600" b="1" dirty="0">
                <a:solidFill>
                  <a:srgbClr val="CC0000"/>
                </a:solidFill>
                <a:latin typeface="Calibri" panose="020F0502020204030204" pitchFamily="34" charset="0"/>
              </a:rPr>
              <a:t>    </a:t>
            </a:r>
            <a:r>
              <a:rPr lang="zh-CN" altLang="en-US" sz="3600" b="1" dirty="0">
                <a:solidFill>
                  <a:srgbClr val="CC0000"/>
                </a:solidFill>
              </a:rPr>
              <a:t>名词</a:t>
            </a:r>
          </a:p>
        </p:txBody>
      </p:sp>
      <p:sp>
        <p:nvSpPr>
          <p:cNvPr id="92165" name="TextBox 1"/>
          <p:cNvSpPr txBox="1">
            <a:spLocks noChangeArrowheads="1"/>
          </p:cNvSpPr>
          <p:nvPr/>
        </p:nvSpPr>
        <p:spPr bwMode="auto">
          <a:xfrm>
            <a:off x="304800" y="3886200"/>
            <a:ext cx="68580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CC0000"/>
                </a:solidFill>
                <a:latin typeface="Calibri" panose="020F0502020204030204" pitchFamily="34" charset="0"/>
              </a:rPr>
              <a:t>sixteen-year-old  </a:t>
            </a:r>
            <a:r>
              <a:rPr lang="zh-CN" altLang="en-US" sz="3200" b="1" dirty="0">
                <a:solidFill>
                  <a:srgbClr val="003399"/>
                </a:solidFill>
              </a:rPr>
              <a:t>通常只做形容词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/>
      <p:bldP spid="921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矩形 2"/>
          <p:cNvSpPr>
            <a:spLocks noChangeArrowheads="1"/>
          </p:cNvSpPr>
          <p:nvPr/>
        </p:nvSpPr>
        <p:spPr bwMode="auto">
          <a:xfrm>
            <a:off x="292100" y="2582803"/>
            <a:ext cx="8839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get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是使役动词，</a:t>
            </a:r>
            <a:r>
              <a:rPr 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get something done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是一个常见的固定搭配，常用来表达“请别人做某事；使某事完成</a:t>
            </a:r>
            <a:r>
              <a:rPr 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自己也可能参与</a:t>
            </a:r>
            <a:r>
              <a:rPr 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en-US" altLang="zh-CN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something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</a:t>
            </a:r>
            <a:r>
              <a:rPr 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done</a:t>
            </a:r>
            <a:r>
              <a:rPr lang="zh-CN" altLang="en-US" sz="32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逻辑上为动宾关系。</a:t>
            </a:r>
          </a:p>
        </p:txBody>
      </p:sp>
      <p:sp>
        <p:nvSpPr>
          <p:cNvPr id="93187" name="矩形 3"/>
          <p:cNvSpPr>
            <a:spLocks noChangeArrowheads="1"/>
          </p:cNvSpPr>
          <p:nvPr/>
        </p:nvSpPr>
        <p:spPr bwMode="auto">
          <a:xfrm>
            <a:off x="304800" y="5057775"/>
            <a:ext cx="48974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Go and get your hair cut.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002060"/>
                </a:solidFill>
                <a:latin typeface="Calibri" panose="020F0502020204030204" pitchFamily="34" charset="0"/>
              </a:rPr>
              <a:t>去找人理一下发。</a:t>
            </a:r>
            <a:endParaRPr lang="zh-CN" altLang="en-US" dirty="0">
              <a:solidFill>
                <a:srgbClr val="002060"/>
              </a:solidFill>
            </a:endParaRPr>
          </a:p>
        </p:txBody>
      </p:sp>
      <p:sp>
        <p:nvSpPr>
          <p:cNvPr id="93188" name="TextBox 1"/>
          <p:cNvSpPr txBox="1">
            <a:spLocks noChangeArrowheads="1"/>
          </p:cNvSpPr>
          <p:nvPr/>
        </p:nvSpPr>
        <p:spPr bwMode="auto">
          <a:xfrm>
            <a:off x="685800" y="685800"/>
            <a:ext cx="7848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6666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 dirty="0"/>
              <a:t>Sixteen-year-olds should be allowed to </a:t>
            </a:r>
            <a:r>
              <a:rPr lang="en-US" sz="3200" b="1" dirty="0">
                <a:solidFill>
                  <a:srgbClr val="CC0000"/>
                </a:solidFill>
              </a:rPr>
              <a:t>get</a:t>
            </a:r>
            <a:r>
              <a:rPr lang="en-US" sz="3200" b="1" dirty="0"/>
              <a:t> their ears </a:t>
            </a:r>
            <a:r>
              <a:rPr lang="en-US" sz="3200" b="1" dirty="0">
                <a:solidFill>
                  <a:srgbClr val="CC0000"/>
                </a:solidFill>
              </a:rPr>
              <a:t>pierced</a:t>
            </a:r>
            <a:r>
              <a:rPr lang="en-US" sz="3200" b="1" dirty="0"/>
              <a:t>.</a:t>
            </a:r>
            <a:r>
              <a:rPr lang="zh-CN" altLang="en-US" sz="3200" b="1" dirty="0"/>
              <a:t>应该允许</a:t>
            </a:r>
            <a:r>
              <a:rPr lang="en-US" sz="3200" b="1" dirty="0"/>
              <a:t>16</a:t>
            </a:r>
            <a:r>
              <a:rPr lang="zh-CN" altLang="en-US" sz="3200" b="1" dirty="0"/>
              <a:t>岁的孩子穿耳洞。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/>
      <p:bldP spid="931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5" descr="1944811_2121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797050"/>
            <a:ext cx="5638800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9" name="Text Box 6"/>
          <p:cNvSpPr txBox="1">
            <a:spLocks noChangeArrowheads="1"/>
          </p:cNvSpPr>
          <p:nvPr/>
        </p:nvSpPr>
        <p:spPr bwMode="auto">
          <a:xfrm>
            <a:off x="1276350" y="406400"/>
            <a:ext cx="716121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 dirty="0">
                <a:latin typeface="Times New Roman" panose="02020603050405020304" pitchFamily="18" charset="0"/>
              </a:rPr>
              <a:t>Look at these pictures below, what should teenagers do or not do?</a:t>
            </a:r>
          </a:p>
        </p:txBody>
      </p:sp>
      <p:pic>
        <p:nvPicPr>
          <p:cNvPr id="6148" name="Picture 7" descr="QQ截图201408081730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29400" y="1600200"/>
            <a:ext cx="21336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Text Box 8"/>
          <p:cNvSpPr txBox="1">
            <a:spLocks noChangeArrowheads="1"/>
          </p:cNvSpPr>
          <p:nvPr/>
        </p:nvSpPr>
        <p:spPr bwMode="auto">
          <a:xfrm>
            <a:off x="3124200" y="5486400"/>
            <a:ext cx="3200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</a:rPr>
              <a:t>smoke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矩形 1"/>
          <p:cNvSpPr>
            <a:spLocks noChangeArrowheads="1"/>
          </p:cNvSpPr>
          <p:nvPr/>
        </p:nvSpPr>
        <p:spPr bwMode="auto">
          <a:xfrm>
            <a:off x="762000" y="2590800"/>
            <a:ext cx="86106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have sb. do </a:t>
            </a:r>
            <a:r>
              <a:rPr lang="en-US" sz="32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sth</a:t>
            </a: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让某人去做某事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I had him arrange for a car.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have sb. doing </a:t>
            </a:r>
            <a:r>
              <a:rPr lang="en-US" sz="32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sth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.</a:t>
            </a: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让某人持续做某事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He had us laughing all through lunch.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have </a:t>
            </a:r>
            <a:r>
              <a:rPr lang="en-US" sz="32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sth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. done </a:t>
            </a:r>
            <a:r>
              <a:rPr lang="zh-CN" alt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让某事做成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We had the machine mended just now.</a:t>
            </a:r>
          </a:p>
        </p:txBody>
      </p:sp>
      <p:sp>
        <p:nvSpPr>
          <p:cNvPr id="94211" name="矩形 3"/>
          <p:cNvSpPr>
            <a:spLocks noChangeArrowheads="1"/>
          </p:cNvSpPr>
          <p:nvPr/>
        </p:nvSpPr>
        <p:spPr bwMode="auto">
          <a:xfrm>
            <a:off x="758825" y="1246188"/>
            <a:ext cx="83058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get sb. to do</a:t>
            </a:r>
            <a:r>
              <a:rPr lang="en-US" altLang="zh-CN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32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sth</a:t>
            </a:r>
            <a:r>
              <a:rPr lang="en-US" altLang="zh-CN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. </a:t>
            </a:r>
            <a:r>
              <a:rPr lang="en-US" sz="3200" b="1" dirty="0" err="1">
                <a:solidFill>
                  <a:srgbClr val="0000FF"/>
                </a:solidFill>
                <a:latin typeface="Calibri" panose="020F0502020204030204" pitchFamily="34" charset="0"/>
              </a:rPr>
              <a:t>使某人干某事</a:t>
            </a: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0000FF"/>
                </a:solidFill>
                <a:latin typeface="Calibri" panose="020F0502020204030204" pitchFamily="34" charset="0"/>
              </a:rPr>
              <a:t>I can't get anyone to do the work properly. 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Box 3"/>
          <p:cNvSpPr txBox="1">
            <a:spLocks noChangeArrowheads="1"/>
          </p:cNvSpPr>
          <p:nvPr/>
        </p:nvSpPr>
        <p:spPr bwMode="auto">
          <a:xfrm>
            <a:off x="2819400" y="1143000"/>
            <a:ext cx="33115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sz="4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</a:t>
            </a:r>
          </a:p>
        </p:txBody>
      </p:sp>
      <p:sp>
        <p:nvSpPr>
          <p:cNvPr id="95235" name="Text Box 6"/>
          <p:cNvSpPr txBox="1">
            <a:spLocks noChangeArrowheads="1"/>
          </p:cNvSpPr>
          <p:nvPr/>
        </p:nvSpPr>
        <p:spPr bwMode="auto">
          <a:xfrm>
            <a:off x="685800" y="2286000"/>
            <a:ext cx="7832725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the sentence pattern “</a:t>
            </a:r>
            <a:r>
              <a:rPr lang="en-US" sz="4400" b="1" i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be allowed to</a:t>
            </a:r>
            <a:r>
              <a:rPr lang="en-US" sz="4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to write five sentences to show what you want most to be allowed to do and the reasons</a:t>
            </a:r>
            <a:r>
              <a:rPr lang="en-US" sz="44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4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WordArt 2" descr="纸袋"/>
          <p:cNvSpPr>
            <a:spLocks noChangeArrowheads="1" noChangeShapeType="1" noTextEdit="1"/>
          </p:cNvSpPr>
          <p:nvPr/>
        </p:nvSpPr>
        <p:spPr bwMode="auto">
          <a:xfrm>
            <a:off x="1752600" y="2743200"/>
            <a:ext cx="4876800" cy="2438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en-US" altLang="zh-CN" sz="3600" kern="10">
                <a:ln w="9525"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3600" kern="10">
              <a:ln w="9525"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4" descr="u=2077574256,29809441&amp;fm=23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8" y="1463675"/>
            <a:ext cx="5637212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5" descr="QQ截图201408081730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81800" y="914400"/>
            <a:ext cx="21336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2819400" y="5638800"/>
            <a:ext cx="3200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</a:rPr>
              <a:t>drink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4" descr="6cf5dd0b8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7988" y="981075"/>
            <a:ext cx="5332412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 descr="QQ截图2014080817301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00800" y="762000"/>
            <a:ext cx="213360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ext Box 6"/>
          <p:cNvSpPr txBox="1">
            <a:spLocks noChangeArrowheads="1"/>
          </p:cNvSpPr>
          <p:nvPr/>
        </p:nvSpPr>
        <p:spPr bwMode="auto">
          <a:xfrm>
            <a:off x="3200400" y="5257800"/>
            <a:ext cx="32004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</a:rPr>
              <a:t>drive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5"/>
          <p:cNvSpPr txBox="1">
            <a:spLocks noChangeArrowheads="1"/>
          </p:cNvSpPr>
          <p:nvPr/>
        </p:nvSpPr>
        <p:spPr bwMode="auto">
          <a:xfrm>
            <a:off x="458788" y="5410200"/>
            <a:ext cx="6856412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6000" b="1">
                <a:latin typeface="Times New Roman" panose="02020603050405020304" pitchFamily="18" charset="0"/>
              </a:rPr>
              <a:t>have </a:t>
            </a: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</a:rPr>
              <a:t>part-time</a:t>
            </a:r>
            <a:r>
              <a:rPr lang="en-US" sz="6000" b="1">
                <a:latin typeface="Times New Roman" panose="02020603050405020304" pitchFamily="18" charset="0"/>
              </a:rPr>
              <a:t> job</a:t>
            </a:r>
            <a:r>
              <a:rPr lang="en-US" altLang="zh-CN" sz="6000" b="1">
                <a:latin typeface="Times New Roman" panose="02020603050405020304" pitchFamily="18" charset="0"/>
              </a:rPr>
              <a:t>s</a:t>
            </a:r>
            <a:endParaRPr lang="en-US" sz="6000" b="1">
              <a:latin typeface="Times New Roman" panose="02020603050405020304" pitchFamily="18" charset="0"/>
            </a:endParaRPr>
          </a:p>
        </p:txBody>
      </p:sp>
      <p:pic>
        <p:nvPicPr>
          <p:cNvPr id="78851" name="Picture 7" descr="w167h2161940_1371736649_8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6988" y="1574800"/>
            <a:ext cx="6018212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8" descr="QQ截图2014080817310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219200"/>
            <a:ext cx="177165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c1fdd8b20eb55c7ad6f0c79a4ad9a7a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914400"/>
            <a:ext cx="558165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1525588" y="5411788"/>
            <a:ext cx="571341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6000" b="1">
                <a:latin typeface="Times New Roman" panose="02020603050405020304" pitchFamily="18" charset="0"/>
              </a:rPr>
              <a:t>get ear</a:t>
            </a:r>
            <a:r>
              <a:rPr lang="en-US" altLang="zh-CN" sz="6000" b="1">
                <a:latin typeface="Times New Roman" panose="02020603050405020304" pitchFamily="18" charset="0"/>
              </a:rPr>
              <a:t>s</a:t>
            </a:r>
            <a:r>
              <a:rPr lang="en-US" sz="6000" b="1">
                <a:latin typeface="Times New Roman" panose="02020603050405020304" pitchFamily="18" charset="0"/>
              </a:rPr>
              <a:t> pierced</a:t>
            </a:r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1524000" y="5410200"/>
            <a:ext cx="53340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6000" b="1">
                <a:latin typeface="Times New Roman" panose="02020603050405020304" pitchFamily="18" charset="0"/>
              </a:rPr>
              <a:t>choose clothes </a:t>
            </a:r>
          </a:p>
        </p:txBody>
      </p:sp>
      <p:pic>
        <p:nvPicPr>
          <p:cNvPr id="10245" name="图片 10244" descr="u=2112357979,2615768848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76400" y="914400"/>
            <a:ext cx="5257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ldLvl="0"/>
      <p:bldP spid="79875" grpId="1" bldLvl="0"/>
      <p:bldP spid="79876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1627187" y="304800"/>
            <a:ext cx="63230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Read the statements below. Circle A for agree or D for disagree.</a:t>
            </a: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266700" y="1524000"/>
            <a:ext cx="7696200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1. Teenagers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should not be allowed to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smoke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   </a:t>
            </a:r>
          </a:p>
          <a:p>
            <a:pPr algn="l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2. </a:t>
            </a:r>
            <a:r>
              <a:rPr lang="en-US" altLang="zh-CN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ixteen-year-olds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should be allowed to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drive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</a:t>
            </a:r>
          </a:p>
          <a:p>
            <a:pPr algn="l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.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Students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should not be allowed to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have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part-time jobs.</a:t>
            </a:r>
          </a:p>
          <a:p>
            <a:pPr algn="l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4.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altLang="zh-CN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ixteen-year-olds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should be allowed to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get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their ears pierced.</a:t>
            </a:r>
            <a:endParaRPr lang="en-US" altLang="zh-CN" sz="2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l">
              <a:spcBef>
                <a:spcPts val="2400"/>
              </a:spcBef>
              <a:buFont typeface="Arial" panose="020B0604020202020204" pitchFamily="34" charset="0"/>
              <a:buNone/>
            </a:pP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5.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Teenagers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should be allowed to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choose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their</a:t>
            </a:r>
            <a:r>
              <a:rPr lang="en-US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own clothes.</a:t>
            </a:r>
          </a:p>
        </p:txBody>
      </p:sp>
      <p:sp>
        <p:nvSpPr>
          <p:cNvPr id="80901" name="Text Box 7"/>
          <p:cNvSpPr txBox="1">
            <a:spLocks noChangeArrowheads="1"/>
          </p:cNvSpPr>
          <p:nvPr/>
        </p:nvSpPr>
        <p:spPr bwMode="auto">
          <a:xfrm>
            <a:off x="7924800" y="1524000"/>
            <a:ext cx="1219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700" b="1">
                <a:solidFill>
                  <a:schemeClr val="bg1"/>
                </a:solidFill>
                <a:latin typeface="Times New Roman" panose="02020603050405020304" pitchFamily="18" charset="0"/>
              </a:rPr>
              <a:t>A   D</a:t>
            </a:r>
          </a:p>
        </p:txBody>
      </p:sp>
      <p:sp>
        <p:nvSpPr>
          <p:cNvPr id="80902" name="Text Box 8"/>
          <p:cNvSpPr txBox="1">
            <a:spLocks noChangeArrowheads="1"/>
          </p:cNvSpPr>
          <p:nvPr/>
        </p:nvSpPr>
        <p:spPr bwMode="auto">
          <a:xfrm>
            <a:off x="7848600" y="2133600"/>
            <a:ext cx="1219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700" b="1">
                <a:solidFill>
                  <a:schemeClr val="bg1"/>
                </a:solidFill>
                <a:latin typeface="Times New Roman" panose="02020603050405020304" pitchFamily="18" charset="0"/>
              </a:rPr>
              <a:t>A   D</a:t>
            </a:r>
          </a:p>
        </p:txBody>
      </p:sp>
      <p:sp>
        <p:nvSpPr>
          <p:cNvPr id="80903" name="Text Box 9"/>
          <p:cNvSpPr txBox="1">
            <a:spLocks noChangeArrowheads="1"/>
          </p:cNvSpPr>
          <p:nvPr/>
        </p:nvSpPr>
        <p:spPr bwMode="auto">
          <a:xfrm>
            <a:off x="7772400" y="3048000"/>
            <a:ext cx="1219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700" b="1">
                <a:solidFill>
                  <a:schemeClr val="bg1"/>
                </a:solidFill>
                <a:latin typeface="Times New Roman" panose="02020603050405020304" pitchFamily="18" charset="0"/>
              </a:rPr>
              <a:t>A   D</a:t>
            </a:r>
          </a:p>
        </p:txBody>
      </p:sp>
      <p:sp>
        <p:nvSpPr>
          <p:cNvPr id="80904" name="Text Box 10"/>
          <p:cNvSpPr txBox="1">
            <a:spLocks noChangeArrowheads="1"/>
          </p:cNvSpPr>
          <p:nvPr/>
        </p:nvSpPr>
        <p:spPr bwMode="auto">
          <a:xfrm>
            <a:off x="7772400" y="4267200"/>
            <a:ext cx="12192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100" b="1"/>
              <a:t>A   D</a:t>
            </a:r>
          </a:p>
        </p:txBody>
      </p:sp>
      <p:sp>
        <p:nvSpPr>
          <p:cNvPr id="80905" name="Text Box 11"/>
          <p:cNvSpPr txBox="1">
            <a:spLocks noChangeArrowheads="1"/>
          </p:cNvSpPr>
          <p:nvPr/>
        </p:nvSpPr>
        <p:spPr bwMode="auto">
          <a:xfrm>
            <a:off x="7772400" y="5410200"/>
            <a:ext cx="1219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2700" b="1">
                <a:solidFill>
                  <a:schemeClr val="bg1"/>
                </a:solidFill>
                <a:latin typeface="Times New Roman" panose="02020603050405020304" pitchFamily="18" charset="0"/>
              </a:rPr>
              <a:t>A   D</a:t>
            </a:r>
          </a:p>
        </p:txBody>
      </p:sp>
      <p:sp>
        <p:nvSpPr>
          <p:cNvPr id="80906" name="流程图: 联系 5"/>
          <p:cNvSpPr>
            <a:spLocks noChangeArrowheads="1"/>
          </p:cNvSpPr>
          <p:nvPr/>
        </p:nvSpPr>
        <p:spPr bwMode="auto">
          <a:xfrm>
            <a:off x="484187" y="533400"/>
            <a:ext cx="1143000" cy="6096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 dirty="0">
                <a:latin typeface="Calibri" panose="020F0502020204030204" pitchFamily="34" charset="0"/>
              </a:rPr>
              <a:t>1a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4"/>
          <p:cNvSpPr txBox="1">
            <a:spLocks noChangeArrowheads="1"/>
          </p:cNvSpPr>
          <p:nvPr/>
        </p:nvSpPr>
        <p:spPr bwMode="auto">
          <a:xfrm>
            <a:off x="419100" y="1267619"/>
            <a:ext cx="8305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Listen and circle </a:t>
            </a:r>
            <a:r>
              <a:rPr lang="en-US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for true or </a:t>
            </a:r>
            <a:r>
              <a:rPr lang="en-US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r>
              <a:rPr lang="en-US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for false.</a:t>
            </a:r>
          </a:p>
        </p:txBody>
      </p:sp>
      <p:sp>
        <p:nvSpPr>
          <p:cNvPr id="81923" name="Oval 5"/>
          <p:cNvSpPr>
            <a:spLocks noChangeArrowheads="1"/>
          </p:cNvSpPr>
          <p:nvPr/>
        </p:nvSpPr>
        <p:spPr bwMode="auto">
          <a:xfrm>
            <a:off x="3276600" y="990600"/>
            <a:ext cx="1219200" cy="609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1924" name="AutoShape 6"/>
          <p:cNvSpPr>
            <a:spLocks noChangeArrowheads="1"/>
          </p:cNvSpPr>
          <p:nvPr/>
        </p:nvSpPr>
        <p:spPr bwMode="auto">
          <a:xfrm>
            <a:off x="152400" y="2057400"/>
            <a:ext cx="8839200" cy="34290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1925" name="Text Box 7"/>
          <p:cNvSpPr txBox="1">
            <a:spLocks noChangeArrowheads="1"/>
          </p:cNvSpPr>
          <p:nvPr/>
        </p:nvSpPr>
        <p:spPr bwMode="auto">
          <a:xfrm>
            <a:off x="304800" y="2209800"/>
            <a:ext cx="73152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Anna can go to the shopping center by 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bus.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2. Anna wants to get her ears pierced.</a:t>
            </a:r>
          </a:p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Anna wants to choose her own clothes.</a:t>
            </a:r>
          </a:p>
        </p:txBody>
      </p:sp>
      <p:sp>
        <p:nvSpPr>
          <p:cNvPr id="81926" name="Text Box 8"/>
          <p:cNvSpPr txBox="1">
            <a:spLocks noChangeArrowheads="1"/>
          </p:cNvSpPr>
          <p:nvPr/>
        </p:nvSpPr>
        <p:spPr bwMode="auto">
          <a:xfrm>
            <a:off x="7772400" y="2286000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66"/>
                </a:solidFill>
              </a:rPr>
              <a:t>T   F</a:t>
            </a:r>
          </a:p>
        </p:txBody>
      </p:sp>
      <p:sp>
        <p:nvSpPr>
          <p:cNvPr id="81927" name="Text Box 9"/>
          <p:cNvSpPr txBox="1">
            <a:spLocks noChangeArrowheads="1"/>
          </p:cNvSpPr>
          <p:nvPr/>
        </p:nvSpPr>
        <p:spPr bwMode="auto">
          <a:xfrm>
            <a:off x="7772400" y="357981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66"/>
                </a:solidFill>
              </a:rPr>
              <a:t>T   F</a:t>
            </a:r>
          </a:p>
        </p:txBody>
      </p:sp>
      <p:sp>
        <p:nvSpPr>
          <p:cNvPr id="81928" name="Text Box 10"/>
          <p:cNvSpPr txBox="1">
            <a:spLocks noChangeArrowheads="1"/>
          </p:cNvSpPr>
          <p:nvPr/>
        </p:nvSpPr>
        <p:spPr bwMode="auto">
          <a:xfrm>
            <a:off x="7772400" y="4448175"/>
            <a:ext cx="114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>
                <a:solidFill>
                  <a:srgbClr val="FF0066"/>
                </a:solidFill>
              </a:rPr>
              <a:t>T   F</a:t>
            </a:r>
          </a:p>
        </p:txBody>
      </p:sp>
      <p:sp>
        <p:nvSpPr>
          <p:cNvPr id="81929" name="流程图: 联系 5"/>
          <p:cNvSpPr>
            <a:spLocks noChangeArrowheads="1"/>
          </p:cNvSpPr>
          <p:nvPr/>
        </p:nvSpPr>
        <p:spPr bwMode="auto">
          <a:xfrm>
            <a:off x="1600200" y="304800"/>
            <a:ext cx="1066800" cy="685800"/>
          </a:xfrm>
          <a:prstGeom prst="flowChartConnector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latin typeface="Calibri" panose="020F0502020204030204" pitchFamily="34" charset="0"/>
              </a:rPr>
              <a:t>1b</a:t>
            </a:r>
          </a:p>
        </p:txBody>
      </p:sp>
      <p:sp>
        <p:nvSpPr>
          <p:cNvPr id="81930" name="Oval 5"/>
          <p:cNvSpPr>
            <a:spLocks noChangeArrowheads="1"/>
          </p:cNvSpPr>
          <p:nvPr/>
        </p:nvSpPr>
        <p:spPr bwMode="auto">
          <a:xfrm>
            <a:off x="7620000" y="2286000"/>
            <a:ext cx="7620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1931" name="Oval 5"/>
          <p:cNvSpPr>
            <a:spLocks noChangeArrowheads="1"/>
          </p:cNvSpPr>
          <p:nvPr/>
        </p:nvSpPr>
        <p:spPr bwMode="auto">
          <a:xfrm>
            <a:off x="7620000" y="4494213"/>
            <a:ext cx="7620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1932" name="Oval 5"/>
          <p:cNvSpPr>
            <a:spLocks noChangeArrowheads="1"/>
          </p:cNvSpPr>
          <p:nvPr/>
        </p:nvSpPr>
        <p:spPr bwMode="auto">
          <a:xfrm>
            <a:off x="8153400" y="3656013"/>
            <a:ext cx="7620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endParaRPr lang="zh-CN" altLang="zh-CN"/>
          </a:p>
        </p:txBody>
      </p:sp>
      <p:pic>
        <p:nvPicPr>
          <p:cNvPr id="81933" name="图片 12300" descr="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160338"/>
            <a:ext cx="121920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0" grpId="0"/>
      <p:bldP spid="81931" grpId="0" bldLvl="0"/>
      <p:bldP spid="81932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4"/>
          <p:cNvSpPr txBox="1">
            <a:spLocks noChangeArrowheads="1"/>
          </p:cNvSpPr>
          <p:nvPr/>
        </p:nvSpPr>
        <p:spPr bwMode="auto">
          <a:xfrm>
            <a:off x="2743200" y="381000"/>
            <a:ext cx="62484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Look at the statements in 1a and make conversations.</a:t>
            </a:r>
          </a:p>
        </p:txBody>
      </p:sp>
      <p:pic>
        <p:nvPicPr>
          <p:cNvPr id="82947" name="Picture 5" descr="19857_120893779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828800"/>
            <a:ext cx="20542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48" name="AutoShape 6"/>
          <p:cNvSpPr>
            <a:spLocks noChangeArrowheads="1"/>
          </p:cNvSpPr>
          <p:nvPr/>
        </p:nvSpPr>
        <p:spPr bwMode="auto">
          <a:xfrm>
            <a:off x="2971800" y="2209800"/>
            <a:ext cx="5257800" cy="16764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buFont typeface="Arial" panose="020B0604020202020204" pitchFamily="34" charset="0"/>
              <a:buNone/>
            </a:pPr>
            <a:endParaRPr lang="zh-CN" altLang="zh-CN" sz="3200"/>
          </a:p>
        </p:txBody>
      </p:sp>
      <p:sp>
        <p:nvSpPr>
          <p:cNvPr id="82949" name="Text Box 7"/>
          <p:cNvSpPr txBox="1">
            <a:spLocks noChangeArrowheads="1"/>
          </p:cNvSpPr>
          <p:nvPr/>
        </p:nvSpPr>
        <p:spPr bwMode="auto">
          <a:xfrm>
            <a:off x="3200400" y="2286000"/>
            <a:ext cx="487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don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/>
                <a:cs typeface="Times New Roman" panose="02020603050405020304" pitchFamily="18" charset="0"/>
              </a:rPr>
              <a:t>’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think sixteen-year-olds should be allowed to drive.</a:t>
            </a:r>
          </a:p>
        </p:txBody>
      </p:sp>
      <p:pic>
        <p:nvPicPr>
          <p:cNvPr id="82950" name="Picture 8" descr="QQ截图201408111533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4419600"/>
            <a:ext cx="1909763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51" name="AutoShape 9"/>
          <p:cNvSpPr>
            <a:spLocks noChangeArrowheads="1"/>
          </p:cNvSpPr>
          <p:nvPr/>
        </p:nvSpPr>
        <p:spPr bwMode="auto">
          <a:xfrm>
            <a:off x="914400" y="4724400"/>
            <a:ext cx="4114800" cy="13716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 agree. They aren’t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serious enough.</a:t>
            </a:r>
          </a:p>
        </p:txBody>
      </p:sp>
      <p:sp>
        <p:nvSpPr>
          <p:cNvPr id="82952" name="流程图: 联系 5"/>
          <p:cNvSpPr>
            <a:spLocks noChangeArrowheads="1"/>
          </p:cNvSpPr>
          <p:nvPr/>
        </p:nvSpPr>
        <p:spPr bwMode="auto">
          <a:xfrm>
            <a:off x="1676400" y="609600"/>
            <a:ext cx="914400" cy="609600"/>
          </a:xfrm>
          <a:prstGeom prst="flowChartConnector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8000"/>
                </a:solidFill>
                <a:rou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r>
              <a:rPr lang="en-US" sz="3600">
                <a:latin typeface="Calibri" panose="020F0502020204030204" pitchFamily="34" charset="0"/>
              </a:rPr>
              <a:t>1c</a:t>
            </a:r>
          </a:p>
        </p:txBody>
      </p:sp>
    </p:spTree>
    <p:custDataLst>
      <p:tags r:id="rId1"/>
    </p:custData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8" grpId="0" bldLvl="0"/>
      <p:bldP spid="82949" grpId="0" bldLvl="0"/>
      <p:bldP spid="82951" grpId="0" bldLvl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160102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全屏显示(4:3)</PresentationFormat>
  <Paragraphs>119</Paragraphs>
  <Slides>22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2" baseType="lpstr">
      <vt:lpstr>黑体</vt:lpstr>
      <vt:lpstr>宋体</vt:lpstr>
      <vt:lpstr>微软雅黑</vt:lpstr>
      <vt:lpstr>Arial</vt:lpstr>
      <vt:lpstr>Calibri</vt:lpstr>
      <vt:lpstr>Comic Sans MS</vt:lpstr>
      <vt:lpstr>Cooper Black</vt:lpstr>
      <vt:lpstr>Eras Bold ITC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2023-01-16T23:07:49Z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2FD5000FD86E417FB86A21D1079FC9F7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