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0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9EC18-6876-47DE-8C5E-187DDCF2BA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BB3E0-3ADB-401A-83E7-7D45E64863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BB3E0-3ADB-401A-83E7-7D45E648634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>
            <a:lvl1pPr algn="r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2638" y="4006850"/>
            <a:ext cx="6400800" cy="50323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102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102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2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2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1984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984C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1984C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1984C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e:///D:\&#24352;&#38597;&#33465;1)\&#38142;&#25509;&#36164;&#28304;\Lesson%2029.mp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551.cn/list.asp?id=36833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yule.sohu.com/20060329/n242521739.shtml/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millionhp.c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lash.pcnow.com.cn/sort/5/22/index_1.shtml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dayuweiy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24352;&#38597;&#33465;1)\&#38142;&#25509;&#36164;&#28304;\Lesson%2029-vocabulary.mp3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190500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Lesson </a:t>
            </a:r>
            <a:r>
              <a:rPr lang="zh-CN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29</a:t>
            </a:r>
            <a:endParaRPr lang="en-US" altLang="zh-CN" sz="4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zh-CN" altLang="zh-CN" sz="6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How </a:t>
            </a:r>
            <a:r>
              <a:rPr lang="zh-CN" altLang="zh-CN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to Push a </a:t>
            </a:r>
            <a:r>
              <a:rPr lang="zh-CN" altLang="zh-CN" sz="6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Product</a:t>
            </a:r>
            <a:endParaRPr lang="zh-CN" altLang="zh-CN" sz="6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69435" y="534352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80611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914400"/>
            <a:ext cx="5832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0" y="1295400"/>
            <a:ext cx="4464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Words &amp; expressions</a:t>
            </a:r>
          </a:p>
        </p:txBody>
      </p:sp>
      <p:pic>
        <p:nvPicPr>
          <p:cNvPr id="11268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815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94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Listen to the dialogue.</a:t>
            </a:r>
          </a:p>
        </p:txBody>
      </p:sp>
      <p:pic>
        <p:nvPicPr>
          <p:cNvPr id="12291" name="Picture 3" descr="la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"/>
            <a:ext cx="83978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9906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    After a lot of hard work, you finally have your product. But that’s only half the battle. Now you have to get people to buy it.</a:t>
            </a:r>
          </a:p>
          <a:p>
            <a:pPr>
              <a:lnSpc>
                <a:spcPct val="12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     Is your product easy to use? How can your product improve people’s lives? Why should people buy YOUR product? Remember, you need to make your product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stand out</a:t>
            </a:r>
            <a:r>
              <a:rPr lang="zh-CN" altLang="zh-CN" sz="3200" b="1" dirty="0">
                <a:latin typeface="Times New Roman" panose="02020603050405020304" pitchFamily="18" charset="0"/>
              </a:rPr>
              <a:t>. So tell people what is special about it. How can you do that? Here are a few suggestions.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 Create an ad. First, study your customers’ ages, interests and other information. Second</a:t>
            </a:r>
            <a:r>
              <a:rPr lang="zh-CN" sz="3200" b="1">
                <a:latin typeface="Times New Roman" panose="02020603050405020304" pitchFamily="18" charset="0"/>
              </a:rPr>
              <a:t>，</a:t>
            </a:r>
            <a:r>
              <a:rPr lang="zh-CN" altLang="zh-CN" sz="3200" b="1">
                <a:latin typeface="Times New Roman" panose="02020603050405020304" pitchFamily="18" charset="0"/>
              </a:rPr>
              <a:t>choose a type of ad — TV, bus, magazine, newspaper or Internet. Third, decide what your ad will tell people about your product. Find ways to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catch their eye</a:t>
            </a:r>
            <a:r>
              <a:rPr lang="zh-CN" altLang="zh-CN" sz="3200" b="1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Go to trade shows and present your product. People coming to trade shows already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have an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52400"/>
            <a:ext cx="83058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interest in</a:t>
            </a:r>
            <a:r>
              <a:rPr lang="zh-CN" altLang="zh-CN" sz="3200" b="1">
                <a:latin typeface="Times New Roman" panose="02020603050405020304" pitchFamily="18" charset="0"/>
              </a:rPr>
              <a:t> similar products. They can experience your product, enjoy it and even come to love it.</a:t>
            </a:r>
          </a:p>
          <a:p>
            <a:pPr>
              <a:lnSpc>
                <a:spcPct val="125000"/>
              </a:lnSpc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 Push your product</a:t>
            </a:r>
            <a:r>
              <a:rPr lang="zh-CN" altLang="zh-CN" sz="3200" b="1">
                <a:latin typeface="Times New Roman" panose="02020603050405020304" pitchFamily="18" charset="0"/>
              </a:rPr>
              <a:t> using samples and good deals. People get to know the advantages of your product after they experience using it.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Offering</a:t>
            </a:r>
            <a:r>
              <a:rPr lang="zh-CN" altLang="zh-CN" sz="3200" b="1">
                <a:latin typeface="Times New Roman" panose="02020603050405020304" pitchFamily="18" charset="0"/>
              </a:rPr>
              <a:t> samples and deals will get you more customers. </a:t>
            </a:r>
          </a:p>
          <a:p>
            <a:pPr>
              <a:lnSpc>
                <a:spcPct val="12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These suggestions can make your product 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3400" y="152400"/>
            <a:ext cx="7924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really shine. However, good quality is the</a:t>
            </a:r>
          </a:p>
          <a:p>
            <a:pPr>
              <a:lnSpc>
                <a:spcPct val="12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most important thing. With a good quality product and excellent advertising, you will surely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succeed</a:t>
            </a:r>
            <a:r>
              <a:rPr lang="zh-CN" altLang="zh-CN" sz="32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5363" name="Picture 3" descr="L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286000"/>
            <a:ext cx="41386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4038600"/>
            <a:ext cx="327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chemeClr val="hlink"/>
                </a:solidFill>
              </a:rPr>
              <a:t>     May I help you?</a:t>
            </a:r>
          </a:p>
          <a:p>
            <a:pPr eaLnBrk="1" hangingPunct="1"/>
            <a:r>
              <a:rPr lang="zh-CN" altLang="zh-CN" b="1">
                <a:solidFill>
                  <a:schemeClr val="hlink"/>
                </a:solidFill>
              </a:rPr>
              <a:t>What would you like to buy?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0" y="1828800"/>
            <a:ext cx="3013075" cy="5794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chemeClr val="bg1"/>
                </a:solidFill>
              </a:rPr>
              <a:t>   Learning Tip </a:t>
            </a:r>
          </a:p>
        </p:txBody>
      </p:sp>
      <p:pic>
        <p:nvPicPr>
          <p:cNvPr id="16387" name="Picture 3" descr="Unit1 L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1103313"/>
            <a:ext cx="9255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8000" y="2400300"/>
            <a:ext cx="8382000" cy="2968625"/>
          </a:xfrm>
          <a:prstGeom prst="rect">
            <a:avLst/>
          </a:prstGeom>
          <a:solidFill>
            <a:srgbClr val="F6FCA2"/>
          </a:solidFill>
          <a:ln w="38100">
            <a:solidFill>
              <a:srgbClr val="9966FF"/>
            </a:solidFill>
            <a:miter lim="800000"/>
          </a:ln>
        </p:spPr>
        <p:txBody>
          <a:bodyPr>
            <a:spAutoFit/>
          </a:bodyPr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3100" b="1">
              <a:latin typeface="Times New Roman" panose="02020603050405020304" pitchFamily="18" charset="0"/>
            </a:endParaRPr>
          </a:p>
          <a:p>
            <a:pPr eaLnBrk="1" hangingPunct="1"/>
            <a:endParaRPr lang="zh-CN" altLang="zh-CN" sz="3100" b="1">
              <a:latin typeface="Times New Roman" panose="02020603050405020304" pitchFamily="18" charset="0"/>
            </a:endParaRPr>
          </a:p>
          <a:p>
            <a:pPr eaLnBrk="1" hangingPunct="1"/>
            <a:endParaRPr lang="zh-CN" altLang="zh-CN" sz="3100" b="1">
              <a:latin typeface="Times New Roman" panose="02020603050405020304" pitchFamily="18" charset="0"/>
            </a:endParaRPr>
          </a:p>
          <a:p>
            <a:pPr eaLnBrk="1" hangingPunct="1"/>
            <a:endParaRPr lang="zh-CN" altLang="zh-CN" sz="3100" b="1">
              <a:latin typeface="Times New Roman" panose="02020603050405020304" pitchFamily="18" charset="0"/>
            </a:endParaRPr>
          </a:p>
          <a:p>
            <a:pPr eaLnBrk="1" hangingPunct="1"/>
            <a:endParaRPr lang="zh-CN" altLang="zh-CN" sz="3100" b="1">
              <a:latin typeface="Times New Roman" panose="02020603050405020304" pitchFamily="18" charset="0"/>
            </a:endParaRPr>
          </a:p>
          <a:p>
            <a:pPr eaLnBrk="1" hangingPunct="1"/>
            <a:endParaRPr lang="zh-CN" altLang="zh-CN" sz="3100" b="1">
              <a:latin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84200" y="2474913"/>
            <a:ext cx="81534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If you “push” a product, what are you doing? Well, if it’s a push-pin, you may be really pushing it. But if you’re “pushing ” a product, you are trying to sell it.</a:t>
            </a:r>
          </a:p>
        </p:txBody>
      </p:sp>
      <p:pic>
        <p:nvPicPr>
          <p:cNvPr id="16390" name="Picture 6" descr="QQ截图201404161826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457200"/>
            <a:ext cx="251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r. Edwin Mo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412875"/>
            <a:ext cx="19288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-217488" y="2765425"/>
            <a:ext cx="9144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Can you guess who he is?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6800" y="3325813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4" name="Picture 6" descr="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3962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940425" y="3573463"/>
            <a:ext cx="2590800" cy="457200"/>
          </a:xfrm>
          <a:prstGeom prst="rect">
            <a:avLst/>
          </a:prstGeom>
          <a:solidFill>
            <a:srgbClr val="06BA24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Push-pin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28750" y="4357688"/>
            <a:ext cx="578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2400" b="1" dirty="0">
                <a:latin typeface="Times New Roman" panose="02020603050405020304" pitchFamily="18" charset="0"/>
              </a:rPr>
              <a:t>他就是发明图钉的发明家。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357313" y="5000625"/>
            <a:ext cx="678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He was the inventor who invented the push-pin.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5" grpId="0" animBg="1"/>
      <p:bldP spid="17416" grpId="0" animBg="1"/>
      <p:bldP spid="174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ushp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4437063"/>
            <a:ext cx="2216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11188" y="941388"/>
            <a:ext cx="6337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Who’s Edwin Moore?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188" y="2179638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</a:rPr>
              <a:t>Edwin Moore invented  </a:t>
            </a:r>
            <a:r>
              <a:rPr lang="zh-CN" altLang="zh-CN" sz="2400" b="1" u="sng">
                <a:solidFill>
                  <a:schemeClr val="tx2"/>
                </a:solidFill>
                <a:latin typeface="Times New Roman" panose="02020603050405020304" pitchFamily="18" charset="0"/>
              </a:rPr>
              <a:t>             </a:t>
            </a:r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400" b="1" u="sng">
                <a:solidFill>
                  <a:schemeClr val="tx2"/>
                </a:solidFill>
                <a:latin typeface="Times New Roman" panose="02020603050405020304" pitchFamily="18" charset="0"/>
              </a:rPr>
              <a:t>                </a:t>
            </a:r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</a:rPr>
              <a:t> in the world.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859338" y="2108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push-pin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759200" y="2108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the first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What’s a push-pin?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23888" y="4005263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</a:rPr>
              <a:t>A push-pin is a “ </a:t>
            </a:r>
            <a:r>
              <a:rPr lang="zh-CN" altLang="zh-CN" sz="2400" b="1" u="sng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</a:rPr>
              <a:t> ” that you “</a:t>
            </a:r>
            <a:r>
              <a:rPr lang="zh-CN" altLang="zh-CN" sz="2400" b="1" u="sng">
                <a:solidFill>
                  <a:schemeClr val="tx2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</a:rPr>
              <a:t>”.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59113" y="390842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 i="1">
                <a:solidFill>
                  <a:srgbClr val="00FF00"/>
                </a:solidFill>
                <a:latin typeface="Times New Roman" panose="02020603050405020304" pitchFamily="18" charset="0"/>
              </a:rPr>
              <a:t>pin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292725" y="39338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 i="1">
                <a:solidFill>
                  <a:srgbClr val="00FF00"/>
                </a:solidFill>
                <a:latin typeface="Times New Roman" panose="02020603050405020304" pitchFamily="18" charset="0"/>
              </a:rPr>
              <a:t>push</a:t>
            </a:r>
          </a:p>
        </p:txBody>
      </p:sp>
      <p:pic>
        <p:nvPicPr>
          <p:cNvPr id="18443" name="Picture 11" descr="bxp452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4508500"/>
            <a:ext cx="3048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11188" y="1604963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埃德温 摩尔 发明了世界上第一个图钉。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1188" y="34290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图钉就是你用来“推”的“钉子”。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8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0" grpId="0" animBg="1"/>
      <p:bldP spid="18441" grpId="0" animBg="1"/>
      <p:bldP spid="18442" grpId="0" animBg="1"/>
      <p:bldP spid="18444" grpId="0" animBg="1"/>
      <p:bldP spid="184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42988" y="4581525"/>
            <a:ext cx="3505200" cy="173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There’s a push-pin </a:t>
            </a:r>
            <a:r>
              <a:rPr lang="zh-CN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holding up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 this piece of paper.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1188" y="884238"/>
            <a:ext cx="609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Where do we use a push-pin?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7688" y="155575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>
                <a:solidFill>
                  <a:srgbClr val="FF5050"/>
                </a:solidFill>
                <a:latin typeface="Times New Roman" panose="02020603050405020304" pitchFamily="18" charset="0"/>
              </a:rPr>
              <a:t>“You push it into </a:t>
            </a:r>
            <a:r>
              <a:rPr lang="zh-CN" altLang="zh-CN" sz="2400" b="1" u="sng">
                <a:solidFill>
                  <a:srgbClr val="FF5050"/>
                </a:solidFill>
                <a:latin typeface="Times New Roman" panose="02020603050405020304" pitchFamily="18" charset="0"/>
              </a:rPr>
              <a:t>              </a:t>
            </a:r>
            <a:r>
              <a:rPr lang="zh-CN" altLang="zh-CN" sz="2400" b="1">
                <a:solidFill>
                  <a:srgbClr val="FF5050"/>
                </a:solidFill>
                <a:latin typeface="Times New Roman" panose="02020603050405020304" pitchFamily="18" charset="0"/>
              </a:rPr>
              <a:t> or  </a:t>
            </a:r>
            <a:r>
              <a:rPr lang="zh-CN" altLang="zh-CN" sz="2400" b="1" u="sng">
                <a:solidFill>
                  <a:srgbClr val="FF5050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zh-CN" altLang="zh-CN" sz="2400" b="1">
                <a:solidFill>
                  <a:srgbClr val="FF5050"/>
                </a:solidFill>
                <a:latin typeface="Times New Roman" panose="02020603050405020304" pitchFamily="18" charset="0"/>
              </a:rPr>
              <a:t> .”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4213" y="2693988"/>
            <a:ext cx="594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Why do we use a push-pin?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9750" y="3352800"/>
            <a:ext cx="792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400" b="1">
                <a:solidFill>
                  <a:srgbClr val="FF5050"/>
                </a:solidFill>
                <a:latin typeface="Times New Roman" panose="02020603050405020304" pitchFamily="18" charset="0"/>
              </a:rPr>
              <a:t>“To </a:t>
            </a:r>
            <a:r>
              <a:rPr lang="zh-CN" altLang="zh-CN" sz="2400" b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hold up</a:t>
            </a:r>
            <a:r>
              <a:rPr lang="zh-CN" altLang="zh-CN" sz="2400" b="1">
                <a:solidFill>
                  <a:srgbClr val="FF505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400" b="1" u="sng">
                <a:solidFill>
                  <a:srgbClr val="FF5050"/>
                </a:solidFill>
                <a:latin typeface="Times New Roman" panose="02020603050405020304" pitchFamily="18" charset="0"/>
              </a:rPr>
              <a:t>                                                          </a:t>
            </a:r>
            <a:r>
              <a:rPr lang="zh-CN" altLang="zh-CN" sz="2400" b="1">
                <a:solidFill>
                  <a:srgbClr val="FF5050"/>
                </a:solidFill>
                <a:latin typeface="Times New Roman" panose="02020603050405020304" pitchFamily="18" charset="0"/>
              </a:rPr>
              <a:t>.”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132138" y="15557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 i="1">
                <a:solidFill>
                  <a:schemeClr val="tx2"/>
                </a:solidFill>
                <a:latin typeface="Times New Roman" panose="02020603050405020304" pitchFamily="18" charset="0"/>
              </a:rPr>
              <a:t>walls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00563" y="1531938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 i="1">
                <a:solidFill>
                  <a:schemeClr val="tx2"/>
                </a:solidFill>
                <a:latin typeface="Times New Roman" panose="02020603050405020304" pitchFamily="18" charset="0"/>
              </a:rPr>
              <a:t>bulletin boards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411413" y="3284538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400" b="1" i="1">
                <a:solidFill>
                  <a:schemeClr val="tx2"/>
                </a:solidFill>
                <a:latin typeface="Times New Roman" panose="02020603050405020304" pitchFamily="18" charset="0"/>
              </a:rPr>
              <a:t>posters, maps and other papers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84213" y="2108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2400" b="1">
                <a:solidFill>
                  <a:srgbClr val="FF5050"/>
                </a:solidFill>
                <a:latin typeface="Times New Roman" panose="02020603050405020304" pitchFamily="18" charset="0"/>
              </a:rPr>
              <a:t>你把它推进墙或者广告板。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84213" y="3933825"/>
            <a:ext cx="594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sz="2400" b="1">
                <a:solidFill>
                  <a:srgbClr val="FF5050"/>
                </a:solidFill>
                <a:latin typeface="Times New Roman" panose="02020603050405020304" pitchFamily="18" charset="0"/>
              </a:rPr>
              <a:t>为了</a:t>
            </a:r>
            <a:r>
              <a:rPr lang="zh-CN" sz="2400" b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固定</a:t>
            </a:r>
            <a:r>
              <a:rPr lang="zh-CN" sz="2400" b="1">
                <a:solidFill>
                  <a:srgbClr val="FF5050"/>
                </a:solidFill>
                <a:latin typeface="Times New Roman" panose="02020603050405020304" pitchFamily="18" charset="0"/>
              </a:rPr>
              <a:t>住海报、地图和其他文件。</a:t>
            </a:r>
          </a:p>
        </p:txBody>
      </p:sp>
      <p:pic>
        <p:nvPicPr>
          <p:cNvPr id="19468" name="Picture 12" descr="bxp452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4495800"/>
            <a:ext cx="28082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4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00113" y="2781300"/>
            <a:ext cx="76327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6600" b="1" dirty="0">
                <a:solidFill>
                  <a:schemeClr val="accent2"/>
                </a:solidFill>
              </a:rPr>
              <a:t>Language points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33845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FF6699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453608" algn="bl" rotWithShape="0">
                    <a:srgbClr val="C0C0C0">
                      <a:alpha val="5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Think about it!</a:t>
            </a:r>
            <a:endParaRPr lang="zh-CN" altLang="en-US" sz="3600" b="1" kern="10" dirty="0">
              <a:ln w="12700">
                <a:solidFill>
                  <a:srgbClr val="FF6699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453608" algn="bl" rotWithShape="0">
                  <a:srgbClr val="C0C0C0">
                    <a:alpha val="5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3400" y="2590800"/>
            <a:ext cx="838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4000" b="1" dirty="0">
                <a:latin typeface="Times New Roman" panose="02020603050405020304" pitchFamily="18" charset="0"/>
              </a:rPr>
              <a:t>• What is important for pushing a  </a:t>
            </a:r>
          </a:p>
          <a:p>
            <a:pPr>
              <a:lnSpc>
                <a:spcPct val="125000"/>
              </a:lnSpc>
            </a:pPr>
            <a:r>
              <a:rPr lang="zh-CN" altLang="zh-CN" sz="4000" b="1" dirty="0">
                <a:latin typeface="Times New Roman" panose="02020603050405020304" pitchFamily="18" charset="0"/>
              </a:rPr>
              <a:t>   product?</a:t>
            </a:r>
          </a:p>
          <a:p>
            <a:pPr>
              <a:lnSpc>
                <a:spcPct val="125000"/>
              </a:lnSpc>
              <a:buClrTx/>
              <a:buFont typeface="Times New Roman" panose="02020603050405020304" pitchFamily="18" charset="0"/>
              <a:buChar char="•"/>
            </a:pPr>
            <a:r>
              <a:rPr lang="zh-CN" altLang="zh-CN" sz="4000" b="1" dirty="0">
                <a:latin typeface="Times New Roman" panose="02020603050405020304" pitchFamily="18" charset="0"/>
              </a:rPr>
              <a:t> If you had your own product to sell,  </a:t>
            </a:r>
          </a:p>
          <a:p>
            <a:pPr>
              <a:lnSpc>
                <a:spcPct val="125000"/>
              </a:lnSpc>
            </a:pPr>
            <a:r>
              <a:rPr lang="zh-CN" altLang="zh-CN" sz="4000" b="1" dirty="0">
                <a:latin typeface="Times New Roman" panose="02020603050405020304" pitchFamily="18" charset="0"/>
              </a:rPr>
              <a:t>  how would you push it?</a:t>
            </a:r>
          </a:p>
        </p:txBody>
      </p:sp>
      <p:pic>
        <p:nvPicPr>
          <p:cNvPr id="3076" name="Picture 4" descr="图片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"/>
            <a:ext cx="223361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838200"/>
            <a:ext cx="8686800" cy="54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ClrTx/>
              <a:buFontTx/>
              <a:buAutoNum type="arabicPeriod"/>
            </a:pPr>
            <a:r>
              <a:rPr lang="zh-CN" altLang="zh-CN" sz="2800" b="1" dirty="0">
                <a:latin typeface="Times New Roman" panose="02020603050405020304" pitchFamily="18" charset="0"/>
              </a:rPr>
              <a:t>Remember, you need to make your product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stand out</a:t>
            </a:r>
            <a:r>
              <a:rPr lang="zh-CN" altLang="zh-CN" sz="2800" b="1" dirty="0">
                <a:latin typeface="Times New Roman" panose="02020603050405020304" pitchFamily="18" charset="0"/>
              </a:rPr>
              <a:t>.</a:t>
            </a:r>
            <a:r>
              <a:rPr lang="zh-CN" sz="2800" b="1" dirty="0">
                <a:latin typeface="Times New Roman" panose="02020603050405020304" pitchFamily="18" charset="0"/>
              </a:rPr>
              <a:t>记住，要使你的产品引人注目。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stand out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意思是“引人注目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显眼”。</a:t>
            </a:r>
            <a:r>
              <a:rPr lang="zh-CN" sz="2800" b="1" dirty="0">
                <a:latin typeface="Times New Roman" panose="02020603050405020304" pitchFamily="18" charset="0"/>
              </a:rPr>
              <a:t>例如：</a:t>
            </a:r>
            <a:r>
              <a:rPr lang="zh-CN" altLang="zh-CN" sz="2800" b="1" dirty="0">
                <a:latin typeface="Times New Roman" panose="02020603050405020304" pitchFamily="18" charset="0"/>
              </a:rPr>
              <a:t>They were all pretty, but she stood out among them.   </a:t>
            </a:r>
            <a:r>
              <a:rPr lang="zh-CN" sz="2800" b="1" dirty="0">
                <a:latin typeface="Times New Roman" panose="02020603050405020304" pitchFamily="18" charset="0"/>
              </a:rPr>
              <a:t>她们都很漂亮，但她却特别突出</a:t>
            </a:r>
            <a:r>
              <a:rPr lang="zh-CN" altLang="zh-CN" sz="2800" b="1" dirty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Red flags stand out brightly, set against the blue sky.  </a:t>
            </a:r>
            <a:r>
              <a:rPr lang="zh-CN" sz="2800" b="1" dirty="0">
                <a:latin typeface="Times New Roman" panose="02020603050405020304" pitchFamily="18" charset="0"/>
              </a:rPr>
              <a:t>红旗在蓝天的映衬下显得分外艳。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stand out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还可以表示“伸出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突出”。</a:t>
            </a:r>
            <a:r>
              <a:rPr lang="zh-CN" sz="2800" b="1" dirty="0">
                <a:latin typeface="Times New Roman" panose="02020603050405020304" pitchFamily="18" charset="0"/>
              </a:rPr>
              <a:t>例如</a:t>
            </a:r>
            <a:r>
              <a:rPr lang="zh-CN" altLang="zh-CN" sz="2800" b="1" dirty="0">
                <a:latin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The pot has two handles standing out.</a:t>
            </a:r>
          </a:p>
          <a:p>
            <a:pPr marL="342900" indent="-342900">
              <a:lnSpc>
                <a:spcPct val="125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这个壶有两个突出的柄。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457200"/>
            <a:ext cx="8382000" cy="52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2. Find ways to catch their eye.</a:t>
            </a:r>
          </a:p>
          <a:p>
            <a:pPr>
              <a:lnSpc>
                <a:spcPct val="11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</a:t>
            </a:r>
            <a:r>
              <a:rPr lang="zh-CN" sz="2800" b="1" dirty="0">
                <a:latin typeface="Times New Roman" panose="02020603050405020304" pitchFamily="18" charset="0"/>
              </a:rPr>
              <a:t>想办法吸引大家的 目光。</a:t>
            </a:r>
          </a:p>
          <a:p>
            <a:pPr>
              <a:lnSpc>
                <a:spcPct val="11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catch one’s eye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意思是“引人注目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吸引某人注意； 吸引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的目光”，同义词组为：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draw one’s attention (to)...</a:t>
            </a:r>
            <a:r>
              <a:rPr lang="zh-CN" sz="2800" b="1" dirty="0">
                <a:latin typeface="Times New Roman" panose="02020603050405020304" pitchFamily="18" charset="0"/>
              </a:rPr>
              <a:t>例如：</a:t>
            </a:r>
          </a:p>
          <a:p>
            <a:pPr>
              <a:lnSpc>
                <a:spcPct val="11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Can you catch that girl’s eye?</a:t>
            </a:r>
          </a:p>
          <a:p>
            <a:pPr>
              <a:lnSpc>
                <a:spcPct val="110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你能引起那位女孩的 注意吗？</a:t>
            </a:r>
          </a:p>
          <a:p>
            <a:pPr>
              <a:lnSpc>
                <a:spcPct val="11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That postcard, a present from my grandfather, caught everyone’s eye.</a:t>
            </a:r>
          </a:p>
          <a:p>
            <a:pPr>
              <a:lnSpc>
                <a:spcPct val="110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那张明信片，一件来自我 祖父的礼物，吸引了每个人的注意。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8625" y="1066800"/>
            <a:ext cx="8382000" cy="488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3. People coming to trade shows already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an interest in</a:t>
            </a:r>
            <a:r>
              <a:rPr lang="zh-CN" altLang="zh-CN" sz="2800" b="1" dirty="0">
                <a:latin typeface="Times New Roman" panose="02020603050405020304" pitchFamily="18" charset="0"/>
              </a:rPr>
              <a:t> similar products.</a:t>
            </a:r>
          </a:p>
          <a:p>
            <a:pPr>
              <a:lnSpc>
                <a:spcPct val="125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来贸易展览的人们己 经对类似的产品有了兴趣。</a:t>
            </a:r>
          </a:p>
          <a:p>
            <a:pPr>
              <a:lnSpc>
                <a:spcPct val="125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an interest in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意思是“对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	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感兴趣”。</a:t>
            </a:r>
          </a:p>
          <a:p>
            <a:pPr>
              <a:lnSpc>
                <a:spcPct val="125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例如</a:t>
            </a:r>
            <a:r>
              <a:rPr lang="zh-CN" altLang="zh-CN" sz="2800" b="1" dirty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We all have an interest in playing chess.</a:t>
            </a:r>
          </a:p>
          <a:p>
            <a:pPr>
              <a:lnSpc>
                <a:spcPct val="125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我们都对下棋感兴趣。</a:t>
            </a:r>
          </a:p>
          <a:p>
            <a:pPr>
              <a:lnSpc>
                <a:spcPct val="12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The child has no interest in drawing.</a:t>
            </a:r>
          </a:p>
          <a:p>
            <a:pPr>
              <a:lnSpc>
                <a:spcPct val="125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这个孩子对绘画没兴趣。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" y="762000"/>
            <a:ext cx="9296400" cy="549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4.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Push your product</a:t>
            </a:r>
            <a:r>
              <a:rPr lang="zh-CN" altLang="zh-CN" sz="2800" b="1" dirty="0">
                <a:latin typeface="Times New Roman" panose="02020603050405020304" pitchFamily="18" charset="0"/>
              </a:rPr>
              <a:t> using samples and good deals.  </a:t>
            </a:r>
          </a:p>
          <a:p>
            <a:pPr>
              <a:lnSpc>
                <a:spcPct val="11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</a:t>
            </a:r>
            <a:r>
              <a:rPr lang="zh-CN" sz="2800" b="1" dirty="0">
                <a:latin typeface="Times New Roman" panose="02020603050405020304" pitchFamily="18" charset="0"/>
              </a:rPr>
              <a:t>提供样品和优惠的条件来推广你的产品。</a:t>
            </a:r>
          </a:p>
          <a:p>
            <a:pPr>
              <a:lnSpc>
                <a:spcPct val="115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push one’s product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意思是“推广某人的产品”。</a:t>
            </a:r>
            <a:r>
              <a:rPr lang="zh-CN" sz="28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例如：</a:t>
            </a:r>
          </a:p>
          <a:p>
            <a:pPr>
              <a:lnSpc>
                <a:spcPct val="115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  </a:t>
            </a:r>
            <a:r>
              <a:rPr lang="zh-CN" altLang="zh-CN" sz="2800" b="1" dirty="0">
                <a:latin typeface="Times New Roman" panose="02020603050405020304" pitchFamily="18" charset="0"/>
              </a:rPr>
              <a:t>It’s difficult to push their product in this area.</a:t>
            </a:r>
          </a:p>
          <a:p>
            <a:pPr>
              <a:lnSpc>
                <a:spcPct val="11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</a:t>
            </a:r>
            <a:r>
              <a:rPr lang="zh-CN" sz="2800" b="1" dirty="0">
                <a:latin typeface="Times New Roman" panose="02020603050405020304" pitchFamily="18" charset="0"/>
              </a:rPr>
              <a:t>在这个地区推广他们的产品很难。 </a:t>
            </a:r>
          </a:p>
          <a:p>
            <a:pPr>
              <a:lnSpc>
                <a:spcPct val="115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using samples and good deals 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是现在分词短语，</a:t>
            </a:r>
          </a:p>
          <a:p>
            <a:pPr>
              <a:lnSpc>
                <a:spcPct val="115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在句中作方式状语，表示“以样品和提供优惠</a:t>
            </a:r>
          </a:p>
          <a:p>
            <a:pPr>
              <a:lnSpc>
                <a:spcPct val="115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条件的方式”。</a:t>
            </a:r>
            <a:r>
              <a:rPr lang="zh-CN" sz="2800" b="1" dirty="0">
                <a:latin typeface="Times New Roman" panose="02020603050405020304" pitchFamily="18" charset="0"/>
              </a:rPr>
              <a:t>例如：</a:t>
            </a:r>
          </a:p>
          <a:p>
            <a:pPr>
              <a:lnSpc>
                <a:spcPct val="115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  </a:t>
            </a:r>
            <a:r>
              <a:rPr lang="zh-CN" altLang="zh-CN" sz="2800" b="1" dirty="0">
                <a:latin typeface="Times New Roman" panose="02020603050405020304" pitchFamily="18" charset="0"/>
              </a:rPr>
              <a:t>We can reach the apples on the tree using this    </a:t>
            </a:r>
          </a:p>
          <a:p>
            <a:pPr>
              <a:lnSpc>
                <a:spcPct val="11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ladder. </a:t>
            </a:r>
            <a:r>
              <a:rPr lang="zh-CN" sz="2800" b="1" dirty="0">
                <a:latin typeface="Times New Roman" panose="02020603050405020304" pitchFamily="18" charset="0"/>
              </a:rPr>
              <a:t>我们可以用梯子来够到树上的苹果。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66700" y="1066800"/>
            <a:ext cx="8686800" cy="52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5.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Offering</a:t>
            </a:r>
            <a:r>
              <a:rPr lang="zh-CN" altLang="zh-CN" sz="2800" b="1" dirty="0">
                <a:latin typeface="Times New Roman" panose="02020603050405020304" pitchFamily="18" charset="0"/>
              </a:rPr>
              <a:t> samples and deals will get you more customers.</a:t>
            </a:r>
          </a:p>
          <a:p>
            <a:pPr>
              <a:lnSpc>
                <a:spcPct val="110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提供样品和优患条件会使你获得更多 的顾客。</a:t>
            </a:r>
          </a:p>
          <a:p>
            <a:pPr>
              <a:lnSpc>
                <a:spcPct val="11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offer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此处为动词，意思是“提供”。</a:t>
            </a:r>
            <a:r>
              <a:rPr lang="zh-CN" sz="2800" b="1" dirty="0">
                <a:latin typeface="Times New Roman" panose="02020603050405020304" pitchFamily="18" charset="0"/>
              </a:rPr>
              <a:t>例如：</a:t>
            </a:r>
          </a:p>
          <a:p>
            <a:pPr>
              <a:lnSpc>
                <a:spcPct val="11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He offered me a glass of wine.</a:t>
            </a:r>
          </a:p>
          <a:p>
            <a:pPr>
              <a:lnSpc>
                <a:spcPct val="110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他端给我一杯酒。</a:t>
            </a:r>
          </a:p>
          <a:p>
            <a:pPr>
              <a:lnSpc>
                <a:spcPct val="110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offer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还可以表示“愿意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试图（做某事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)” 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r>
              <a:rPr lang="zh-CN" sz="2800" b="1" dirty="0">
                <a:latin typeface="Times New Roman" panose="02020603050405020304" pitchFamily="18" charset="0"/>
              </a:rPr>
              <a:t>例如</a:t>
            </a:r>
            <a:r>
              <a:rPr lang="zh-CN" altLang="zh-CN" sz="2800" b="1" dirty="0">
                <a:latin typeface="Times New Roman" panose="02020603050405020304" pitchFamily="18" charset="0"/>
              </a:rPr>
              <a:t>: They offered to help me.</a:t>
            </a:r>
          </a:p>
          <a:p>
            <a:pPr>
              <a:lnSpc>
                <a:spcPct val="110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他们农示想意帮助我。</a:t>
            </a:r>
          </a:p>
          <a:p>
            <a:pPr>
              <a:lnSpc>
                <a:spcPct val="11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He offered to lend me some books.</a:t>
            </a:r>
          </a:p>
          <a:p>
            <a:pPr>
              <a:lnSpc>
                <a:spcPct val="110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他表示要借给 我几木书。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66700" y="1219200"/>
            <a:ext cx="8534400" cy="512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4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6. With a good quality product and excellent advertising, you will surely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succeed</a:t>
            </a:r>
            <a:r>
              <a:rPr lang="zh-CN" altLang="zh-CN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04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拥有优质的产品和完美的广告，你肯定会获得成功。</a:t>
            </a:r>
          </a:p>
          <a:p>
            <a:pPr>
              <a:lnSpc>
                <a:spcPct val="104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succeed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为不及物动词，意思是“成功”，常 用结构：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succeed (in) doing sth.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成功做成某事；</a:t>
            </a:r>
          </a:p>
          <a:p>
            <a:pPr>
              <a:lnSpc>
                <a:spcPct val="104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succeed with sth. 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在某方面获得成功。</a:t>
            </a:r>
            <a:r>
              <a:rPr lang="zh-CN" sz="2800" b="1" dirty="0">
                <a:latin typeface="Times New Roman" panose="02020603050405020304" pitchFamily="18" charset="0"/>
              </a:rPr>
              <a:t>例如：</a:t>
            </a:r>
          </a:p>
          <a:p>
            <a:pPr>
              <a:lnSpc>
                <a:spcPct val="104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After so many years of hard work, he succeeded (in) being a famous scientist.</a:t>
            </a:r>
          </a:p>
          <a:p>
            <a:pPr>
              <a:lnSpc>
                <a:spcPct val="104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经过数年的努力，他终于成为一位著名的科学家。</a:t>
            </a:r>
          </a:p>
          <a:p>
            <a:pPr>
              <a:lnSpc>
                <a:spcPct val="104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He succeed with that difficult problem.</a:t>
            </a:r>
          </a:p>
          <a:p>
            <a:pPr>
              <a:lnSpc>
                <a:spcPct val="104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他成功地解答出那道难题。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3400" y="990600"/>
            <a:ext cx="77501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Read the lesson and write true (T) or  </a:t>
            </a:r>
          </a:p>
          <a:p>
            <a:pPr eaLnBrk="1" hangingPunct="1"/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false (F)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744788" cy="7112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100" b="1" dirty="0"/>
              <a:t>Let’s Do It!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434975" y="1143000"/>
            <a:ext cx="4064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 wrap="none" lIns="118508" tIns="59255" rIns="118508" bIns="59255" anchor="ctr"/>
          <a:lstStyle/>
          <a:p>
            <a:pPr algn="ctr" defTabSz="911225"/>
            <a:r>
              <a:rPr lang="zh-CN" altLang="zh-CN" sz="3100" b="1">
                <a:solidFill>
                  <a:schemeClr val="bg1"/>
                </a:solidFill>
                <a:latin typeface="宋体" panose="02010600030101010101" pitchFamily="2" charset="-122"/>
              </a:rPr>
              <a:t>1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14400" y="2209800"/>
            <a:ext cx="73152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ClrTx/>
              <a:buFontTx/>
              <a:buAutoNum type="arabicPeriod"/>
            </a:pPr>
            <a:r>
              <a:rPr lang="zh-CN" altLang="zh-CN" sz="3200" b="1" dirty="0">
                <a:latin typeface="Times New Roman" panose="02020603050405020304" pitchFamily="18" charset="0"/>
              </a:rPr>
              <a:t>Making your product is just half the  </a:t>
            </a:r>
          </a:p>
          <a:p>
            <a:pPr marL="342900" indent="-342900">
              <a:lnSpc>
                <a:spcPct val="11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    battle.                       (    )</a:t>
            </a:r>
          </a:p>
          <a:p>
            <a:pPr marL="342900" indent="-342900">
              <a:lnSpc>
                <a:spcPct val="11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2. There are only three ways to push a product.                    (    )</a:t>
            </a:r>
          </a:p>
          <a:p>
            <a:pPr marL="342900" indent="-342900">
              <a:lnSpc>
                <a:spcPct val="11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3. Customers learn the advantages of a product by using it.  (    )</a:t>
            </a:r>
          </a:p>
          <a:p>
            <a:pPr marL="342900" indent="-342900">
              <a:lnSpc>
                <a:spcPct val="11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4. Only excellent advertising can help you succeed.              (    )                                                                           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953000" y="2819400"/>
            <a:ext cx="4619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953000" y="3886200"/>
            <a:ext cx="4397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029200" y="4953000"/>
            <a:ext cx="4619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029200" y="6019800"/>
            <a:ext cx="4397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0" y="200977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61975" y="831850"/>
            <a:ext cx="77501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Write down the topic sentences of  </a:t>
            </a:r>
          </a:p>
          <a:p>
            <a:pPr eaLnBrk="1" hangingPunct="1"/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paragraph 3, 4 and 5.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63550" y="984250"/>
            <a:ext cx="4064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 wrap="none" lIns="118508" tIns="59255" rIns="118508" bIns="59255" anchor="ctr"/>
          <a:lstStyle/>
          <a:p>
            <a:pPr algn="ctr" defTabSz="911225"/>
            <a:r>
              <a:rPr lang="zh-CN" altLang="zh-CN" sz="3100" b="1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</a:p>
        </p:txBody>
      </p:sp>
      <p:graphicFrame>
        <p:nvGraphicFramePr>
          <p:cNvPr id="29701" name="Group 5"/>
          <p:cNvGraphicFramePr>
            <a:graphicFrameLocks noGrp="1"/>
          </p:cNvGraphicFramePr>
          <p:nvPr/>
        </p:nvGraphicFramePr>
        <p:xfrm>
          <a:off x="533400" y="2133600"/>
          <a:ext cx="7999413" cy="3255964"/>
        </p:xfrm>
        <a:graphic>
          <a:graphicData uri="http://schemas.openxmlformats.org/drawingml/2006/table">
            <a:tbl>
              <a:tblPr/>
              <a:tblGrid>
                <a:gridCol w="213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Topic Sentence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Paragraph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Paragraph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Paragraph 5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2895600" y="2819400"/>
            <a:ext cx="2228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Create an ad.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2743200" y="3429000"/>
            <a:ext cx="571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 to trade shows and present your product.	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2743200" y="4419600"/>
            <a:ext cx="571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Push your product using samples and good deals.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2" grpId="0" animBg="1"/>
      <p:bldP spid="29733" grpId="0" animBg="1"/>
      <p:bldP spid="297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4582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Complete the passage with the correct  </a:t>
            </a:r>
          </a:p>
          <a:p>
            <a:pPr eaLnBrk="1" hangingPunct="1"/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forms of the words or phrases in the box.</a:t>
            </a: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358775" y="990600"/>
            <a:ext cx="4064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 wrap="none" lIns="118508" tIns="59255" rIns="118508" bIns="59255" anchor="ctr"/>
          <a:lstStyle/>
          <a:p>
            <a:pPr algn="ctr" defTabSz="911225"/>
            <a:r>
              <a:rPr lang="zh-CN" altLang="zh-CN" sz="3100" b="1">
                <a:solidFill>
                  <a:schemeClr val="bg1"/>
                </a:solidFill>
                <a:latin typeface="宋体" panose="02010600030101010101" pitchFamily="2" charset="-122"/>
              </a:rPr>
              <a:t>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1981200"/>
            <a:ext cx="7848600" cy="1063625"/>
          </a:xfrm>
          <a:prstGeom prst="rect">
            <a:avLst/>
          </a:prstGeom>
          <a:solidFill>
            <a:srgbClr val="FDEC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customer           similar                       offer </a:t>
            </a:r>
          </a:p>
          <a:p>
            <a:r>
              <a:rPr lang="zh-CN" altLang="zh-CN" sz="3200" b="1">
                <a:latin typeface="Times New Roman" panose="02020603050405020304" pitchFamily="18" charset="0"/>
              </a:rPr>
              <a:t>excellent          stand out         catch one’s eye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33400" y="3505200"/>
            <a:ext cx="82296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 It’s not easy to make your product succeed. Because there are always ________ products on the market, you have to put in more effort. You should choose _________ customers, then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181600" y="4267200"/>
            <a:ext cx="1403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similar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038600" y="5486400"/>
            <a:ext cx="1473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specific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9600" y="22860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create a perfect ad to _______________.</a:t>
            </a:r>
          </a:p>
          <a:p>
            <a:pPr>
              <a:lnSpc>
                <a:spcPct val="14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When they buy your product, ______ them good service. Remember, _________ advertising will always make your product __________ .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3400" y="838200"/>
            <a:ext cx="7848600" cy="1066800"/>
          </a:xfrm>
          <a:prstGeom prst="rect">
            <a:avLst/>
          </a:prstGeom>
          <a:solidFill>
            <a:srgbClr val="FDEC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customer           similar                       offer </a:t>
            </a:r>
          </a:p>
          <a:p>
            <a:r>
              <a:rPr lang="zh-CN" altLang="zh-CN" sz="3200" b="1">
                <a:latin typeface="Times New Roman" panose="02020603050405020304" pitchFamily="18" charset="0"/>
              </a:rPr>
              <a:t>excellent          stand out         catch one’s eye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72000" y="2438400"/>
            <a:ext cx="2814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catch their eye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19800" y="3124200"/>
            <a:ext cx="1120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offer 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181600" y="3810000"/>
            <a:ext cx="1697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excellent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838200" y="5181600"/>
            <a:ext cx="189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stand out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6975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zh-CN" sz="3200" b="1" dirty="0" smtClean="0">
                <a:latin typeface="Times New Roman" panose="02020603050405020304" pitchFamily="18" charset="0"/>
              </a:rPr>
              <a:t>What does “push a product” mean?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250" y="1412875"/>
            <a:ext cx="8540750" cy="1330325"/>
          </a:xfrm>
        </p:spPr>
        <p:txBody>
          <a:bodyPr/>
          <a:lstStyle/>
          <a:p>
            <a:pPr eaLnBrk="1" hangingPunct="1"/>
            <a:endParaRPr lang="zh-CN" altLang="zh-CN" sz="2800" b="1" dirty="0" smtClean="0"/>
          </a:p>
          <a:p>
            <a:pPr eaLnBrk="1" hangingPunct="1"/>
            <a:r>
              <a:rPr lang="zh-CN" altLang="zh-CN" sz="2800" b="1" dirty="0" smtClean="0"/>
              <a:t>It means “to try to sell it”.</a:t>
            </a:r>
          </a:p>
        </p:txBody>
      </p:sp>
      <p:pic>
        <p:nvPicPr>
          <p:cNvPr id="4100" name="Picture 4" descr="fc4891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2565400"/>
            <a:ext cx="304482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g24252174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2492375"/>
            <a:ext cx="36433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" y="838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Warm-up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3"/>
          <p:cNvGrpSpPr/>
          <p:nvPr/>
        </p:nvGrpSpPr>
        <p:grpSpPr bwMode="auto">
          <a:xfrm>
            <a:off x="2133600" y="457200"/>
            <a:ext cx="4668838" cy="1022350"/>
            <a:chOff x="1344" y="288"/>
            <a:chExt cx="2941" cy="644"/>
          </a:xfrm>
        </p:grpSpPr>
        <p:pic>
          <p:nvPicPr>
            <p:cNvPr id="31750" name="Picture 4" descr="frame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44" y="288"/>
              <a:ext cx="294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564" y="454"/>
              <a:ext cx="2585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FFFF"/>
                    </a:solidFill>
                    <a:round/>
                  </a:ln>
                  <a:solidFill>
                    <a:srgbClr val="FFFF99"/>
                  </a:solidFill>
                  <a:latin typeface="Arial" panose="020B0604020202020204"/>
                  <a:cs typeface="Arial" panose="020B0604020202020204"/>
                </a:rPr>
                <a:t>Time for Reflection </a:t>
              </a:r>
              <a:endParaRPr lang="zh-CN" altLang="en-US" sz="3600" b="1" kern="10">
                <a:ln w="9525">
                  <a:solidFill>
                    <a:srgbClr val="00FFFF"/>
                  </a:solidFill>
                  <a:round/>
                </a:ln>
                <a:solidFill>
                  <a:srgbClr val="FFFF99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37782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zh-CN" sz="3600" b="1">
                <a:solidFill>
                  <a:srgbClr val="800080"/>
                </a:solidFill>
                <a:latin typeface="Times New Roman" panose="02020603050405020304" pitchFamily="18" charset="0"/>
              </a:rPr>
              <a:t>push a product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zh-CN" sz="3600" b="1">
                <a:solidFill>
                  <a:srgbClr val="800080"/>
                </a:solidFill>
                <a:latin typeface="Times New Roman" panose="02020603050405020304" pitchFamily="18" charset="0"/>
              </a:rPr>
              <a:t>stand out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zh-CN" sz="3600" b="1">
                <a:solidFill>
                  <a:srgbClr val="800080"/>
                </a:solidFill>
                <a:latin typeface="Times New Roman" panose="02020603050405020304" pitchFamily="18" charset="0"/>
              </a:rPr>
              <a:t>catch one’s eye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zh-CN" sz="3600" b="1">
                <a:solidFill>
                  <a:srgbClr val="800080"/>
                </a:solidFill>
                <a:latin typeface="Times New Roman" panose="02020603050405020304" pitchFamily="18" charset="0"/>
              </a:rPr>
              <a:t>have an interest in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648200" y="1981200"/>
            <a:ext cx="38862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推销产品</a:t>
            </a:r>
          </a:p>
          <a:p>
            <a:pPr>
              <a:lnSpc>
                <a:spcPct val="180000"/>
              </a:lnSpc>
            </a:pPr>
            <a:r>
              <a:rPr 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出色，杰出</a:t>
            </a:r>
          </a:p>
          <a:p>
            <a:pPr>
              <a:lnSpc>
                <a:spcPct val="180000"/>
              </a:lnSpc>
            </a:pPr>
            <a:r>
              <a:rPr 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吸引某人的目光</a:t>
            </a:r>
          </a:p>
          <a:p>
            <a:pPr>
              <a:lnSpc>
                <a:spcPct val="180000"/>
              </a:lnSpc>
            </a:pPr>
            <a:r>
              <a:rPr 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在</a:t>
            </a: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方面有兴趣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895600" y="2190750"/>
            <a:ext cx="38608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Exercise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09600" y="957262"/>
            <a:ext cx="80010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Rewrite the sentences using “Simon says that...”</a:t>
            </a:r>
            <a:endParaRPr lang="zh-CN" altLang="zh-CN" sz="3600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1. Will Danny improve his invention?</a:t>
            </a:r>
          </a:p>
          <a:p>
            <a:pPr>
              <a:lnSpc>
                <a:spcPct val="145000"/>
              </a:lnSpc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Simon says that Danny will improve his invention.</a:t>
            </a:r>
            <a:endParaRPr lang="zh-CN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2. Will your product succeed?</a:t>
            </a:r>
          </a:p>
          <a:p>
            <a:pPr>
              <a:lnSpc>
                <a:spcPct val="14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  _____________________________________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14400" y="5376862"/>
            <a:ext cx="75596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Simon says that your product will succeed.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3400" y="533400"/>
            <a:ext cx="81534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3. Does he work hard in school?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_______________________________________</a:t>
            </a:r>
            <a:endParaRPr lang="zh-CN" altLang="zh-CN" sz="32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4. Is the girl going to buy Brian’s cookies?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5. Does Jenny have any ideas?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_____________________________________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8200" y="1295400"/>
            <a:ext cx="72342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Simon says that he works hard in school.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3400" y="2743200"/>
            <a:ext cx="83058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Simon says that the girl is going to buy Brian’s cookies.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5800" y="4953000"/>
            <a:ext cx="67945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Simon says that Jenny has some ideas.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990850" y="857250"/>
            <a:ext cx="30956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400" b="1" dirty="0">
                <a:solidFill>
                  <a:srgbClr val="000099"/>
                </a:solidFill>
              </a:rPr>
              <a:t>Homework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352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 A product is something that you sell. In small group, think of  a new product. It can be a funny product or a product that helps people. Think hard and have fun! Create an advertisement for your product. You can get useful information from TV, newspapers or the Internet. Here are some ideas: 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8382000" cy="416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buClrTx/>
              <a:buFont typeface="Times New Roman" panose="02020603050405020304" pitchFamily="18" charset="0"/>
              <a:buChar char="•"/>
            </a:pPr>
            <a:r>
              <a:rPr lang="zh-CN" altLang="zh-CN" sz="2800" b="1" dirty="0">
                <a:latin typeface="Times New Roman" panose="02020603050405020304" pitchFamily="18" charset="0"/>
              </a:rPr>
              <a:t> What does your product do?</a:t>
            </a:r>
          </a:p>
          <a:p>
            <a:pPr eaLnBrk="1" hangingPunct="1">
              <a:lnSpc>
                <a:spcPct val="135000"/>
              </a:lnSpc>
              <a:buClrTx/>
              <a:buFont typeface="Times New Roman" panose="02020603050405020304" pitchFamily="18" charset="0"/>
              <a:buChar char="•"/>
            </a:pPr>
            <a:r>
              <a:rPr lang="zh-CN" altLang="zh-CN" sz="2800" b="1" dirty="0">
                <a:latin typeface="Times New Roman" panose="02020603050405020304" pitchFamily="18" charset="0"/>
              </a:rPr>
              <a:t> Who would want to buy it?</a:t>
            </a:r>
          </a:p>
          <a:p>
            <a:pPr eaLnBrk="1" hangingPunct="1">
              <a:lnSpc>
                <a:spcPct val="135000"/>
              </a:lnSpc>
              <a:buClrTx/>
              <a:buFont typeface="Times New Roman" panose="02020603050405020304" pitchFamily="18" charset="0"/>
              <a:buChar char="•"/>
            </a:pPr>
            <a:r>
              <a:rPr lang="zh-CN" altLang="zh-CN" sz="2800" b="1" dirty="0">
                <a:latin typeface="Times New Roman" panose="02020603050405020304" pitchFamily="18" charset="0"/>
              </a:rPr>
              <a:t> What kind of ad would sell your product best?  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A TV ad? A radio ad? A newspaper ad?</a:t>
            </a:r>
          </a:p>
          <a:p>
            <a:pPr eaLnBrk="1" hangingPunct="1">
              <a:lnSpc>
                <a:spcPct val="135000"/>
              </a:lnSpc>
              <a:buClrTx/>
              <a:buFont typeface="Times New Roman" panose="02020603050405020304" pitchFamily="18" charset="0"/>
              <a:buChar char="•"/>
            </a:pPr>
            <a:r>
              <a:rPr lang="zh-CN" altLang="zh-CN" sz="2800" b="1" dirty="0">
                <a:latin typeface="Times New Roman" panose="02020603050405020304" pitchFamily="18" charset="0"/>
              </a:rPr>
              <a:t> How much money would people pay for your  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product</a:t>
            </a:r>
            <a:r>
              <a:rPr lang="zh-CN" altLang="zh-CN" sz="2800" b="1" dirty="0" smtClean="0">
                <a:latin typeface="Times New Roman" panose="02020603050405020304" pitchFamily="18" charset="0"/>
              </a:rPr>
              <a:t>?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endParaRPr lang="zh-CN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As a group, present your ad to the class.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How would you push your product?</a:t>
            </a:r>
          </a:p>
        </p:txBody>
      </p:sp>
      <p:pic>
        <p:nvPicPr>
          <p:cNvPr id="5123" name="Picture 3" descr="8c78f56dbd1c74cd785084d511ebc0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875"/>
            <a:ext cx="882015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Advertisement </a:t>
            </a:r>
            <a:br>
              <a:rPr lang="zh-CN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zh-CN" altLang="zh-CN" sz="36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3" descr="ad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41438"/>
            <a:ext cx="26860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ndexWorks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989138"/>
            <a:ext cx="3887787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small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4005263"/>
            <a:ext cx="2808287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19588" y="5589588"/>
            <a:ext cx="4824412" cy="968375"/>
          </a:xfrm>
        </p:spPr>
        <p:txBody>
          <a:bodyPr/>
          <a:lstStyle/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zh-CN" altLang="zh-CN" sz="3600" b="1" smtClean="0">
                <a:solidFill>
                  <a:srgbClr val="FF0000"/>
                </a:solidFill>
              </a:rPr>
              <a:t>Advertisement</a:t>
            </a:r>
            <a:r>
              <a:rPr lang="zh-CN" altLang="zh-CN" b="1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171" name="Picture 3" descr="2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268413"/>
            <a:ext cx="3744912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江南人家加荷花-房产广告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1268413"/>
            <a:ext cx="45434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3357563"/>
            <a:ext cx="8243887" cy="4941887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Times New Roman" panose="02020603050405020304" pitchFamily="18" charset="0"/>
              <a:buNone/>
            </a:pPr>
            <a:r>
              <a:rPr lang="zh-CN" altLang="zh-CN" sz="2800" b="1" dirty="0" smtClean="0"/>
              <a:t>What do we do advertisements?</a:t>
            </a:r>
          </a:p>
          <a:p>
            <a:pPr eaLnBrk="1" hangingPunct="1">
              <a:lnSpc>
                <a:spcPct val="125000"/>
              </a:lnSpc>
              <a:buFont typeface="Times New Roman" panose="02020603050405020304" pitchFamily="18" charset="0"/>
              <a:buNone/>
            </a:pPr>
            <a:r>
              <a:rPr lang="zh-CN" altLang="zh-CN" sz="2800" b="1" dirty="0" smtClean="0"/>
              <a:t>We use them to push products or ideas.</a:t>
            </a:r>
          </a:p>
          <a:p>
            <a:pPr eaLnBrk="1" hangingPunct="1">
              <a:lnSpc>
                <a:spcPct val="125000"/>
              </a:lnSpc>
              <a:buFont typeface="Times New Roman" panose="02020603050405020304" pitchFamily="18" charset="0"/>
              <a:buNone/>
            </a:pPr>
            <a:r>
              <a:rPr lang="zh-CN" altLang="zh-CN" sz="2800" b="1" dirty="0" smtClean="0"/>
              <a:t>That’s a good way to push them.</a:t>
            </a:r>
          </a:p>
          <a:p>
            <a:pPr eaLnBrk="1" hangingPunct="1">
              <a:lnSpc>
                <a:spcPct val="125000"/>
              </a:lnSpc>
              <a:buFont typeface="Times New Roman" panose="02020603050405020304" pitchFamily="18" charset="0"/>
              <a:buNone/>
            </a:pPr>
            <a:r>
              <a:rPr lang="zh-CN" altLang="zh-CN" sz="2800" b="1" dirty="0" smtClean="0"/>
              <a:t>There are some very famous advertisements that</a:t>
            </a:r>
          </a:p>
          <a:p>
            <a:pPr eaLnBrk="1" hangingPunct="1">
              <a:lnSpc>
                <a:spcPct val="125000"/>
              </a:lnSpc>
              <a:buFont typeface="Times New Roman" panose="02020603050405020304" pitchFamily="18" charset="0"/>
              <a:buNone/>
            </a:pPr>
            <a:r>
              <a:rPr lang="zh-CN" altLang="zh-CN" sz="2800" b="1" dirty="0" smtClean="0"/>
              <a:t>help the sell the product very well.</a:t>
            </a:r>
          </a:p>
        </p:txBody>
      </p:sp>
      <p:pic>
        <p:nvPicPr>
          <p:cNvPr id="8195" name="Picture 3" descr="2008317911416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76250"/>
            <a:ext cx="33131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2008317925445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04813"/>
            <a:ext cx="3529013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80611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228600"/>
            <a:ext cx="5832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39975" y="620713"/>
            <a:ext cx="4464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Words &amp; expressions</a:t>
            </a:r>
          </a:p>
        </p:txBody>
      </p:sp>
      <p:pic>
        <p:nvPicPr>
          <p:cNvPr id="9220" name="Picture 4" descr="la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83978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133600"/>
            <a:ext cx="8334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6576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80611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228600"/>
            <a:ext cx="5832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39975" y="620713"/>
            <a:ext cx="4464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Words &amp; expressions</a:t>
            </a:r>
          </a:p>
        </p:txBody>
      </p:sp>
      <p:pic>
        <p:nvPicPr>
          <p:cNvPr id="10244" name="Picture 4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WWW.2PPT.COM&#10;">
  <a:themeElements>
    <a:clrScheme name="蓝色简约商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蓝色简约商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简约商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主题54</Template>
  <TotalTime>0</TotalTime>
  <Words>1695</Words>
  <Application>Microsoft Office PowerPoint</Application>
  <PresentationFormat>全屏显示(4:3)</PresentationFormat>
  <Paragraphs>189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华文新魏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What does “push a product” mean?</vt:lpstr>
      <vt:lpstr>How would you push your product?</vt:lpstr>
      <vt:lpstr>Advertisement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2113-01-01T00:00:00Z</dcterms:created>
  <dcterms:modified xsi:type="dcterms:W3CDTF">2023-01-16T23:08:00Z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4CD2D964F71E4658A817CE06A8F8168F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