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276" r:id="rId3"/>
    <p:sldId id="287" r:id="rId4"/>
    <p:sldId id="309" r:id="rId5"/>
    <p:sldId id="299" r:id="rId6"/>
    <p:sldId id="265" r:id="rId7"/>
    <p:sldId id="271" r:id="rId8"/>
    <p:sldId id="300" r:id="rId9"/>
    <p:sldId id="273" r:id="rId10"/>
    <p:sldId id="274" r:id="rId11"/>
    <p:sldId id="275" r:id="rId12"/>
    <p:sldId id="308" r:id="rId13"/>
    <p:sldId id="319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923F"/>
    <a:srgbClr val="202020"/>
    <a:srgbClr val="323232"/>
    <a:srgbClr val="CC33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0889-3A82-44AD-AA90-47877CD53E6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83CF1-A0C9-4613-A9B2-5ED74BDEFF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D0DF6D00-B381-4179-B4C8-DAE28A0F3D6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174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17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922799CC-850B-4482-9C03-FDECB23D0F2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37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37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A19A8232-6282-49F5-9B1F-BD32FE6BDA6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58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58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147D9CC2-6FC9-4AAC-93C2-4FF09A72CCE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78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78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FA63BD71-4F39-4E72-B4EE-00DBE6A31DC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993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99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7DB94C63-42D0-41B8-BD18-528856AFBB7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9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0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1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2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0" y="1792851"/>
            <a:ext cx="8600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0070C0"/>
                </a:solidFill>
              </a:rPr>
              <a:t>倍的认识</a:t>
            </a:r>
            <a:endParaRPr lang="zh-CN" altLang="en-US" sz="6000" b="1" dirty="0">
              <a:solidFill>
                <a:srgbClr val="0070C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3351271"/>
            <a:ext cx="8600303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0070C0"/>
                </a:solidFill>
              </a:rPr>
              <a:t>第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课时 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57383" y="4596077"/>
            <a:ext cx="26361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solidFill>
                  <a:srgbClr val="0070C0"/>
                </a:solidFill>
              </a:rPr>
              <a:t>苏教版  数学  三年级  上册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6139464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8"/>
          <p:cNvSpPr txBox="1">
            <a:spLocks noChangeArrowheads="1"/>
          </p:cNvSpPr>
          <p:nvPr/>
        </p:nvSpPr>
        <p:spPr bwMode="auto">
          <a:xfrm>
            <a:off x="953799" y="799088"/>
            <a:ext cx="7643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停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车棚里各种车辆的数量如下表：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667125" y="1857375"/>
          <a:ext cx="4572000" cy="115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自行车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电动车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摩托车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辆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辆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辆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81" name="TextBox 8"/>
          <p:cNvSpPr txBox="1">
            <a:spLocks noChangeArrowheads="1"/>
          </p:cNvSpPr>
          <p:nvPr/>
        </p:nvSpPr>
        <p:spPr bwMode="auto">
          <a:xfrm>
            <a:off x="1952626" y="3282951"/>
            <a:ext cx="785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）自行车的辆数是电动车的多少倍？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24375" y="4143376"/>
            <a:ext cx="2643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24÷8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67000" y="4926013"/>
            <a:ext cx="6929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答：自行车的辆数是电动车的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倍。</a:t>
            </a:r>
          </a:p>
        </p:txBody>
      </p:sp>
      <p:sp>
        <p:nvSpPr>
          <p:cNvPr id="7" name="任意多边形 6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9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9" name="TextBox 8"/>
          <p:cNvSpPr txBox="1">
            <a:spLocks noChangeArrowheads="1"/>
          </p:cNvSpPr>
          <p:nvPr/>
        </p:nvSpPr>
        <p:spPr bwMode="auto">
          <a:xfrm>
            <a:off x="1952626" y="3282951"/>
            <a:ext cx="785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）自行车比电动车的多多少辆？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24376" y="4143376"/>
            <a:ext cx="3357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67000" y="4926013"/>
            <a:ext cx="6929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答：自行车比电动车的多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辆。</a:t>
            </a: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953799" y="799088"/>
            <a:ext cx="7643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停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车棚里各种车辆的数量如下表：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667125" y="1857375"/>
          <a:ext cx="4572000" cy="115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自行车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电动车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摩托车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辆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辆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辆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任意多边形 9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9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95951" y="581385"/>
            <a:ext cx="111691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拓展题：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松鼠妈妈比松鼠宝宝多采了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颗松子，松鼠妈妈采的松子数是松鼠宝宝的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倍，你知道松鼠妈妈和松鼠宝宝各采了多少颗松子吗？（提示：可借助于线段图理解题意）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85799" y="3263475"/>
            <a:ext cx="2536795" cy="584775"/>
            <a:chOff x="889608" y="3912542"/>
            <a:chExt cx="2536795" cy="584775"/>
          </a:xfrm>
        </p:grpSpPr>
        <p:cxnSp>
          <p:nvCxnSpPr>
            <p:cNvPr id="3" name="直接箭头连接符 2"/>
            <p:cNvCxnSpPr/>
            <p:nvPr/>
          </p:nvCxnSpPr>
          <p:spPr>
            <a:xfrm>
              <a:off x="1950028" y="4143375"/>
              <a:ext cx="1476375" cy="0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889608" y="3912542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宝宝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5799" y="4213148"/>
            <a:ext cx="6882792" cy="584775"/>
            <a:chOff x="889608" y="4659957"/>
            <a:chExt cx="6882792" cy="584775"/>
          </a:xfrm>
        </p:grpSpPr>
        <p:cxnSp>
          <p:nvCxnSpPr>
            <p:cNvPr id="6" name="直接箭头连接符 5"/>
            <p:cNvCxnSpPr/>
            <p:nvPr/>
          </p:nvCxnSpPr>
          <p:spPr>
            <a:xfrm>
              <a:off x="1898073" y="4914900"/>
              <a:ext cx="1476375" cy="0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>
              <a:off x="3343275" y="4914900"/>
              <a:ext cx="1476375" cy="0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4819650" y="4914900"/>
              <a:ext cx="1476375" cy="0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6296025" y="4914900"/>
              <a:ext cx="1476375" cy="0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889608" y="4659957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左大括号 13"/>
          <p:cNvSpPr/>
          <p:nvPr/>
        </p:nvSpPr>
        <p:spPr>
          <a:xfrm rot="16200000">
            <a:off x="5033208" y="2634529"/>
            <a:ext cx="619125" cy="444817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984220" y="5168178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747272" y="3564156"/>
            <a:ext cx="42178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宝宝：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18÷3=6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（颗）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妈妈：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6×4=24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（颗）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119640" y="712305"/>
            <a:ext cx="566159" cy="628121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10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19212" y="1220364"/>
            <a:ext cx="10410825" cy="551794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62174" y="1085850"/>
            <a:ext cx="5637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这节课你都学到了哪些知识？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63961" y="2799485"/>
            <a:ext cx="802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求一个数是另一个数的几倍，用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除法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63961" y="3445816"/>
            <a:ext cx="8020050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解决数量关系比较复杂的实际问题时，可借助线段图，理清数量间的关系。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52525" y="1264920"/>
            <a:ext cx="9956800" cy="37846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628141" y="1871521"/>
            <a:ext cx="9001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结合具体情境初步理解“倍”的含义，能用“倍”说明两个数量间的关系。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知道“求一个数是另一个数的几倍”用除法解决并能解决相关实际问题。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初步发展观察、比较、操作的能力，养成善于思考的习惯。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43162" y="2514600"/>
            <a:ext cx="7305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说一说，上节课你都学到了哪些知识？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430655" y="1823940"/>
            <a:ext cx="8884920" cy="14826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一个数里面有几个另一个数，就说一个数是另一个数的几倍。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30656" y="4044183"/>
            <a:ext cx="8961120" cy="14826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求一个数是另一个数的几倍，用除法。</a:t>
            </a:r>
            <a:endParaRPr lang="en-US" altLang="zh-CN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一个数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另一个数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8"/>
          <p:cNvSpPr txBox="1">
            <a:spLocks noChangeArrowheads="1"/>
          </p:cNvSpPr>
          <p:nvPr/>
        </p:nvSpPr>
        <p:spPr bwMode="auto">
          <a:xfrm>
            <a:off x="1213571" y="1785938"/>
            <a:ext cx="2428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20×6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1213571" y="2571751"/>
            <a:ext cx="2428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5×700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8677" name="TextBox 10"/>
          <p:cNvSpPr txBox="1">
            <a:spLocks noChangeArrowheads="1"/>
          </p:cNvSpPr>
          <p:nvPr/>
        </p:nvSpPr>
        <p:spPr bwMode="auto">
          <a:xfrm>
            <a:off x="4094452" y="1785938"/>
            <a:ext cx="2428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4×80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4094452" y="2571751"/>
            <a:ext cx="2428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50×6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6642821" y="1785938"/>
            <a:ext cx="2428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600×9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8680" name="TextBox 13"/>
          <p:cNvSpPr txBox="1">
            <a:spLocks noChangeArrowheads="1"/>
          </p:cNvSpPr>
          <p:nvPr/>
        </p:nvSpPr>
        <p:spPr bwMode="auto">
          <a:xfrm>
            <a:off x="6642821" y="2571751"/>
            <a:ext cx="2428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3×800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85196" y="1785938"/>
            <a:ext cx="1214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71257" y="1785938"/>
            <a:ext cx="1214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428757" y="1785938"/>
            <a:ext cx="1214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5400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28071" y="2568576"/>
            <a:ext cx="1214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3500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71257" y="2568576"/>
            <a:ext cx="1214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428757" y="2568576"/>
            <a:ext cx="1214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5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"/>
          <p:cNvSpPr txBox="1">
            <a:spLocks noChangeArrowheads="1"/>
          </p:cNvSpPr>
          <p:nvPr/>
        </p:nvSpPr>
        <p:spPr bwMode="auto">
          <a:xfrm>
            <a:off x="904010" y="767095"/>
            <a:ext cx="93392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量一量，再求出第一条线段的长度是第二条线段的多少倍。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1876424" y="2296390"/>
            <a:ext cx="8286751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5343524" y="2378424"/>
            <a:ext cx="67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00349" y="3034577"/>
            <a:ext cx="67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4010" y="4475321"/>
            <a:ext cx="10512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思考：要求第一条线段十第二条的几倍，就是要求什么？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19599" y="5302439"/>
            <a:ext cx="444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9÷3=3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6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53875" y="928689"/>
            <a:ext cx="7572375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圆角矩形标注 22"/>
          <p:cNvSpPr/>
          <p:nvPr/>
        </p:nvSpPr>
        <p:spPr bwMode="auto">
          <a:xfrm>
            <a:off x="3309939" y="4308333"/>
            <a:ext cx="5572125" cy="714375"/>
          </a:xfrm>
          <a:prstGeom prst="wedgeRoundRectCallout">
            <a:avLst>
              <a:gd name="adj1" fmla="val 55071"/>
              <a:gd name="adj2" fmla="val 1401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成人票价是儿童票价的几倍？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24375" y="5140326"/>
            <a:ext cx="2643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16÷8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667000" y="5786438"/>
            <a:ext cx="6929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答：成人票价是儿童票价的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</a:t>
            </a:r>
          </a:p>
        </p:txBody>
      </p:sp>
      <p:sp>
        <p:nvSpPr>
          <p:cNvPr id="8" name="任意多边形 7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7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1809750" y="1285875"/>
            <a:ext cx="850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Box 9"/>
          <p:cNvSpPr txBox="1">
            <a:spLocks noChangeArrowheads="1"/>
          </p:cNvSpPr>
          <p:nvPr/>
        </p:nvSpPr>
        <p:spPr bwMode="auto">
          <a:xfrm>
            <a:off x="2024063" y="3925888"/>
            <a:ext cx="7643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）小芳跳的下数是小刚的多少倍？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24375" y="4857751"/>
            <a:ext cx="2643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36÷9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67000" y="5503863"/>
            <a:ext cx="6929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答：小芳跳的下数是小刚的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倍。</a:t>
            </a:r>
          </a:p>
        </p:txBody>
      </p:sp>
      <p:sp>
        <p:nvSpPr>
          <p:cNvPr id="7" name="任意多边形 6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8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1809750" y="1285875"/>
            <a:ext cx="850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Box 9"/>
          <p:cNvSpPr txBox="1">
            <a:spLocks noChangeArrowheads="1"/>
          </p:cNvSpPr>
          <p:nvPr/>
        </p:nvSpPr>
        <p:spPr bwMode="auto">
          <a:xfrm>
            <a:off x="2024063" y="3925888"/>
            <a:ext cx="7643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）小军跳的下数是小刚的多少倍？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24375" y="4857751"/>
            <a:ext cx="2643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27÷9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67000" y="5503863"/>
            <a:ext cx="6929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答：小军跳的下数是小刚的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倍。</a:t>
            </a:r>
          </a:p>
        </p:txBody>
      </p:sp>
      <p:sp>
        <p:nvSpPr>
          <p:cNvPr id="7" name="任意多边形 6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8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宽屏</PresentationFormat>
  <Paragraphs>80</Paragraphs>
  <Slides>13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等线</vt:lpstr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2023-01-16T23:08:09Z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137F2896E504485AA5323951D77F14A9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