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81" r:id="rId4"/>
    <p:sldId id="282" r:id="rId5"/>
    <p:sldId id="283" r:id="rId6"/>
    <p:sldId id="285" r:id="rId7"/>
    <p:sldId id="294" r:id="rId8"/>
    <p:sldId id="286" r:id="rId9"/>
    <p:sldId id="288" r:id="rId10"/>
    <p:sldId id="289" r:id="rId11"/>
    <p:sldId id="290" r:id="rId12"/>
    <p:sldId id="291" r:id="rId13"/>
    <p:sldId id="292" r:id="rId14"/>
    <p:sldId id="293" r:id="rId15"/>
  </p:sldIdLst>
  <p:sldSz cx="12192000" cy="6858000"/>
  <p:notesSz cx="6858000" cy="9144000"/>
  <p:embeddedFontLst>
    <p:embeddedFont>
      <p:font typeface="等线" panose="02010600030101010101" pitchFamily="2" charset="-122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618" y="1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7B4B584-418D-4904-8183-059BEE37D132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1D7AD7C-E309-40C3-BF45-49AA34B445A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1" y="2"/>
            <a:ext cx="2129742" cy="769614"/>
          </a:xfrm>
          <a:custGeom>
            <a:avLst/>
            <a:gdLst>
              <a:gd name="connsiteX0" fmla="*/ 0 w 5476898"/>
              <a:gd name="connsiteY0" fmla="*/ 0 h 1979159"/>
              <a:gd name="connsiteX1" fmla="*/ 5476898 w 5476898"/>
              <a:gd name="connsiteY1" fmla="*/ 0 h 1979159"/>
              <a:gd name="connsiteX2" fmla="*/ 5439695 w 5476898"/>
              <a:gd name="connsiteY2" fmla="*/ 47276 h 1979159"/>
              <a:gd name="connsiteX3" fmla="*/ 3125165 w 5476898"/>
              <a:gd name="connsiteY3" fmla="*/ 1944547 h 1979159"/>
              <a:gd name="connsiteX4" fmla="*/ 186262 w 5476898"/>
              <a:gd name="connsiteY4" fmla="*/ 1200587 h 1979159"/>
              <a:gd name="connsiteX5" fmla="*/ 0 w 5476898"/>
              <a:gd name="connsiteY5" fmla="*/ 1133810 h 19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6898" h="1979159">
                <a:moveTo>
                  <a:pt x="0" y="0"/>
                </a:moveTo>
                <a:lnTo>
                  <a:pt x="5476898" y="0"/>
                </a:lnTo>
                <a:lnTo>
                  <a:pt x="5439695" y="47276"/>
                </a:lnTo>
                <a:cubicBezTo>
                  <a:pt x="4734649" y="933555"/>
                  <a:pt x="4009664" y="1743678"/>
                  <a:pt x="3125165" y="1944547"/>
                </a:cubicBezTo>
                <a:cubicBezTo>
                  <a:pt x="2303845" y="2131069"/>
                  <a:pt x="1035520" y="1517822"/>
                  <a:pt x="186262" y="1200587"/>
                </a:cubicBezTo>
                <a:lnTo>
                  <a:pt x="0" y="11338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: 形状 7"/>
          <p:cNvSpPr/>
          <p:nvPr/>
        </p:nvSpPr>
        <p:spPr>
          <a:xfrm>
            <a:off x="0" y="4826642"/>
            <a:ext cx="12192000" cy="1938759"/>
          </a:xfrm>
          <a:custGeom>
            <a:avLst/>
            <a:gdLst>
              <a:gd name="connsiteX0" fmla="*/ 2523281 w 12192000"/>
              <a:gd name="connsiteY0" fmla="*/ 1411 h 3051340"/>
              <a:gd name="connsiteX1" fmla="*/ 10486663 w 12192000"/>
              <a:gd name="connsiteY1" fmla="*/ 2455244 h 3051340"/>
              <a:gd name="connsiteX2" fmla="*/ 12128963 w 12192000"/>
              <a:gd name="connsiteY2" fmla="*/ 2623644 h 3051340"/>
              <a:gd name="connsiteX3" fmla="*/ 12192000 w 12192000"/>
              <a:gd name="connsiteY3" fmla="*/ 2622410 h 3051340"/>
              <a:gd name="connsiteX4" fmla="*/ 12192000 w 12192000"/>
              <a:gd name="connsiteY4" fmla="*/ 3051340 h 3051340"/>
              <a:gd name="connsiteX5" fmla="*/ 0 w 12192000"/>
              <a:gd name="connsiteY5" fmla="*/ 3051340 h 3051340"/>
              <a:gd name="connsiteX6" fmla="*/ 0 w 12192000"/>
              <a:gd name="connsiteY6" fmla="*/ 1278751 h 3051340"/>
              <a:gd name="connsiteX7" fmla="*/ 128975 w 12192000"/>
              <a:gd name="connsiteY7" fmla="*/ 1128733 h 3051340"/>
              <a:gd name="connsiteX8" fmla="*/ 2523281 w 12192000"/>
              <a:gd name="connsiteY8" fmla="*/ 1411 h 305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051340">
                <a:moveTo>
                  <a:pt x="2523281" y="1411"/>
                </a:moveTo>
                <a:cubicBezTo>
                  <a:pt x="4444679" y="-62250"/>
                  <a:pt x="8503534" y="2046272"/>
                  <a:pt x="10486663" y="2455244"/>
                </a:cubicBezTo>
                <a:cubicBezTo>
                  <a:pt x="11106391" y="2583048"/>
                  <a:pt x="11650763" y="2624758"/>
                  <a:pt x="12128963" y="2623644"/>
                </a:cubicBezTo>
                <a:lnTo>
                  <a:pt x="12192000" y="2622410"/>
                </a:lnTo>
                <a:lnTo>
                  <a:pt x="12192000" y="3051340"/>
                </a:lnTo>
                <a:lnTo>
                  <a:pt x="0" y="3051340"/>
                </a:lnTo>
                <a:lnTo>
                  <a:pt x="0" y="1278751"/>
                </a:lnTo>
                <a:lnTo>
                  <a:pt x="128975" y="1128733"/>
                </a:lnTo>
                <a:cubicBezTo>
                  <a:pt x="709628" y="491448"/>
                  <a:pt x="1442495" y="37221"/>
                  <a:pt x="2523281" y="14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0" y="4919240"/>
            <a:ext cx="12192000" cy="1938759"/>
          </a:xfrm>
          <a:custGeom>
            <a:avLst/>
            <a:gdLst>
              <a:gd name="connsiteX0" fmla="*/ 2523281 w 12192000"/>
              <a:gd name="connsiteY0" fmla="*/ 1411 h 3051340"/>
              <a:gd name="connsiteX1" fmla="*/ 10486663 w 12192000"/>
              <a:gd name="connsiteY1" fmla="*/ 2455244 h 3051340"/>
              <a:gd name="connsiteX2" fmla="*/ 12128963 w 12192000"/>
              <a:gd name="connsiteY2" fmla="*/ 2623644 h 3051340"/>
              <a:gd name="connsiteX3" fmla="*/ 12192000 w 12192000"/>
              <a:gd name="connsiteY3" fmla="*/ 2622410 h 3051340"/>
              <a:gd name="connsiteX4" fmla="*/ 12192000 w 12192000"/>
              <a:gd name="connsiteY4" fmla="*/ 3051340 h 3051340"/>
              <a:gd name="connsiteX5" fmla="*/ 0 w 12192000"/>
              <a:gd name="connsiteY5" fmla="*/ 3051340 h 3051340"/>
              <a:gd name="connsiteX6" fmla="*/ 0 w 12192000"/>
              <a:gd name="connsiteY6" fmla="*/ 1278751 h 3051340"/>
              <a:gd name="connsiteX7" fmla="*/ 128975 w 12192000"/>
              <a:gd name="connsiteY7" fmla="*/ 1128733 h 3051340"/>
              <a:gd name="connsiteX8" fmla="*/ 2523281 w 12192000"/>
              <a:gd name="connsiteY8" fmla="*/ 1411 h 305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051340">
                <a:moveTo>
                  <a:pt x="2523281" y="1411"/>
                </a:moveTo>
                <a:cubicBezTo>
                  <a:pt x="4444679" y="-62250"/>
                  <a:pt x="8503534" y="2046272"/>
                  <a:pt x="10486663" y="2455244"/>
                </a:cubicBezTo>
                <a:cubicBezTo>
                  <a:pt x="11106391" y="2583048"/>
                  <a:pt x="11650763" y="2624758"/>
                  <a:pt x="12128963" y="2623644"/>
                </a:cubicBezTo>
                <a:lnTo>
                  <a:pt x="12192000" y="2622410"/>
                </a:lnTo>
                <a:lnTo>
                  <a:pt x="12192000" y="3051340"/>
                </a:lnTo>
                <a:lnTo>
                  <a:pt x="0" y="3051340"/>
                </a:lnTo>
                <a:lnTo>
                  <a:pt x="0" y="1278751"/>
                </a:lnTo>
                <a:lnTo>
                  <a:pt x="128975" y="1128733"/>
                </a:lnTo>
                <a:cubicBezTo>
                  <a:pt x="709628" y="491448"/>
                  <a:pt x="1442495" y="37221"/>
                  <a:pt x="2523281" y="141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多边形: 形状 16"/>
          <p:cNvSpPr/>
          <p:nvPr/>
        </p:nvSpPr>
        <p:spPr>
          <a:xfrm>
            <a:off x="0" y="2"/>
            <a:ext cx="2000909" cy="723058"/>
          </a:xfrm>
          <a:custGeom>
            <a:avLst/>
            <a:gdLst>
              <a:gd name="connsiteX0" fmla="*/ 0 w 5476898"/>
              <a:gd name="connsiteY0" fmla="*/ 0 h 1979159"/>
              <a:gd name="connsiteX1" fmla="*/ 5476898 w 5476898"/>
              <a:gd name="connsiteY1" fmla="*/ 0 h 1979159"/>
              <a:gd name="connsiteX2" fmla="*/ 5439695 w 5476898"/>
              <a:gd name="connsiteY2" fmla="*/ 47276 h 1979159"/>
              <a:gd name="connsiteX3" fmla="*/ 3125165 w 5476898"/>
              <a:gd name="connsiteY3" fmla="*/ 1944547 h 1979159"/>
              <a:gd name="connsiteX4" fmla="*/ 186262 w 5476898"/>
              <a:gd name="connsiteY4" fmla="*/ 1200587 h 1979159"/>
              <a:gd name="connsiteX5" fmla="*/ 0 w 5476898"/>
              <a:gd name="connsiteY5" fmla="*/ 1133810 h 19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6898" h="1979159">
                <a:moveTo>
                  <a:pt x="0" y="0"/>
                </a:moveTo>
                <a:lnTo>
                  <a:pt x="5476898" y="0"/>
                </a:lnTo>
                <a:lnTo>
                  <a:pt x="5439695" y="47276"/>
                </a:lnTo>
                <a:cubicBezTo>
                  <a:pt x="4734649" y="933555"/>
                  <a:pt x="4009664" y="1743678"/>
                  <a:pt x="3125165" y="1944547"/>
                </a:cubicBezTo>
                <a:cubicBezTo>
                  <a:pt x="2303845" y="2131069"/>
                  <a:pt x="1035520" y="1517822"/>
                  <a:pt x="186262" y="1200587"/>
                </a:cubicBezTo>
                <a:lnTo>
                  <a:pt x="0" y="113381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347111" y="462987"/>
            <a:ext cx="447491" cy="1189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08607" y="2591798"/>
            <a:ext cx="4623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b="1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5400" b="1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雁门太守行</a:t>
            </a:r>
            <a:r>
              <a:rPr lang="en-US" altLang="zh-CN" sz="5400" b="1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5463251" y="2406605"/>
            <a:ext cx="3530277" cy="0"/>
          </a:xfrm>
          <a:prstGeom prst="line">
            <a:avLst/>
          </a:prstGeom>
          <a:ln w="28575">
            <a:gradFill>
              <a:gsLst>
                <a:gs pos="0">
                  <a:srgbClr val="7030A0"/>
                </a:gs>
                <a:gs pos="100000">
                  <a:srgbClr val="7030A0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: 圆角 21"/>
          <p:cNvSpPr/>
          <p:nvPr/>
        </p:nvSpPr>
        <p:spPr>
          <a:xfrm>
            <a:off x="5367941" y="3934463"/>
            <a:ext cx="2225052" cy="4166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主讲人：</a:t>
            </a:r>
            <a:r>
              <a:rPr lang="en-US" altLang="zh-CN" b="1" smtClean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graduation-hat_2473"/>
          <p:cNvSpPr>
            <a:spLocks noChangeAspect="1"/>
          </p:cNvSpPr>
          <p:nvPr/>
        </p:nvSpPr>
        <p:spPr bwMode="auto">
          <a:xfrm>
            <a:off x="5329169" y="1808194"/>
            <a:ext cx="650174" cy="401641"/>
          </a:xfrm>
          <a:custGeom>
            <a:avLst/>
            <a:gdLst>
              <a:gd name="connsiteX0" fmla="*/ 543428 w 576238"/>
              <a:gd name="connsiteY0" fmla="*/ 274208 h 355968"/>
              <a:gd name="connsiteX1" fmla="*/ 543428 w 576238"/>
              <a:gd name="connsiteY1" fmla="*/ 338693 h 355968"/>
              <a:gd name="connsiteX2" fmla="*/ 541442 w 576238"/>
              <a:gd name="connsiteY2" fmla="*/ 343653 h 355968"/>
              <a:gd name="connsiteX3" fmla="*/ 535484 w 576238"/>
              <a:gd name="connsiteY3" fmla="*/ 345637 h 355968"/>
              <a:gd name="connsiteX4" fmla="*/ 517608 w 576238"/>
              <a:gd name="connsiteY4" fmla="*/ 354566 h 355968"/>
              <a:gd name="connsiteX5" fmla="*/ 512643 w 576238"/>
              <a:gd name="connsiteY5" fmla="*/ 355558 h 355968"/>
              <a:gd name="connsiteX6" fmla="*/ 509663 w 576238"/>
              <a:gd name="connsiteY6" fmla="*/ 350598 h 355968"/>
              <a:gd name="connsiteX7" fmla="*/ 514629 w 576238"/>
              <a:gd name="connsiteY7" fmla="*/ 277184 h 355968"/>
              <a:gd name="connsiteX8" fmla="*/ 543428 w 576238"/>
              <a:gd name="connsiteY8" fmla="*/ 274208 h 355968"/>
              <a:gd name="connsiteX9" fmla="*/ 288119 w 576238"/>
              <a:gd name="connsiteY9" fmla="*/ 251378 h 355968"/>
              <a:gd name="connsiteX10" fmla="*/ 126176 w 576238"/>
              <a:gd name="connsiteY10" fmla="*/ 274185 h 355968"/>
              <a:gd name="connsiteX11" fmla="*/ 288119 w 576238"/>
              <a:gd name="connsiteY11" fmla="*/ 296001 h 355968"/>
              <a:gd name="connsiteX12" fmla="*/ 450062 w 576238"/>
              <a:gd name="connsiteY12" fmla="*/ 274185 h 355968"/>
              <a:gd name="connsiteX13" fmla="*/ 288119 w 576238"/>
              <a:gd name="connsiteY13" fmla="*/ 251378 h 355968"/>
              <a:gd name="connsiteX14" fmla="*/ 288119 w 576238"/>
              <a:gd name="connsiteY14" fmla="*/ 126432 h 355968"/>
              <a:gd name="connsiteX15" fmla="*/ 111273 w 576238"/>
              <a:gd name="connsiteY15" fmla="*/ 178989 h 355968"/>
              <a:gd name="connsiteX16" fmla="*/ 111273 w 576238"/>
              <a:gd name="connsiteY16" fmla="*/ 190888 h 355968"/>
              <a:gd name="connsiteX17" fmla="*/ 288119 w 576238"/>
              <a:gd name="connsiteY17" fmla="*/ 144282 h 355968"/>
              <a:gd name="connsiteX18" fmla="*/ 464964 w 576238"/>
              <a:gd name="connsiteY18" fmla="*/ 190888 h 355968"/>
              <a:gd name="connsiteX19" fmla="*/ 464964 w 576238"/>
              <a:gd name="connsiteY19" fmla="*/ 178989 h 355968"/>
              <a:gd name="connsiteX20" fmla="*/ 288119 w 576238"/>
              <a:gd name="connsiteY20" fmla="*/ 126432 h 355968"/>
              <a:gd name="connsiteX21" fmla="*/ 288119 w 576238"/>
              <a:gd name="connsiteY21" fmla="*/ 0 h 355968"/>
              <a:gd name="connsiteX22" fmla="*/ 306002 w 576238"/>
              <a:gd name="connsiteY22" fmla="*/ 4462 h 355968"/>
              <a:gd name="connsiteX23" fmla="*/ 569284 w 576238"/>
              <a:gd name="connsiteY23" fmla="*/ 144282 h 355968"/>
              <a:gd name="connsiteX24" fmla="*/ 576238 w 576238"/>
              <a:gd name="connsiteY24" fmla="*/ 155190 h 355968"/>
              <a:gd name="connsiteX25" fmla="*/ 569284 w 576238"/>
              <a:gd name="connsiteY25" fmla="*/ 166098 h 355968"/>
              <a:gd name="connsiteX26" fmla="*/ 533517 w 576238"/>
              <a:gd name="connsiteY26" fmla="*/ 185930 h 355968"/>
              <a:gd name="connsiteX27" fmla="*/ 533517 w 576238"/>
              <a:gd name="connsiteY27" fmla="*/ 243445 h 355968"/>
              <a:gd name="connsiteX28" fmla="*/ 543452 w 576238"/>
              <a:gd name="connsiteY28" fmla="*/ 258319 h 355968"/>
              <a:gd name="connsiteX29" fmla="*/ 527556 w 576238"/>
              <a:gd name="connsiteY29" fmla="*/ 274185 h 355968"/>
              <a:gd name="connsiteX30" fmla="*/ 511660 w 576238"/>
              <a:gd name="connsiteY30" fmla="*/ 258319 h 355968"/>
              <a:gd name="connsiteX31" fmla="*/ 521595 w 576238"/>
              <a:gd name="connsiteY31" fmla="*/ 243445 h 355968"/>
              <a:gd name="connsiteX32" fmla="*/ 521595 w 576238"/>
              <a:gd name="connsiteY32" fmla="*/ 192872 h 355968"/>
              <a:gd name="connsiteX33" fmla="*/ 470925 w 576238"/>
              <a:gd name="connsiteY33" fmla="*/ 223612 h 355968"/>
              <a:gd name="connsiteX34" fmla="*/ 470925 w 576238"/>
              <a:gd name="connsiteY34" fmla="*/ 274185 h 355968"/>
              <a:gd name="connsiteX35" fmla="*/ 288119 w 576238"/>
              <a:gd name="connsiteY35" fmla="*/ 309884 h 355968"/>
              <a:gd name="connsiteX36" fmla="*/ 106306 w 576238"/>
              <a:gd name="connsiteY36" fmla="*/ 274185 h 355968"/>
              <a:gd name="connsiteX37" fmla="*/ 105312 w 576238"/>
              <a:gd name="connsiteY37" fmla="*/ 223612 h 355968"/>
              <a:gd name="connsiteX38" fmla="*/ 5961 w 576238"/>
              <a:gd name="connsiteY38" fmla="*/ 166098 h 355968"/>
              <a:gd name="connsiteX39" fmla="*/ 0 w 576238"/>
              <a:gd name="connsiteY39" fmla="*/ 155190 h 355968"/>
              <a:gd name="connsiteX40" fmla="*/ 6954 w 576238"/>
              <a:gd name="connsiteY40" fmla="*/ 144282 h 355968"/>
              <a:gd name="connsiteX41" fmla="*/ 270236 w 576238"/>
              <a:gd name="connsiteY41" fmla="*/ 4462 h 355968"/>
              <a:gd name="connsiteX42" fmla="*/ 288119 w 576238"/>
              <a:gd name="connsiteY42" fmla="*/ 0 h 35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76238" h="355968">
                <a:moveTo>
                  <a:pt x="543428" y="274208"/>
                </a:moveTo>
                <a:lnTo>
                  <a:pt x="543428" y="338693"/>
                </a:lnTo>
                <a:cubicBezTo>
                  <a:pt x="543428" y="340677"/>
                  <a:pt x="542435" y="341669"/>
                  <a:pt x="541442" y="343653"/>
                </a:cubicBezTo>
                <a:cubicBezTo>
                  <a:pt x="539456" y="344645"/>
                  <a:pt x="537470" y="345637"/>
                  <a:pt x="535484" y="345637"/>
                </a:cubicBezTo>
                <a:cubicBezTo>
                  <a:pt x="531511" y="345637"/>
                  <a:pt x="524560" y="347621"/>
                  <a:pt x="517608" y="354566"/>
                </a:cubicBezTo>
                <a:cubicBezTo>
                  <a:pt x="516615" y="355558"/>
                  <a:pt x="513636" y="356550"/>
                  <a:pt x="512643" y="355558"/>
                </a:cubicBezTo>
                <a:cubicBezTo>
                  <a:pt x="510656" y="354566"/>
                  <a:pt x="509663" y="352582"/>
                  <a:pt x="509663" y="350598"/>
                </a:cubicBezTo>
                <a:lnTo>
                  <a:pt x="514629" y="277184"/>
                </a:lnTo>
                <a:cubicBezTo>
                  <a:pt x="514629" y="277184"/>
                  <a:pt x="530518" y="288097"/>
                  <a:pt x="543428" y="274208"/>
                </a:cubicBezTo>
                <a:close/>
                <a:moveTo>
                  <a:pt x="288119" y="251378"/>
                </a:moveTo>
                <a:cubicBezTo>
                  <a:pt x="198703" y="251378"/>
                  <a:pt x="126176" y="261294"/>
                  <a:pt x="126176" y="274185"/>
                </a:cubicBezTo>
                <a:cubicBezTo>
                  <a:pt x="126176" y="286085"/>
                  <a:pt x="198703" y="296001"/>
                  <a:pt x="288119" y="296001"/>
                </a:cubicBezTo>
                <a:cubicBezTo>
                  <a:pt x="377535" y="296001"/>
                  <a:pt x="450062" y="286085"/>
                  <a:pt x="450062" y="274185"/>
                </a:cubicBezTo>
                <a:cubicBezTo>
                  <a:pt x="450062" y="261294"/>
                  <a:pt x="377535" y="251378"/>
                  <a:pt x="288119" y="251378"/>
                </a:cubicBezTo>
                <a:close/>
                <a:moveTo>
                  <a:pt x="288119" y="126432"/>
                </a:moveTo>
                <a:cubicBezTo>
                  <a:pt x="146046" y="126432"/>
                  <a:pt x="111273" y="178989"/>
                  <a:pt x="111273" y="178989"/>
                </a:cubicBezTo>
                <a:lnTo>
                  <a:pt x="111273" y="190888"/>
                </a:lnTo>
                <a:cubicBezTo>
                  <a:pt x="123195" y="177997"/>
                  <a:pt x="165917" y="144282"/>
                  <a:pt x="288119" y="144282"/>
                </a:cubicBezTo>
                <a:cubicBezTo>
                  <a:pt x="410321" y="144282"/>
                  <a:pt x="453042" y="177997"/>
                  <a:pt x="464964" y="190888"/>
                </a:cubicBezTo>
                <a:lnTo>
                  <a:pt x="464964" y="178989"/>
                </a:lnTo>
                <a:cubicBezTo>
                  <a:pt x="464964" y="178989"/>
                  <a:pt x="430191" y="126432"/>
                  <a:pt x="288119" y="126432"/>
                </a:cubicBezTo>
                <a:close/>
                <a:moveTo>
                  <a:pt x="288119" y="0"/>
                </a:moveTo>
                <a:cubicBezTo>
                  <a:pt x="294328" y="0"/>
                  <a:pt x="300538" y="1487"/>
                  <a:pt x="306002" y="4462"/>
                </a:cubicBezTo>
                <a:lnTo>
                  <a:pt x="569284" y="144282"/>
                </a:lnTo>
                <a:cubicBezTo>
                  <a:pt x="573258" y="146265"/>
                  <a:pt x="576238" y="150231"/>
                  <a:pt x="576238" y="155190"/>
                </a:cubicBezTo>
                <a:cubicBezTo>
                  <a:pt x="576238" y="160148"/>
                  <a:pt x="573258" y="164114"/>
                  <a:pt x="569284" y="166098"/>
                </a:cubicBezTo>
                <a:lnTo>
                  <a:pt x="533517" y="185930"/>
                </a:lnTo>
                <a:lnTo>
                  <a:pt x="533517" y="243445"/>
                </a:lnTo>
                <a:cubicBezTo>
                  <a:pt x="539478" y="245428"/>
                  <a:pt x="543452" y="251378"/>
                  <a:pt x="543452" y="258319"/>
                </a:cubicBezTo>
                <a:cubicBezTo>
                  <a:pt x="543452" y="266252"/>
                  <a:pt x="536498" y="274185"/>
                  <a:pt x="527556" y="274185"/>
                </a:cubicBezTo>
                <a:cubicBezTo>
                  <a:pt x="519608" y="274185"/>
                  <a:pt x="511660" y="266252"/>
                  <a:pt x="511660" y="258319"/>
                </a:cubicBezTo>
                <a:cubicBezTo>
                  <a:pt x="511660" y="251378"/>
                  <a:pt x="515634" y="245428"/>
                  <a:pt x="521595" y="243445"/>
                </a:cubicBezTo>
                <a:lnTo>
                  <a:pt x="521595" y="192872"/>
                </a:lnTo>
                <a:lnTo>
                  <a:pt x="470925" y="223612"/>
                </a:lnTo>
                <a:cubicBezTo>
                  <a:pt x="470925" y="223612"/>
                  <a:pt x="470925" y="272202"/>
                  <a:pt x="470925" y="274185"/>
                </a:cubicBezTo>
                <a:cubicBezTo>
                  <a:pt x="470925" y="294018"/>
                  <a:pt x="388464" y="309884"/>
                  <a:pt x="288119" y="309884"/>
                </a:cubicBezTo>
                <a:cubicBezTo>
                  <a:pt x="187774" y="309884"/>
                  <a:pt x="106306" y="294018"/>
                  <a:pt x="106306" y="274185"/>
                </a:cubicBezTo>
                <a:cubicBezTo>
                  <a:pt x="106306" y="272202"/>
                  <a:pt x="105312" y="223612"/>
                  <a:pt x="105312" y="223612"/>
                </a:cubicBezTo>
                <a:lnTo>
                  <a:pt x="5961" y="166098"/>
                </a:lnTo>
                <a:cubicBezTo>
                  <a:pt x="1987" y="164114"/>
                  <a:pt x="0" y="160148"/>
                  <a:pt x="0" y="155190"/>
                </a:cubicBezTo>
                <a:cubicBezTo>
                  <a:pt x="0" y="151223"/>
                  <a:pt x="2980" y="146265"/>
                  <a:pt x="6954" y="144282"/>
                </a:cubicBezTo>
                <a:lnTo>
                  <a:pt x="270236" y="4462"/>
                </a:lnTo>
                <a:cubicBezTo>
                  <a:pt x="275700" y="1487"/>
                  <a:pt x="281909" y="0"/>
                  <a:pt x="28811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942363" y="1261640"/>
            <a:ext cx="3919004" cy="3919004"/>
          </a:xfrm>
          <a:prstGeom prst="ellipse">
            <a:avLst/>
          </a:prstGeom>
          <a:blipFill dpi="0" rotWithShape="1">
            <a:blip r:embed="rId3"/>
            <a:srcRect/>
            <a:stretch>
              <a:fillRect l="-25000" r="-25000"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264324" y="358814"/>
            <a:ext cx="3703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i="1" spc="3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上册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879940" y="1737130"/>
            <a:ext cx="7500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诗词五首</a:t>
            </a:r>
            <a:r>
              <a:rPr lang="en-US" altLang="zh-CN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en-US" altLang="zh-CN" sz="32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17" grpId="0" animBg="1"/>
      <p:bldP spid="18" grpId="0" animBg="1"/>
      <p:bldP spid="20" grpId="0"/>
      <p:bldP spid="22" grpId="0" animBg="1"/>
      <p:bldP spid="24" grpId="0" animBg="1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精读品味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98865" y="1297316"/>
            <a:ext cx="10607335" cy="2221890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2667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．现在人们常用“黑云压城城欲摧”这句话形容局势的危急。首句渲染了怎样的气氛？  </a:t>
            </a:r>
          </a:p>
          <a:p>
            <a:pPr marL="0" marR="0" lvl="0" indent="2667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合作交流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】“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黑云压城城欲摧，甲光向日金鳞开”：首句既是写景，也是写事，以比喻和夸张手法渲染了敌军兵临城下的紧张气氛和危急形势。一个“压”字，把敌军人马众多，来势凶  猛，以及交战双方力量悬殊、守军将士处境艰难等等，淋漓尽致地揭示出来。次句写城内守军披坚执锐、严阵以待的情形，以与城外的敌军相对比。忽然，风云变幻，一缕日光从云缝里透射下来，映照在守城将士的甲衣上，只见金光闪闪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98864" y="3712099"/>
            <a:ext cx="10607335" cy="2581989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indent="266700">
              <a:lnSpc>
                <a:spcPct val="130000"/>
              </a:lnSpc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2.“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角声满天秋色里，塞土燕脂凝夜紫。”这两句诗是从哪些角度来写的？请分析。  </a:t>
            </a:r>
          </a:p>
          <a:p>
            <a:pPr lvl="0" indent="266700">
              <a:lnSpc>
                <a:spcPct val="130000"/>
              </a:lnSpc>
            </a:pP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【</a:t>
            </a:r>
            <a:r>
              <a:rPr lang="zh-CN" altLang="en-US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合作交流</a:t>
            </a: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】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叙事写景，从听觉和视觉写惨烈的战斗场景。</a:t>
            </a:r>
          </a:p>
          <a:p>
            <a:pPr lvl="0" indent="266700">
              <a:lnSpc>
                <a:spcPct val="130000"/>
              </a:lnSpc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“角声满天秋色里，塞土燕脂凝夜紫。”满”，勾画出战争的规模之大，“秋色”渲染凄凉悲壮的气氛。“夜”点明交战时间之长。特别有表现力的是“凝”字。胭脂是红色化妆品，这里的泥土颜色酷似胭脂，而作者又是在侧面烘托，以泥土写血，仿佛让人闻到了战斗的血腥气息。作者告诉我们，血流遍野，染红了泥土，从早到晚，鲜红的血慢慢凝固，凝成了紫色。这个“凝”字的特写，妙在既表现了死伤惨重，又显示了动态变化过程，还渲染了黯然凝重的氛围，衬托出战地的悲壮场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精读品味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98865" y="1695984"/>
            <a:ext cx="10607335" cy="1709442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2667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3.“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半卷红旗临易水，霜重鼓寒声不起”写了些什么？  </a:t>
            </a:r>
          </a:p>
          <a:p>
            <a:pPr marL="0" marR="0" lvl="0" indent="2667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合作交流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两句中“半卷红旗”写出援军悄然行军，“临易水”交代了交战地点。“霜重鼓寒声不起”描写苦战的场面：驰援部队一迫近敌军的营垒，便击鼓助威，投入战斗。无奈夜寒霜重，连战鼓也擂不响，只发出低沉的声音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98865" y="3777367"/>
            <a:ext cx="10607335" cy="1709442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indent="266700"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4.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分析“报君黄金台上意，提携玉龙为君死”的作用。  </a:t>
            </a:r>
          </a:p>
          <a:p>
            <a:pPr lvl="0" indent="266700">
              <a:lnSpc>
                <a:spcPct val="150000"/>
              </a:lnSpc>
            </a:pP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【</a:t>
            </a:r>
            <a:r>
              <a:rPr lang="zh-CN" altLang="en-US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合作交流</a:t>
            </a: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】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这两句是全诗的点睛之笔，是将士们爱国情怀的直接抒发。传说黄金台是战国时燕昭王在易县东南修筑的，他把大量黄金放在台上，表示不惜重金招纳天下贤士。诗人引用典故，写出将士们报效朝廷的决心，为全诗作了一个有力的收束，同时升华了主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小结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868101" y="2151983"/>
            <a:ext cx="10532962" cy="255403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前四句写日落前的情景，渲染了敌军兵临城下的紧张气氛和危急形势。后四句写唐军将士夜袭敌营，以死报效朝廷，表达了边关战士誓死报国的壮志豪情。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小结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68101" y="2675744"/>
            <a:ext cx="10532962" cy="246625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临易水”既表明交战的地点，又暗示将士们具有“风萧萧兮易水寒，壮士一去兮不复还”那样一种壮怀激烈的豪情。“报君黄金台上意”的“黄金台”是战国时燕昭王在易水东南修筑的，传说他曾把大量黄金放在台上，表示不惜以重金招揽天下贤士。诗人引用这个故事，写出将士们报效朝廷的决心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68101" y="1805741"/>
            <a:ext cx="1793819" cy="52322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巧妙用典。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1" y="2"/>
            <a:ext cx="2129742" cy="769614"/>
          </a:xfrm>
          <a:custGeom>
            <a:avLst/>
            <a:gdLst>
              <a:gd name="connsiteX0" fmla="*/ 0 w 5476898"/>
              <a:gd name="connsiteY0" fmla="*/ 0 h 1979159"/>
              <a:gd name="connsiteX1" fmla="*/ 5476898 w 5476898"/>
              <a:gd name="connsiteY1" fmla="*/ 0 h 1979159"/>
              <a:gd name="connsiteX2" fmla="*/ 5439695 w 5476898"/>
              <a:gd name="connsiteY2" fmla="*/ 47276 h 1979159"/>
              <a:gd name="connsiteX3" fmla="*/ 3125165 w 5476898"/>
              <a:gd name="connsiteY3" fmla="*/ 1944547 h 1979159"/>
              <a:gd name="connsiteX4" fmla="*/ 186262 w 5476898"/>
              <a:gd name="connsiteY4" fmla="*/ 1200587 h 1979159"/>
              <a:gd name="connsiteX5" fmla="*/ 0 w 5476898"/>
              <a:gd name="connsiteY5" fmla="*/ 1133810 h 19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6898" h="1979159">
                <a:moveTo>
                  <a:pt x="0" y="0"/>
                </a:moveTo>
                <a:lnTo>
                  <a:pt x="5476898" y="0"/>
                </a:lnTo>
                <a:lnTo>
                  <a:pt x="5439695" y="47276"/>
                </a:lnTo>
                <a:cubicBezTo>
                  <a:pt x="4734649" y="933555"/>
                  <a:pt x="4009664" y="1743678"/>
                  <a:pt x="3125165" y="1944547"/>
                </a:cubicBezTo>
                <a:cubicBezTo>
                  <a:pt x="2303845" y="2131069"/>
                  <a:pt x="1035520" y="1517822"/>
                  <a:pt x="186262" y="1200587"/>
                </a:cubicBezTo>
                <a:lnTo>
                  <a:pt x="0" y="11338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: 形状 7"/>
          <p:cNvSpPr/>
          <p:nvPr/>
        </p:nvSpPr>
        <p:spPr>
          <a:xfrm>
            <a:off x="0" y="4826642"/>
            <a:ext cx="12192000" cy="1938759"/>
          </a:xfrm>
          <a:custGeom>
            <a:avLst/>
            <a:gdLst>
              <a:gd name="connsiteX0" fmla="*/ 2523281 w 12192000"/>
              <a:gd name="connsiteY0" fmla="*/ 1411 h 3051340"/>
              <a:gd name="connsiteX1" fmla="*/ 10486663 w 12192000"/>
              <a:gd name="connsiteY1" fmla="*/ 2455244 h 3051340"/>
              <a:gd name="connsiteX2" fmla="*/ 12128963 w 12192000"/>
              <a:gd name="connsiteY2" fmla="*/ 2623644 h 3051340"/>
              <a:gd name="connsiteX3" fmla="*/ 12192000 w 12192000"/>
              <a:gd name="connsiteY3" fmla="*/ 2622410 h 3051340"/>
              <a:gd name="connsiteX4" fmla="*/ 12192000 w 12192000"/>
              <a:gd name="connsiteY4" fmla="*/ 3051340 h 3051340"/>
              <a:gd name="connsiteX5" fmla="*/ 0 w 12192000"/>
              <a:gd name="connsiteY5" fmla="*/ 3051340 h 3051340"/>
              <a:gd name="connsiteX6" fmla="*/ 0 w 12192000"/>
              <a:gd name="connsiteY6" fmla="*/ 1278751 h 3051340"/>
              <a:gd name="connsiteX7" fmla="*/ 128975 w 12192000"/>
              <a:gd name="connsiteY7" fmla="*/ 1128733 h 3051340"/>
              <a:gd name="connsiteX8" fmla="*/ 2523281 w 12192000"/>
              <a:gd name="connsiteY8" fmla="*/ 1411 h 305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051340">
                <a:moveTo>
                  <a:pt x="2523281" y="1411"/>
                </a:moveTo>
                <a:cubicBezTo>
                  <a:pt x="4444679" y="-62250"/>
                  <a:pt x="8503534" y="2046272"/>
                  <a:pt x="10486663" y="2455244"/>
                </a:cubicBezTo>
                <a:cubicBezTo>
                  <a:pt x="11106391" y="2583048"/>
                  <a:pt x="11650763" y="2624758"/>
                  <a:pt x="12128963" y="2623644"/>
                </a:cubicBezTo>
                <a:lnTo>
                  <a:pt x="12192000" y="2622410"/>
                </a:lnTo>
                <a:lnTo>
                  <a:pt x="12192000" y="3051340"/>
                </a:lnTo>
                <a:lnTo>
                  <a:pt x="0" y="3051340"/>
                </a:lnTo>
                <a:lnTo>
                  <a:pt x="0" y="1278751"/>
                </a:lnTo>
                <a:lnTo>
                  <a:pt x="128975" y="1128733"/>
                </a:lnTo>
                <a:cubicBezTo>
                  <a:pt x="709628" y="491448"/>
                  <a:pt x="1442495" y="37221"/>
                  <a:pt x="2523281" y="14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0" y="4919240"/>
            <a:ext cx="12192000" cy="1938759"/>
          </a:xfrm>
          <a:custGeom>
            <a:avLst/>
            <a:gdLst>
              <a:gd name="connsiteX0" fmla="*/ 2523281 w 12192000"/>
              <a:gd name="connsiteY0" fmla="*/ 1411 h 3051340"/>
              <a:gd name="connsiteX1" fmla="*/ 10486663 w 12192000"/>
              <a:gd name="connsiteY1" fmla="*/ 2455244 h 3051340"/>
              <a:gd name="connsiteX2" fmla="*/ 12128963 w 12192000"/>
              <a:gd name="connsiteY2" fmla="*/ 2623644 h 3051340"/>
              <a:gd name="connsiteX3" fmla="*/ 12192000 w 12192000"/>
              <a:gd name="connsiteY3" fmla="*/ 2622410 h 3051340"/>
              <a:gd name="connsiteX4" fmla="*/ 12192000 w 12192000"/>
              <a:gd name="connsiteY4" fmla="*/ 3051340 h 3051340"/>
              <a:gd name="connsiteX5" fmla="*/ 0 w 12192000"/>
              <a:gd name="connsiteY5" fmla="*/ 3051340 h 3051340"/>
              <a:gd name="connsiteX6" fmla="*/ 0 w 12192000"/>
              <a:gd name="connsiteY6" fmla="*/ 1278751 h 3051340"/>
              <a:gd name="connsiteX7" fmla="*/ 128975 w 12192000"/>
              <a:gd name="connsiteY7" fmla="*/ 1128733 h 3051340"/>
              <a:gd name="connsiteX8" fmla="*/ 2523281 w 12192000"/>
              <a:gd name="connsiteY8" fmla="*/ 1411 h 305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051340">
                <a:moveTo>
                  <a:pt x="2523281" y="1411"/>
                </a:moveTo>
                <a:cubicBezTo>
                  <a:pt x="4444679" y="-62250"/>
                  <a:pt x="8503534" y="2046272"/>
                  <a:pt x="10486663" y="2455244"/>
                </a:cubicBezTo>
                <a:cubicBezTo>
                  <a:pt x="11106391" y="2583048"/>
                  <a:pt x="11650763" y="2624758"/>
                  <a:pt x="12128963" y="2623644"/>
                </a:cubicBezTo>
                <a:lnTo>
                  <a:pt x="12192000" y="2622410"/>
                </a:lnTo>
                <a:lnTo>
                  <a:pt x="12192000" y="3051340"/>
                </a:lnTo>
                <a:lnTo>
                  <a:pt x="0" y="3051340"/>
                </a:lnTo>
                <a:lnTo>
                  <a:pt x="0" y="1278751"/>
                </a:lnTo>
                <a:lnTo>
                  <a:pt x="128975" y="1128733"/>
                </a:lnTo>
                <a:cubicBezTo>
                  <a:pt x="709628" y="491448"/>
                  <a:pt x="1442495" y="37221"/>
                  <a:pt x="2523281" y="141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多边形: 形状 16"/>
          <p:cNvSpPr/>
          <p:nvPr/>
        </p:nvSpPr>
        <p:spPr>
          <a:xfrm>
            <a:off x="0" y="2"/>
            <a:ext cx="2000909" cy="723058"/>
          </a:xfrm>
          <a:custGeom>
            <a:avLst/>
            <a:gdLst>
              <a:gd name="connsiteX0" fmla="*/ 0 w 5476898"/>
              <a:gd name="connsiteY0" fmla="*/ 0 h 1979159"/>
              <a:gd name="connsiteX1" fmla="*/ 5476898 w 5476898"/>
              <a:gd name="connsiteY1" fmla="*/ 0 h 1979159"/>
              <a:gd name="connsiteX2" fmla="*/ 5439695 w 5476898"/>
              <a:gd name="connsiteY2" fmla="*/ 47276 h 1979159"/>
              <a:gd name="connsiteX3" fmla="*/ 3125165 w 5476898"/>
              <a:gd name="connsiteY3" fmla="*/ 1944547 h 1979159"/>
              <a:gd name="connsiteX4" fmla="*/ 186262 w 5476898"/>
              <a:gd name="connsiteY4" fmla="*/ 1200587 h 1979159"/>
              <a:gd name="connsiteX5" fmla="*/ 0 w 5476898"/>
              <a:gd name="connsiteY5" fmla="*/ 1133810 h 19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6898" h="1979159">
                <a:moveTo>
                  <a:pt x="0" y="0"/>
                </a:moveTo>
                <a:lnTo>
                  <a:pt x="5476898" y="0"/>
                </a:lnTo>
                <a:lnTo>
                  <a:pt x="5439695" y="47276"/>
                </a:lnTo>
                <a:cubicBezTo>
                  <a:pt x="4734649" y="933555"/>
                  <a:pt x="4009664" y="1743678"/>
                  <a:pt x="3125165" y="1944547"/>
                </a:cubicBezTo>
                <a:cubicBezTo>
                  <a:pt x="2303845" y="2131069"/>
                  <a:pt x="1035520" y="1517822"/>
                  <a:pt x="186262" y="1200587"/>
                </a:cubicBezTo>
                <a:lnTo>
                  <a:pt x="0" y="113381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347111" y="462987"/>
            <a:ext cx="447491" cy="1189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08607" y="2591798"/>
            <a:ext cx="6562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  <a:endParaRPr lang="en-US" altLang="zh-CN" sz="6000" i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5463251" y="2406605"/>
            <a:ext cx="3530277" cy="0"/>
          </a:xfrm>
          <a:prstGeom prst="line">
            <a:avLst/>
          </a:prstGeom>
          <a:ln w="28575">
            <a:gradFill>
              <a:gsLst>
                <a:gs pos="0">
                  <a:srgbClr val="7030A0"/>
                </a:gs>
                <a:gs pos="100000">
                  <a:srgbClr val="7030A0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: 圆角 21"/>
          <p:cNvSpPr/>
          <p:nvPr/>
        </p:nvSpPr>
        <p:spPr>
          <a:xfrm>
            <a:off x="5367941" y="3934463"/>
            <a:ext cx="2225052" cy="4166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主讲人：</a:t>
            </a:r>
            <a:r>
              <a:rPr lang="en-US" altLang="zh-CN" b="1" smtClean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graduation-hat_2473"/>
          <p:cNvSpPr>
            <a:spLocks noChangeAspect="1"/>
          </p:cNvSpPr>
          <p:nvPr/>
        </p:nvSpPr>
        <p:spPr bwMode="auto">
          <a:xfrm>
            <a:off x="5329169" y="1808194"/>
            <a:ext cx="650174" cy="401641"/>
          </a:xfrm>
          <a:custGeom>
            <a:avLst/>
            <a:gdLst>
              <a:gd name="connsiteX0" fmla="*/ 543428 w 576238"/>
              <a:gd name="connsiteY0" fmla="*/ 274208 h 355968"/>
              <a:gd name="connsiteX1" fmla="*/ 543428 w 576238"/>
              <a:gd name="connsiteY1" fmla="*/ 338693 h 355968"/>
              <a:gd name="connsiteX2" fmla="*/ 541442 w 576238"/>
              <a:gd name="connsiteY2" fmla="*/ 343653 h 355968"/>
              <a:gd name="connsiteX3" fmla="*/ 535484 w 576238"/>
              <a:gd name="connsiteY3" fmla="*/ 345637 h 355968"/>
              <a:gd name="connsiteX4" fmla="*/ 517608 w 576238"/>
              <a:gd name="connsiteY4" fmla="*/ 354566 h 355968"/>
              <a:gd name="connsiteX5" fmla="*/ 512643 w 576238"/>
              <a:gd name="connsiteY5" fmla="*/ 355558 h 355968"/>
              <a:gd name="connsiteX6" fmla="*/ 509663 w 576238"/>
              <a:gd name="connsiteY6" fmla="*/ 350598 h 355968"/>
              <a:gd name="connsiteX7" fmla="*/ 514629 w 576238"/>
              <a:gd name="connsiteY7" fmla="*/ 277184 h 355968"/>
              <a:gd name="connsiteX8" fmla="*/ 543428 w 576238"/>
              <a:gd name="connsiteY8" fmla="*/ 274208 h 355968"/>
              <a:gd name="connsiteX9" fmla="*/ 288119 w 576238"/>
              <a:gd name="connsiteY9" fmla="*/ 251378 h 355968"/>
              <a:gd name="connsiteX10" fmla="*/ 126176 w 576238"/>
              <a:gd name="connsiteY10" fmla="*/ 274185 h 355968"/>
              <a:gd name="connsiteX11" fmla="*/ 288119 w 576238"/>
              <a:gd name="connsiteY11" fmla="*/ 296001 h 355968"/>
              <a:gd name="connsiteX12" fmla="*/ 450062 w 576238"/>
              <a:gd name="connsiteY12" fmla="*/ 274185 h 355968"/>
              <a:gd name="connsiteX13" fmla="*/ 288119 w 576238"/>
              <a:gd name="connsiteY13" fmla="*/ 251378 h 355968"/>
              <a:gd name="connsiteX14" fmla="*/ 288119 w 576238"/>
              <a:gd name="connsiteY14" fmla="*/ 126432 h 355968"/>
              <a:gd name="connsiteX15" fmla="*/ 111273 w 576238"/>
              <a:gd name="connsiteY15" fmla="*/ 178989 h 355968"/>
              <a:gd name="connsiteX16" fmla="*/ 111273 w 576238"/>
              <a:gd name="connsiteY16" fmla="*/ 190888 h 355968"/>
              <a:gd name="connsiteX17" fmla="*/ 288119 w 576238"/>
              <a:gd name="connsiteY17" fmla="*/ 144282 h 355968"/>
              <a:gd name="connsiteX18" fmla="*/ 464964 w 576238"/>
              <a:gd name="connsiteY18" fmla="*/ 190888 h 355968"/>
              <a:gd name="connsiteX19" fmla="*/ 464964 w 576238"/>
              <a:gd name="connsiteY19" fmla="*/ 178989 h 355968"/>
              <a:gd name="connsiteX20" fmla="*/ 288119 w 576238"/>
              <a:gd name="connsiteY20" fmla="*/ 126432 h 355968"/>
              <a:gd name="connsiteX21" fmla="*/ 288119 w 576238"/>
              <a:gd name="connsiteY21" fmla="*/ 0 h 355968"/>
              <a:gd name="connsiteX22" fmla="*/ 306002 w 576238"/>
              <a:gd name="connsiteY22" fmla="*/ 4462 h 355968"/>
              <a:gd name="connsiteX23" fmla="*/ 569284 w 576238"/>
              <a:gd name="connsiteY23" fmla="*/ 144282 h 355968"/>
              <a:gd name="connsiteX24" fmla="*/ 576238 w 576238"/>
              <a:gd name="connsiteY24" fmla="*/ 155190 h 355968"/>
              <a:gd name="connsiteX25" fmla="*/ 569284 w 576238"/>
              <a:gd name="connsiteY25" fmla="*/ 166098 h 355968"/>
              <a:gd name="connsiteX26" fmla="*/ 533517 w 576238"/>
              <a:gd name="connsiteY26" fmla="*/ 185930 h 355968"/>
              <a:gd name="connsiteX27" fmla="*/ 533517 w 576238"/>
              <a:gd name="connsiteY27" fmla="*/ 243445 h 355968"/>
              <a:gd name="connsiteX28" fmla="*/ 543452 w 576238"/>
              <a:gd name="connsiteY28" fmla="*/ 258319 h 355968"/>
              <a:gd name="connsiteX29" fmla="*/ 527556 w 576238"/>
              <a:gd name="connsiteY29" fmla="*/ 274185 h 355968"/>
              <a:gd name="connsiteX30" fmla="*/ 511660 w 576238"/>
              <a:gd name="connsiteY30" fmla="*/ 258319 h 355968"/>
              <a:gd name="connsiteX31" fmla="*/ 521595 w 576238"/>
              <a:gd name="connsiteY31" fmla="*/ 243445 h 355968"/>
              <a:gd name="connsiteX32" fmla="*/ 521595 w 576238"/>
              <a:gd name="connsiteY32" fmla="*/ 192872 h 355968"/>
              <a:gd name="connsiteX33" fmla="*/ 470925 w 576238"/>
              <a:gd name="connsiteY33" fmla="*/ 223612 h 355968"/>
              <a:gd name="connsiteX34" fmla="*/ 470925 w 576238"/>
              <a:gd name="connsiteY34" fmla="*/ 274185 h 355968"/>
              <a:gd name="connsiteX35" fmla="*/ 288119 w 576238"/>
              <a:gd name="connsiteY35" fmla="*/ 309884 h 355968"/>
              <a:gd name="connsiteX36" fmla="*/ 106306 w 576238"/>
              <a:gd name="connsiteY36" fmla="*/ 274185 h 355968"/>
              <a:gd name="connsiteX37" fmla="*/ 105312 w 576238"/>
              <a:gd name="connsiteY37" fmla="*/ 223612 h 355968"/>
              <a:gd name="connsiteX38" fmla="*/ 5961 w 576238"/>
              <a:gd name="connsiteY38" fmla="*/ 166098 h 355968"/>
              <a:gd name="connsiteX39" fmla="*/ 0 w 576238"/>
              <a:gd name="connsiteY39" fmla="*/ 155190 h 355968"/>
              <a:gd name="connsiteX40" fmla="*/ 6954 w 576238"/>
              <a:gd name="connsiteY40" fmla="*/ 144282 h 355968"/>
              <a:gd name="connsiteX41" fmla="*/ 270236 w 576238"/>
              <a:gd name="connsiteY41" fmla="*/ 4462 h 355968"/>
              <a:gd name="connsiteX42" fmla="*/ 288119 w 576238"/>
              <a:gd name="connsiteY42" fmla="*/ 0 h 35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76238" h="355968">
                <a:moveTo>
                  <a:pt x="543428" y="274208"/>
                </a:moveTo>
                <a:lnTo>
                  <a:pt x="543428" y="338693"/>
                </a:lnTo>
                <a:cubicBezTo>
                  <a:pt x="543428" y="340677"/>
                  <a:pt x="542435" y="341669"/>
                  <a:pt x="541442" y="343653"/>
                </a:cubicBezTo>
                <a:cubicBezTo>
                  <a:pt x="539456" y="344645"/>
                  <a:pt x="537470" y="345637"/>
                  <a:pt x="535484" y="345637"/>
                </a:cubicBezTo>
                <a:cubicBezTo>
                  <a:pt x="531511" y="345637"/>
                  <a:pt x="524560" y="347621"/>
                  <a:pt x="517608" y="354566"/>
                </a:cubicBezTo>
                <a:cubicBezTo>
                  <a:pt x="516615" y="355558"/>
                  <a:pt x="513636" y="356550"/>
                  <a:pt x="512643" y="355558"/>
                </a:cubicBezTo>
                <a:cubicBezTo>
                  <a:pt x="510656" y="354566"/>
                  <a:pt x="509663" y="352582"/>
                  <a:pt x="509663" y="350598"/>
                </a:cubicBezTo>
                <a:lnTo>
                  <a:pt x="514629" y="277184"/>
                </a:lnTo>
                <a:cubicBezTo>
                  <a:pt x="514629" y="277184"/>
                  <a:pt x="530518" y="288097"/>
                  <a:pt x="543428" y="274208"/>
                </a:cubicBezTo>
                <a:close/>
                <a:moveTo>
                  <a:pt x="288119" y="251378"/>
                </a:moveTo>
                <a:cubicBezTo>
                  <a:pt x="198703" y="251378"/>
                  <a:pt x="126176" y="261294"/>
                  <a:pt x="126176" y="274185"/>
                </a:cubicBezTo>
                <a:cubicBezTo>
                  <a:pt x="126176" y="286085"/>
                  <a:pt x="198703" y="296001"/>
                  <a:pt x="288119" y="296001"/>
                </a:cubicBezTo>
                <a:cubicBezTo>
                  <a:pt x="377535" y="296001"/>
                  <a:pt x="450062" y="286085"/>
                  <a:pt x="450062" y="274185"/>
                </a:cubicBezTo>
                <a:cubicBezTo>
                  <a:pt x="450062" y="261294"/>
                  <a:pt x="377535" y="251378"/>
                  <a:pt x="288119" y="251378"/>
                </a:cubicBezTo>
                <a:close/>
                <a:moveTo>
                  <a:pt x="288119" y="126432"/>
                </a:moveTo>
                <a:cubicBezTo>
                  <a:pt x="146046" y="126432"/>
                  <a:pt x="111273" y="178989"/>
                  <a:pt x="111273" y="178989"/>
                </a:cubicBezTo>
                <a:lnTo>
                  <a:pt x="111273" y="190888"/>
                </a:lnTo>
                <a:cubicBezTo>
                  <a:pt x="123195" y="177997"/>
                  <a:pt x="165917" y="144282"/>
                  <a:pt x="288119" y="144282"/>
                </a:cubicBezTo>
                <a:cubicBezTo>
                  <a:pt x="410321" y="144282"/>
                  <a:pt x="453042" y="177997"/>
                  <a:pt x="464964" y="190888"/>
                </a:cubicBezTo>
                <a:lnTo>
                  <a:pt x="464964" y="178989"/>
                </a:lnTo>
                <a:cubicBezTo>
                  <a:pt x="464964" y="178989"/>
                  <a:pt x="430191" y="126432"/>
                  <a:pt x="288119" y="126432"/>
                </a:cubicBezTo>
                <a:close/>
                <a:moveTo>
                  <a:pt x="288119" y="0"/>
                </a:moveTo>
                <a:cubicBezTo>
                  <a:pt x="294328" y="0"/>
                  <a:pt x="300538" y="1487"/>
                  <a:pt x="306002" y="4462"/>
                </a:cubicBezTo>
                <a:lnTo>
                  <a:pt x="569284" y="144282"/>
                </a:lnTo>
                <a:cubicBezTo>
                  <a:pt x="573258" y="146265"/>
                  <a:pt x="576238" y="150231"/>
                  <a:pt x="576238" y="155190"/>
                </a:cubicBezTo>
                <a:cubicBezTo>
                  <a:pt x="576238" y="160148"/>
                  <a:pt x="573258" y="164114"/>
                  <a:pt x="569284" y="166098"/>
                </a:cubicBezTo>
                <a:lnTo>
                  <a:pt x="533517" y="185930"/>
                </a:lnTo>
                <a:lnTo>
                  <a:pt x="533517" y="243445"/>
                </a:lnTo>
                <a:cubicBezTo>
                  <a:pt x="539478" y="245428"/>
                  <a:pt x="543452" y="251378"/>
                  <a:pt x="543452" y="258319"/>
                </a:cubicBezTo>
                <a:cubicBezTo>
                  <a:pt x="543452" y="266252"/>
                  <a:pt x="536498" y="274185"/>
                  <a:pt x="527556" y="274185"/>
                </a:cubicBezTo>
                <a:cubicBezTo>
                  <a:pt x="519608" y="274185"/>
                  <a:pt x="511660" y="266252"/>
                  <a:pt x="511660" y="258319"/>
                </a:cubicBezTo>
                <a:cubicBezTo>
                  <a:pt x="511660" y="251378"/>
                  <a:pt x="515634" y="245428"/>
                  <a:pt x="521595" y="243445"/>
                </a:cubicBezTo>
                <a:lnTo>
                  <a:pt x="521595" y="192872"/>
                </a:lnTo>
                <a:lnTo>
                  <a:pt x="470925" y="223612"/>
                </a:lnTo>
                <a:cubicBezTo>
                  <a:pt x="470925" y="223612"/>
                  <a:pt x="470925" y="272202"/>
                  <a:pt x="470925" y="274185"/>
                </a:cubicBezTo>
                <a:cubicBezTo>
                  <a:pt x="470925" y="294018"/>
                  <a:pt x="388464" y="309884"/>
                  <a:pt x="288119" y="309884"/>
                </a:cubicBezTo>
                <a:cubicBezTo>
                  <a:pt x="187774" y="309884"/>
                  <a:pt x="106306" y="294018"/>
                  <a:pt x="106306" y="274185"/>
                </a:cubicBezTo>
                <a:cubicBezTo>
                  <a:pt x="106306" y="272202"/>
                  <a:pt x="105312" y="223612"/>
                  <a:pt x="105312" y="223612"/>
                </a:cubicBezTo>
                <a:lnTo>
                  <a:pt x="5961" y="166098"/>
                </a:lnTo>
                <a:cubicBezTo>
                  <a:pt x="1987" y="164114"/>
                  <a:pt x="0" y="160148"/>
                  <a:pt x="0" y="155190"/>
                </a:cubicBezTo>
                <a:cubicBezTo>
                  <a:pt x="0" y="151223"/>
                  <a:pt x="2980" y="146265"/>
                  <a:pt x="6954" y="144282"/>
                </a:cubicBezTo>
                <a:lnTo>
                  <a:pt x="270236" y="4462"/>
                </a:lnTo>
                <a:cubicBezTo>
                  <a:pt x="275700" y="1487"/>
                  <a:pt x="281909" y="0"/>
                  <a:pt x="28811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942363" y="1261640"/>
            <a:ext cx="3919004" cy="3919004"/>
          </a:xfrm>
          <a:prstGeom prst="ellipse">
            <a:avLst/>
          </a:prstGeom>
          <a:blipFill dpi="0" rotWithShape="1">
            <a:blip r:embed="rId3"/>
            <a:srcRect/>
            <a:stretch>
              <a:fillRect l="-25000" r="-25000"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264324" y="358814"/>
            <a:ext cx="3703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i="1" spc="3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上册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879940" y="1737130"/>
            <a:ext cx="7500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诗词五首</a:t>
            </a:r>
            <a:r>
              <a:rPr lang="en-US" altLang="zh-CN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en-US" altLang="zh-CN" sz="32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17" grpId="0" animBg="1"/>
      <p:bldP spid="18" grpId="0" animBg="1"/>
      <p:bldP spid="20" grpId="0"/>
      <p:bldP spid="22" grpId="0" animBg="1"/>
      <p:bldP spid="24" grpId="0" animBg="1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学习目标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538479" y="924011"/>
            <a:ext cx="11360295" cy="2710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诵读不同体裁的诗歌，体会它们不同的韵律特点。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结合诗人生平和诗歌创作背景，理解诗歌中寄寓的情感。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初步学习品析诗歌中传情达意的艺术手法。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74" y="305285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作者介绍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30648" y="2114980"/>
            <a:ext cx="7188505" cy="335649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李贺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(790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～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816)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，唐代著名诗人，字长吉，被誉为鬼才、诗鬼等，与李白、李商隐并称唐代“三李”。 居于福昌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今河南宜阳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之昌谷。一生愁苦多病，仅做过奉礼郎，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27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岁因病卒。李贺是中唐浪漫主义诗人的代表，又是中唐到晚唐诗风转变期的重要人物。有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李长吉文集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传世。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010" y="2114980"/>
            <a:ext cx="2367213" cy="3356496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写作背景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62330" y="1800276"/>
            <a:ext cx="7987030" cy="391049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“雁门太守行”系乐府旧题。李贺生活的时代藩镇叛乱此伏彼起，发生过重大的战争。如史载，元和四年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(809)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，王承宗的叛军攻打易州和定州，爱国将领李光颜曾率兵驰援。元和九年，他身先士卒，突出、冲击了吴元济叛军的包围，杀得敌人人仰马翻，狼狈逃窜。从有关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雁门太守行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这首诗的一些传说和材料记载推测，本诗可能是写平定藩镇叛乱的战争的。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74" y="305285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读一读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74" y="3052855"/>
            <a:ext cx="2667000" cy="3581400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154461" y="1788998"/>
            <a:ext cx="8077313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2800" u="sng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燕</a:t>
            </a: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脂（      ）          金</a:t>
            </a:r>
            <a:r>
              <a:rPr lang="zh-CN" altLang="en-US" sz="2800" u="sng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鳞</a:t>
            </a: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（      ）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2353024" y="1814398"/>
            <a:ext cx="705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yān</a:t>
            </a:r>
            <a:endParaRPr lang="zh-CN" altLang="en-US" sz="2400"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5384696" y="1814695"/>
            <a:ext cx="543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lín</a:t>
            </a:r>
            <a:endParaRPr lang="zh-CN" altLang="en-US" sz="2400" dirty="0"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154461" y="3151300"/>
            <a:ext cx="2307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提</a:t>
            </a:r>
            <a:r>
              <a:rPr lang="en-US" altLang="zh-CN" sz="2800" u="sng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xié</a:t>
            </a: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（      ）</a:t>
            </a:r>
          </a:p>
        </p:txBody>
      </p:sp>
      <p:sp>
        <p:nvSpPr>
          <p:cNvPr id="30" name="矩形 29"/>
          <p:cNvSpPr/>
          <p:nvPr/>
        </p:nvSpPr>
        <p:spPr>
          <a:xfrm>
            <a:off x="2381599" y="3152888"/>
            <a:ext cx="5461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携</a:t>
            </a:r>
            <a:endParaRPr lang="zh-CN" altLang="en-US" sz="2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74" y="3052855"/>
            <a:ext cx="2667000" cy="35814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2728" y="1356241"/>
            <a:ext cx="106073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2667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根据课下注释疏通文义，并将不懂之处画出来。</a:t>
            </a:r>
          </a:p>
        </p:txBody>
      </p:sp>
      <p:pic>
        <p:nvPicPr>
          <p:cNvPr id="23" name="范读《古诗五首3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428921"/>
            <a:ext cx="609600" cy="609600"/>
          </a:xfrm>
          <a:prstGeom prst="rect">
            <a:avLst/>
          </a:prstGeom>
        </p:spPr>
      </p:pic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813219" y="5275428"/>
            <a:ext cx="10703379" cy="96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indent="802005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marL="0" lvl="2"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rgbClr val="0C9337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敌军似乌云压境，危城将破，鳞片状的铠甲在日光照射下金光闪闪。凄厉的军号声在满目萧瑟的秋天里回荡，塞上泥土有如胭脂凝成，在夜色中浓艳得近似紫色。</a:t>
            </a:r>
          </a:p>
        </p:txBody>
      </p:sp>
      <p:sp>
        <p:nvSpPr>
          <p:cNvPr id="25" name="矩形 13"/>
          <p:cNvSpPr>
            <a:spLocks noChangeArrowheads="1"/>
          </p:cNvSpPr>
          <p:nvPr/>
        </p:nvSpPr>
        <p:spPr bwMode="auto">
          <a:xfrm>
            <a:off x="806870" y="4631828"/>
            <a:ext cx="1826726" cy="50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译文：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15"/>
          <p:cNvSpPr>
            <a:spLocks noChangeArrowheads="1"/>
          </p:cNvSpPr>
          <p:nvPr/>
        </p:nvSpPr>
        <p:spPr bwMode="auto">
          <a:xfrm>
            <a:off x="714284" y="1949343"/>
            <a:ext cx="10546109" cy="50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原文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黑云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压城城欲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摧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，甲光向日金鳞开。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声满天秋色里，塞上燕脂凝夜紫。</a:t>
            </a:r>
            <a:endParaRPr lang="zh-CN" altLang="en-US" sz="2000" baseline="30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1590584" y="2779177"/>
            <a:ext cx="9926014" cy="143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黑云：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这里比喻敌军。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摧：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毁。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角：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古乐器名，军中多用作军号。 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15"/>
          <p:cNvSpPr>
            <a:spLocks noChangeArrowheads="1"/>
          </p:cNvSpPr>
          <p:nvPr/>
        </p:nvSpPr>
        <p:spPr bwMode="auto">
          <a:xfrm>
            <a:off x="714284" y="2892318"/>
            <a:ext cx="16974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注释：</a:t>
            </a:r>
            <a:r>
              <a:rPr lang="zh-CN" alt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251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74" y="3052855"/>
            <a:ext cx="2667000" cy="3581400"/>
          </a:xfrm>
          <a:prstGeom prst="rect">
            <a:avLst/>
          </a:prstGeom>
        </p:spPr>
      </p:pic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640804" y="1464537"/>
            <a:ext cx="10515601" cy="5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原文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半卷红旗临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易水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，霜重鼓寒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声不起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。报君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黄金台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上意，提携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玉龙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为君死。</a:t>
            </a:r>
            <a:endParaRPr lang="zh-CN" altLang="en-US" sz="2400" baseline="30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5"/>
          <p:cNvSpPr>
            <a:spLocks noChangeArrowheads="1"/>
          </p:cNvSpPr>
          <p:nvPr/>
        </p:nvSpPr>
        <p:spPr bwMode="auto">
          <a:xfrm>
            <a:off x="648743" y="2671037"/>
            <a:ext cx="11993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注释：</a:t>
            </a:r>
            <a:r>
              <a:rPr lang="zh-CN" altLang="zh-CN" sz="24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40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1554072" y="3132702"/>
            <a:ext cx="634206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易水：</a:t>
            </a: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河流名，在今河北易县。</a:t>
            </a:r>
            <a:endParaRPr lang="en-US" altLang="zh-CN" sz="2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声不起：</a:t>
            </a: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声音不响。这里指鼓声低沉。</a:t>
            </a:r>
            <a:endParaRPr lang="en-US" altLang="zh-CN" sz="2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黄金台：</a:t>
            </a: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故址在今河北易县东南，相传战国时燕昭王所筑，他曾在台上置千金招纳贤士。</a:t>
            </a:r>
            <a:endParaRPr lang="en-US" altLang="zh-CN" sz="2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玉龙：</a:t>
            </a: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宝剑的代称。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74" y="3052855"/>
            <a:ext cx="2667000" cy="3581400"/>
          </a:xfrm>
          <a:prstGeom prst="rect">
            <a:avLst/>
          </a:prstGeom>
        </p:spPr>
      </p:pic>
      <p:sp>
        <p:nvSpPr>
          <p:cNvPr id="18" name="矩形 15"/>
          <p:cNvSpPr>
            <a:spLocks noChangeArrowheads="1"/>
          </p:cNvSpPr>
          <p:nvPr/>
        </p:nvSpPr>
        <p:spPr bwMode="auto">
          <a:xfrm>
            <a:off x="829849" y="1425211"/>
            <a:ext cx="15279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译文： 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974700" y="2387075"/>
            <a:ext cx="7424528" cy="271369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红旗不展，将士悄悄抵达易水，夜寒霜重，战鼓阵阵响声低沉。为报答国君的赏赐和恩宠，手操宝剑甘愿为他血战到死。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415" y="1259361"/>
            <a:ext cx="4981725" cy="460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1221</Words>
  <Application>Microsoft Office PowerPoint</Application>
  <PresentationFormat>宽屏</PresentationFormat>
  <Paragraphs>72</Paragraphs>
  <Slides>14</Slides>
  <Notes>14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楷体_GB2312</vt:lpstr>
      <vt:lpstr>等线</vt:lpstr>
      <vt:lpstr>思源黑体 CN Regular</vt:lpstr>
      <vt:lpstr>Calibri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2020-12-15T03:03:00Z</dcterms:created>
  <dcterms:modified xsi:type="dcterms:W3CDTF">2023-01-10T12:20:39Z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CA9D76C874F246B6A50C0B73BF1A859C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